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725" r:id="rId5"/>
    <p:sldMasterId id="2147483713" r:id="rId6"/>
    <p:sldMasterId id="2147483701" r:id="rId7"/>
    <p:sldMasterId id="2147483676" r:id="rId8"/>
    <p:sldMasterId id="2147483689" r:id="rId9"/>
    <p:sldMasterId id="2147483816" r:id="rId10"/>
    <p:sldMasterId id="2147483819" r:id="rId11"/>
  </p:sldMasterIdLst>
  <p:notesMasterIdLst>
    <p:notesMasterId r:id="rId250"/>
  </p:notesMasterIdLst>
  <p:handoutMasterIdLst>
    <p:handoutMasterId r:id="rId251"/>
  </p:handoutMasterIdLst>
  <p:sldIdLst>
    <p:sldId id="418" r:id="rId12"/>
    <p:sldId id="866" r:id="rId13"/>
    <p:sldId id="581" r:id="rId14"/>
    <p:sldId id="451" r:id="rId15"/>
    <p:sldId id="456" r:id="rId16"/>
    <p:sldId id="1027" r:id="rId17"/>
    <p:sldId id="924" r:id="rId18"/>
    <p:sldId id="821" r:id="rId19"/>
    <p:sldId id="822" r:id="rId20"/>
    <p:sldId id="824" r:id="rId21"/>
    <p:sldId id="895" r:id="rId22"/>
    <p:sldId id="825" r:id="rId23"/>
    <p:sldId id="826" r:id="rId24"/>
    <p:sldId id="604" r:id="rId25"/>
    <p:sldId id="795" r:id="rId26"/>
    <p:sldId id="799" r:id="rId27"/>
    <p:sldId id="797" r:id="rId28"/>
    <p:sldId id="798" r:id="rId29"/>
    <p:sldId id="615" r:id="rId30"/>
    <p:sldId id="616" r:id="rId31"/>
    <p:sldId id="617" r:id="rId32"/>
    <p:sldId id="618" r:id="rId33"/>
    <p:sldId id="619" r:id="rId34"/>
    <p:sldId id="640" r:id="rId35"/>
    <p:sldId id="800" r:id="rId36"/>
    <p:sldId id="801" r:id="rId37"/>
    <p:sldId id="620" r:id="rId38"/>
    <p:sldId id="621" r:id="rId39"/>
    <p:sldId id="643" r:id="rId40"/>
    <p:sldId id="644" r:id="rId41"/>
    <p:sldId id="697" r:id="rId42"/>
    <p:sldId id="699" r:id="rId43"/>
    <p:sldId id="626" r:id="rId44"/>
    <p:sldId id="700" r:id="rId45"/>
    <p:sldId id="874" r:id="rId46"/>
    <p:sldId id="903" r:id="rId47"/>
    <p:sldId id="724" r:id="rId48"/>
    <p:sldId id="877" r:id="rId49"/>
    <p:sldId id="628" r:id="rId50"/>
    <p:sldId id="916" r:id="rId51"/>
    <p:sldId id="634" r:id="rId52"/>
    <p:sldId id="635" r:id="rId53"/>
    <p:sldId id="631" r:id="rId54"/>
    <p:sldId id="951" r:id="rId55"/>
    <p:sldId id="1028" r:id="rId56"/>
    <p:sldId id="1029" r:id="rId57"/>
    <p:sldId id="1030" r:id="rId58"/>
    <p:sldId id="1031" r:id="rId59"/>
    <p:sldId id="743" r:id="rId60"/>
    <p:sldId id="742" r:id="rId61"/>
    <p:sldId id="737" r:id="rId62"/>
    <p:sldId id="744" r:id="rId63"/>
    <p:sldId id="741" r:id="rId64"/>
    <p:sldId id="746" r:id="rId65"/>
    <p:sldId id="745" r:id="rId66"/>
    <p:sldId id="747" r:id="rId67"/>
    <p:sldId id="748" r:id="rId68"/>
    <p:sldId id="934" r:id="rId69"/>
    <p:sldId id="935" r:id="rId70"/>
    <p:sldId id="936" r:id="rId71"/>
    <p:sldId id="937" r:id="rId72"/>
    <p:sldId id="938" r:id="rId73"/>
    <p:sldId id="939" r:id="rId74"/>
    <p:sldId id="940" r:id="rId75"/>
    <p:sldId id="758" r:id="rId76"/>
    <p:sldId id="759" r:id="rId77"/>
    <p:sldId id="760" r:id="rId78"/>
    <p:sldId id="761" r:id="rId79"/>
    <p:sldId id="769" r:id="rId80"/>
    <p:sldId id="946" r:id="rId81"/>
    <p:sldId id="771" r:id="rId82"/>
    <p:sldId id="770" r:id="rId83"/>
    <p:sldId id="772" r:id="rId84"/>
    <p:sldId id="773" r:id="rId85"/>
    <p:sldId id="774" r:id="rId86"/>
    <p:sldId id="775" r:id="rId87"/>
    <p:sldId id="776" r:id="rId88"/>
    <p:sldId id="778" r:id="rId89"/>
    <p:sldId id="947" r:id="rId90"/>
    <p:sldId id="753" r:id="rId91"/>
    <p:sldId id="952" r:id="rId92"/>
    <p:sldId id="754" r:id="rId93"/>
    <p:sldId id="497" r:id="rId94"/>
    <p:sldId id="765" r:id="rId95"/>
    <p:sldId id="496" r:id="rId96"/>
    <p:sldId id="756" r:id="rId97"/>
    <p:sldId id="510" r:id="rId98"/>
    <p:sldId id="763" r:id="rId99"/>
    <p:sldId id="764" r:id="rId100"/>
    <p:sldId id="558" r:id="rId101"/>
    <p:sldId id="561" r:id="rId102"/>
    <p:sldId id="562" r:id="rId103"/>
    <p:sldId id="576" r:id="rId104"/>
    <p:sldId id="781" r:id="rId105"/>
    <p:sldId id="782" r:id="rId106"/>
    <p:sldId id="783" r:id="rId107"/>
    <p:sldId id="784" r:id="rId108"/>
    <p:sldId id="785" r:id="rId109"/>
    <p:sldId id="786" r:id="rId110"/>
    <p:sldId id="787" r:id="rId111"/>
    <p:sldId id="577" r:id="rId112"/>
    <p:sldId id="579" r:id="rId113"/>
    <p:sldId id="580" r:id="rId114"/>
    <p:sldId id="568" r:id="rId115"/>
    <p:sldId id="789" r:id="rId116"/>
    <p:sldId id="788" r:id="rId117"/>
    <p:sldId id="1032" r:id="rId118"/>
    <p:sldId id="1033" r:id="rId119"/>
    <p:sldId id="1034" r:id="rId120"/>
    <p:sldId id="1035" r:id="rId121"/>
    <p:sldId id="1036" r:id="rId122"/>
    <p:sldId id="1037" r:id="rId123"/>
    <p:sldId id="995" r:id="rId124"/>
    <p:sldId id="1000" r:id="rId125"/>
    <p:sldId id="1001" r:id="rId126"/>
    <p:sldId id="1002" r:id="rId127"/>
    <p:sldId id="1003" r:id="rId128"/>
    <p:sldId id="1004" r:id="rId129"/>
    <p:sldId id="1005" r:id="rId130"/>
    <p:sldId id="1006" r:id="rId131"/>
    <p:sldId id="1007" r:id="rId132"/>
    <p:sldId id="1008" r:id="rId133"/>
    <p:sldId id="1009" r:id="rId134"/>
    <p:sldId id="1010" r:id="rId135"/>
    <p:sldId id="1011" r:id="rId136"/>
    <p:sldId id="1012" r:id="rId137"/>
    <p:sldId id="1013" r:id="rId138"/>
    <p:sldId id="1014" r:id="rId139"/>
    <p:sldId id="1015" r:id="rId140"/>
    <p:sldId id="647" r:id="rId141"/>
    <p:sldId id="649" r:id="rId142"/>
    <p:sldId id="650" r:id="rId143"/>
    <p:sldId id="652" r:id="rId144"/>
    <p:sldId id="651" r:id="rId145"/>
    <p:sldId id="653" r:id="rId146"/>
    <p:sldId id="654" r:id="rId147"/>
    <p:sldId id="655" r:id="rId148"/>
    <p:sldId id="646" r:id="rId149"/>
    <p:sldId id="656" r:id="rId150"/>
    <p:sldId id="657" r:id="rId151"/>
    <p:sldId id="658" r:id="rId152"/>
    <p:sldId id="659" r:id="rId153"/>
    <p:sldId id="661" r:id="rId154"/>
    <p:sldId id="662" r:id="rId155"/>
    <p:sldId id="664" r:id="rId156"/>
    <p:sldId id="663" r:id="rId157"/>
    <p:sldId id="665" r:id="rId158"/>
    <p:sldId id="667" r:id="rId159"/>
    <p:sldId id="660" r:id="rId160"/>
    <p:sldId id="623" r:id="rId161"/>
    <p:sldId id="677" r:id="rId162"/>
    <p:sldId id="673" r:id="rId163"/>
    <p:sldId id="674" r:id="rId164"/>
    <p:sldId id="678" r:id="rId165"/>
    <p:sldId id="680" r:id="rId166"/>
    <p:sldId id="681" r:id="rId167"/>
    <p:sldId id="682" r:id="rId168"/>
    <p:sldId id="669" r:id="rId169"/>
    <p:sldId id="685" r:id="rId170"/>
    <p:sldId id="684" r:id="rId171"/>
    <p:sldId id="683" r:id="rId172"/>
    <p:sldId id="624" r:id="rId173"/>
    <p:sldId id="688" r:id="rId174"/>
    <p:sldId id="689" r:id="rId175"/>
    <p:sldId id="690" r:id="rId176"/>
    <p:sldId id="691" r:id="rId177"/>
    <p:sldId id="625" r:id="rId178"/>
    <p:sldId id="692" r:id="rId179"/>
    <p:sldId id="693" r:id="rId180"/>
    <p:sldId id="694" r:id="rId181"/>
    <p:sldId id="695" r:id="rId182"/>
    <p:sldId id="696" r:id="rId183"/>
    <p:sldId id="805" r:id="rId184"/>
    <p:sldId id="956" r:id="rId185"/>
    <p:sldId id="954" r:id="rId186"/>
    <p:sldId id="813" r:id="rId187"/>
    <p:sldId id="955" r:id="rId188"/>
    <p:sldId id="701" r:id="rId189"/>
    <p:sldId id="920" r:id="rId190"/>
    <p:sldId id="921" r:id="rId191"/>
    <p:sldId id="922" r:id="rId192"/>
    <p:sldId id="702" r:id="rId193"/>
    <p:sldId id="704" r:id="rId194"/>
    <p:sldId id="897" r:id="rId195"/>
    <p:sldId id="898" r:id="rId196"/>
    <p:sldId id="899" r:id="rId197"/>
    <p:sldId id="900" r:id="rId198"/>
    <p:sldId id="901" r:id="rId199"/>
    <p:sldId id="844" r:id="rId200"/>
    <p:sldId id="845" r:id="rId201"/>
    <p:sldId id="846" r:id="rId202"/>
    <p:sldId id="847" r:id="rId203"/>
    <p:sldId id="848" r:id="rId204"/>
    <p:sldId id="849" r:id="rId205"/>
    <p:sldId id="850" r:id="rId206"/>
    <p:sldId id="851" r:id="rId207"/>
    <p:sldId id="852" r:id="rId208"/>
    <p:sldId id="853" r:id="rId209"/>
    <p:sldId id="854" r:id="rId210"/>
    <p:sldId id="806" r:id="rId211"/>
    <p:sldId id="807" r:id="rId212"/>
    <p:sldId id="808" r:id="rId213"/>
    <p:sldId id="809" r:id="rId214"/>
    <p:sldId id="810" r:id="rId215"/>
    <p:sldId id="811" r:id="rId216"/>
    <p:sldId id="819" r:id="rId217"/>
    <p:sldId id="827" r:id="rId218"/>
    <p:sldId id="828" r:id="rId219"/>
    <p:sldId id="829" r:id="rId220"/>
    <p:sldId id="830" r:id="rId221"/>
    <p:sldId id="831" r:id="rId222"/>
    <p:sldId id="832" r:id="rId223"/>
    <p:sldId id="833" r:id="rId224"/>
    <p:sldId id="834" r:id="rId225"/>
    <p:sldId id="835" r:id="rId226"/>
    <p:sldId id="820" r:id="rId227"/>
    <p:sldId id="1021" r:id="rId228"/>
    <p:sldId id="1024" r:id="rId229"/>
    <p:sldId id="1025" r:id="rId230"/>
    <p:sldId id="1017" r:id="rId231"/>
    <p:sldId id="1018" r:id="rId232"/>
    <p:sldId id="1019" r:id="rId233"/>
    <p:sldId id="1020" r:id="rId234"/>
    <p:sldId id="629" r:id="rId235"/>
    <p:sldId id="975" r:id="rId236"/>
    <p:sldId id="976" r:id="rId237"/>
    <p:sldId id="972" r:id="rId238"/>
    <p:sldId id="932" r:id="rId239"/>
    <p:sldId id="973" r:id="rId240"/>
    <p:sldId id="915" r:id="rId241"/>
    <p:sldId id="977" r:id="rId242"/>
    <p:sldId id="894" r:id="rId243"/>
    <p:sldId id="966" r:id="rId244"/>
    <p:sldId id="971" r:id="rId245"/>
    <p:sldId id="967" r:id="rId246"/>
    <p:sldId id="968" r:id="rId247"/>
    <p:sldId id="969" r:id="rId248"/>
    <p:sldId id="970" r:id="rId249"/>
  </p:sldIdLst>
  <p:sldSz cx="13493750" cy="7589838"/>
  <p:notesSz cx="7010400" cy="9296400"/>
  <p:defaultTextStyle>
    <a:defPPr>
      <a:defRPr lang="en-US"/>
    </a:defPPr>
    <a:lvl1pPr algn="l" rtl="0" fontAlgn="base">
      <a:spcBef>
        <a:spcPct val="0"/>
      </a:spcBef>
      <a:spcAft>
        <a:spcPct val="0"/>
      </a:spcAft>
      <a:defRPr sz="2200" kern="1200">
        <a:solidFill>
          <a:schemeClr val="tx1"/>
        </a:solidFill>
        <a:latin typeface="Arial" charset="0"/>
        <a:ea typeface="+mn-ea"/>
        <a:cs typeface="Arial" charset="0"/>
      </a:defRPr>
    </a:lvl1pPr>
    <a:lvl2pPr marL="455613" indent="1588" algn="l" rtl="0" fontAlgn="base">
      <a:spcBef>
        <a:spcPct val="0"/>
      </a:spcBef>
      <a:spcAft>
        <a:spcPct val="0"/>
      </a:spcAft>
      <a:defRPr sz="2200" kern="1200">
        <a:solidFill>
          <a:schemeClr val="tx1"/>
        </a:solidFill>
        <a:latin typeface="Arial" charset="0"/>
        <a:ea typeface="+mn-ea"/>
        <a:cs typeface="Arial" charset="0"/>
      </a:defRPr>
    </a:lvl2pPr>
    <a:lvl3pPr marL="912813" indent="1588" algn="l" rtl="0" fontAlgn="base">
      <a:spcBef>
        <a:spcPct val="0"/>
      </a:spcBef>
      <a:spcAft>
        <a:spcPct val="0"/>
      </a:spcAft>
      <a:defRPr sz="2200" kern="1200">
        <a:solidFill>
          <a:schemeClr val="tx1"/>
        </a:solidFill>
        <a:latin typeface="Arial" charset="0"/>
        <a:ea typeface="+mn-ea"/>
        <a:cs typeface="Arial" charset="0"/>
      </a:defRPr>
    </a:lvl3pPr>
    <a:lvl4pPr marL="1370013" indent="1588" algn="l" rtl="0" fontAlgn="base">
      <a:spcBef>
        <a:spcPct val="0"/>
      </a:spcBef>
      <a:spcAft>
        <a:spcPct val="0"/>
      </a:spcAft>
      <a:defRPr sz="2200" kern="1200">
        <a:solidFill>
          <a:schemeClr val="tx1"/>
        </a:solidFill>
        <a:latin typeface="Arial" charset="0"/>
        <a:ea typeface="+mn-ea"/>
        <a:cs typeface="Arial" charset="0"/>
      </a:defRPr>
    </a:lvl4pPr>
    <a:lvl5pPr marL="1827213" indent="1588" algn="l" rtl="0" fontAlgn="base">
      <a:spcBef>
        <a:spcPct val="0"/>
      </a:spcBef>
      <a:spcAft>
        <a:spcPct val="0"/>
      </a:spcAft>
      <a:defRPr sz="2200" kern="1200">
        <a:solidFill>
          <a:schemeClr val="tx1"/>
        </a:solidFill>
        <a:latin typeface="Arial" charset="0"/>
        <a:ea typeface="+mn-ea"/>
        <a:cs typeface="Arial" charset="0"/>
      </a:defRPr>
    </a:lvl5pPr>
    <a:lvl6pPr marL="2286000" algn="l" defTabSz="914400" rtl="0" eaLnBrk="1" latinLnBrk="0" hangingPunct="1">
      <a:defRPr sz="2200" kern="1200">
        <a:solidFill>
          <a:schemeClr val="tx1"/>
        </a:solidFill>
        <a:latin typeface="Arial" charset="0"/>
        <a:ea typeface="+mn-ea"/>
        <a:cs typeface="Arial" charset="0"/>
      </a:defRPr>
    </a:lvl6pPr>
    <a:lvl7pPr marL="2743200" algn="l" defTabSz="914400" rtl="0" eaLnBrk="1" latinLnBrk="0" hangingPunct="1">
      <a:defRPr sz="2200" kern="1200">
        <a:solidFill>
          <a:schemeClr val="tx1"/>
        </a:solidFill>
        <a:latin typeface="Arial" charset="0"/>
        <a:ea typeface="+mn-ea"/>
        <a:cs typeface="Arial" charset="0"/>
      </a:defRPr>
    </a:lvl7pPr>
    <a:lvl8pPr marL="3200400" algn="l" defTabSz="914400" rtl="0" eaLnBrk="1" latinLnBrk="0" hangingPunct="1">
      <a:defRPr sz="2200" kern="1200">
        <a:solidFill>
          <a:schemeClr val="tx1"/>
        </a:solidFill>
        <a:latin typeface="Arial" charset="0"/>
        <a:ea typeface="+mn-ea"/>
        <a:cs typeface="Arial" charset="0"/>
      </a:defRPr>
    </a:lvl8pPr>
    <a:lvl9pPr marL="3657600" algn="l" defTabSz="914400" rtl="0" eaLnBrk="1" latinLnBrk="0" hangingPunct="1">
      <a:defRPr sz="22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263" userDrawn="1">
          <p15:clr>
            <a:srgbClr val="A4A3A4"/>
          </p15:clr>
        </p15:guide>
        <p15:guide id="2" pos="120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C2FFAF"/>
    <a:srgbClr val="FF9999"/>
    <a:srgbClr val="33CC33"/>
    <a:srgbClr val="FFFF0D"/>
    <a:srgbClr val="FFFFAB"/>
    <a:srgbClr val="000000"/>
    <a:srgbClr val="66FFFF"/>
    <a:srgbClr val="2B641C"/>
    <a:srgbClr val="E8F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24" autoAdjust="0"/>
    <p:restoredTop sz="90112" autoAdjust="0"/>
  </p:normalViewPr>
  <p:slideViewPr>
    <p:cSldViewPr snapToGrid="0">
      <p:cViewPr varScale="1">
        <p:scale>
          <a:sx n="127" d="100"/>
          <a:sy n="127" d="100"/>
        </p:scale>
        <p:origin x="880" y="192"/>
      </p:cViewPr>
      <p:guideLst>
        <p:guide orient="horz" pos="1263"/>
        <p:guide pos="1202"/>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50" d="100"/>
          <a:sy n="50" d="100"/>
        </p:scale>
        <p:origin x="-2136" y="-4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slide" Target="slides/slide194.xml"/><Relationship Id="rId226" Type="http://schemas.openxmlformats.org/officeDocument/2006/relationships/slide" Target="slides/slide215.xml"/><Relationship Id="rId247" Type="http://schemas.openxmlformats.org/officeDocument/2006/relationships/slide" Target="slides/slide236.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2.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slide" Target="slides/slide205.xml"/><Relationship Id="rId237" Type="http://schemas.openxmlformats.org/officeDocument/2006/relationships/slide" Target="slides/slide226.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227" Type="http://schemas.openxmlformats.org/officeDocument/2006/relationships/slide" Target="slides/slide216.xml"/><Relationship Id="rId248" Type="http://schemas.openxmlformats.org/officeDocument/2006/relationships/slide" Target="slides/slide237.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openxmlformats.org/officeDocument/2006/relationships/slide" Target="slides/slide206.xml"/><Relationship Id="rId6" Type="http://schemas.openxmlformats.org/officeDocument/2006/relationships/slideMaster" Target="slideMasters/slideMaster3.xml"/><Relationship Id="rId238" Type="http://schemas.openxmlformats.org/officeDocument/2006/relationships/slide" Target="slides/slide227.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228" Type="http://schemas.openxmlformats.org/officeDocument/2006/relationships/slide" Target="slides/slide217.xml"/><Relationship Id="rId249" Type="http://schemas.openxmlformats.org/officeDocument/2006/relationships/slide" Target="slides/slide238.xml"/><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4.xml"/><Relationship Id="rId162" Type="http://schemas.openxmlformats.org/officeDocument/2006/relationships/slide" Target="slides/slide151.xml"/><Relationship Id="rId183" Type="http://schemas.openxmlformats.org/officeDocument/2006/relationships/slide" Target="slides/slide172.xml"/><Relationship Id="rId218" Type="http://schemas.openxmlformats.org/officeDocument/2006/relationships/slide" Target="slides/slide207.xml"/><Relationship Id="rId239" Type="http://schemas.openxmlformats.org/officeDocument/2006/relationships/slide" Target="slides/slide228.xml"/><Relationship Id="rId250" Type="http://schemas.openxmlformats.org/officeDocument/2006/relationships/notesMaster" Target="notesMasters/notesMaster1.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slide" Target="slides/slide197.xml"/><Relationship Id="rId229" Type="http://schemas.openxmlformats.org/officeDocument/2006/relationships/slide" Target="slides/slide218.xml"/><Relationship Id="rId240" Type="http://schemas.openxmlformats.org/officeDocument/2006/relationships/slide" Target="slides/slide229.xml"/><Relationship Id="rId14" Type="http://schemas.openxmlformats.org/officeDocument/2006/relationships/slide" Target="slides/slide3.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8" Type="http://schemas.openxmlformats.org/officeDocument/2006/relationships/slideMaster" Target="slideMasters/slideMaster5.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219" Type="http://schemas.openxmlformats.org/officeDocument/2006/relationships/slide" Target="slides/slide208.xml"/><Relationship Id="rId230" Type="http://schemas.openxmlformats.org/officeDocument/2006/relationships/slide" Target="slides/slide219.xml"/><Relationship Id="rId251" Type="http://schemas.openxmlformats.org/officeDocument/2006/relationships/handoutMaster" Target="handoutMasters/handoutMaster1.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95" Type="http://schemas.openxmlformats.org/officeDocument/2006/relationships/slide" Target="slides/slide184.xml"/><Relationship Id="rId209" Type="http://schemas.openxmlformats.org/officeDocument/2006/relationships/slide" Target="slides/slide198.xml"/><Relationship Id="rId220" Type="http://schemas.openxmlformats.org/officeDocument/2006/relationships/slide" Target="slides/slide209.xml"/><Relationship Id="rId241" Type="http://schemas.openxmlformats.org/officeDocument/2006/relationships/slide" Target="slides/slide23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78" Type="http://schemas.openxmlformats.org/officeDocument/2006/relationships/slide" Target="slides/slide67.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64" Type="http://schemas.openxmlformats.org/officeDocument/2006/relationships/slide" Target="slides/slide153.xml"/><Relationship Id="rId185" Type="http://schemas.openxmlformats.org/officeDocument/2006/relationships/slide" Target="slides/slide174.xml"/><Relationship Id="rId9" Type="http://schemas.openxmlformats.org/officeDocument/2006/relationships/slideMaster" Target="slideMasters/slideMaster6.xml"/><Relationship Id="rId210" Type="http://schemas.openxmlformats.org/officeDocument/2006/relationships/slide" Target="slides/slide199.xml"/><Relationship Id="rId26" Type="http://schemas.openxmlformats.org/officeDocument/2006/relationships/slide" Target="slides/slide15.xml"/><Relationship Id="rId231" Type="http://schemas.openxmlformats.org/officeDocument/2006/relationships/slide" Target="slides/slide220.xml"/><Relationship Id="rId252" Type="http://schemas.openxmlformats.org/officeDocument/2006/relationships/presProps" Target="presProps.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221" Type="http://schemas.openxmlformats.org/officeDocument/2006/relationships/slide" Target="slides/slide210.xml"/><Relationship Id="rId242" Type="http://schemas.openxmlformats.org/officeDocument/2006/relationships/slide" Target="slides/slide231.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slide" Target="slides/slide200.xml"/><Relationship Id="rId232" Type="http://schemas.openxmlformats.org/officeDocument/2006/relationships/slide" Target="slides/slide221.xml"/><Relationship Id="rId253" Type="http://schemas.openxmlformats.org/officeDocument/2006/relationships/viewProps" Target="viewProps.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222" Type="http://schemas.openxmlformats.org/officeDocument/2006/relationships/slide" Target="slides/slide211.xml"/><Relationship Id="rId243" Type="http://schemas.openxmlformats.org/officeDocument/2006/relationships/slide" Target="slides/slide232.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customXml" Target="../customXml/item1.xml"/><Relationship Id="rId212" Type="http://schemas.openxmlformats.org/officeDocument/2006/relationships/slide" Target="slides/slide201.xml"/><Relationship Id="rId233" Type="http://schemas.openxmlformats.org/officeDocument/2006/relationships/slide" Target="slides/slide222.xml"/><Relationship Id="rId254" Type="http://schemas.openxmlformats.org/officeDocument/2006/relationships/theme" Target="theme/theme1.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223" Type="http://schemas.openxmlformats.org/officeDocument/2006/relationships/slide" Target="slides/slide212.xml"/><Relationship Id="rId244" Type="http://schemas.openxmlformats.org/officeDocument/2006/relationships/slide" Target="slides/slide233.xml"/><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34" Type="http://schemas.openxmlformats.org/officeDocument/2006/relationships/slide" Target="slides/slide223.xml"/><Relationship Id="rId2" Type="http://schemas.openxmlformats.org/officeDocument/2006/relationships/customXml" Target="../customXml/item2.xml"/><Relationship Id="rId29" Type="http://schemas.openxmlformats.org/officeDocument/2006/relationships/slide" Target="slides/slide18.xml"/><Relationship Id="rId255" Type="http://schemas.openxmlformats.org/officeDocument/2006/relationships/tableStyles" Target="tableStyles.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19" Type="http://schemas.openxmlformats.org/officeDocument/2006/relationships/slide" Target="slides/slide8.xml"/><Relationship Id="rId224" Type="http://schemas.openxmlformats.org/officeDocument/2006/relationships/slide" Target="slides/slide213.xml"/><Relationship Id="rId245" Type="http://schemas.openxmlformats.org/officeDocument/2006/relationships/slide" Target="slides/slide234.xml"/><Relationship Id="rId30" Type="http://schemas.openxmlformats.org/officeDocument/2006/relationships/slide" Target="slides/slide1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189" Type="http://schemas.openxmlformats.org/officeDocument/2006/relationships/slide" Target="slides/slide178.xml"/><Relationship Id="rId3" Type="http://schemas.openxmlformats.org/officeDocument/2006/relationships/customXml" Target="../customXml/item3.xml"/><Relationship Id="rId214" Type="http://schemas.openxmlformats.org/officeDocument/2006/relationships/slide" Target="slides/slide203.xml"/><Relationship Id="rId235" Type="http://schemas.openxmlformats.org/officeDocument/2006/relationships/slide" Target="slides/slide224.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179" Type="http://schemas.openxmlformats.org/officeDocument/2006/relationships/slide" Target="slides/slide168.xml"/><Relationship Id="rId190" Type="http://schemas.openxmlformats.org/officeDocument/2006/relationships/slide" Target="slides/slide179.xml"/><Relationship Id="rId204" Type="http://schemas.openxmlformats.org/officeDocument/2006/relationships/slide" Target="slides/slide193.xml"/><Relationship Id="rId225" Type="http://schemas.openxmlformats.org/officeDocument/2006/relationships/slide" Target="slides/slide214.xml"/><Relationship Id="rId246" Type="http://schemas.openxmlformats.org/officeDocument/2006/relationships/slide" Target="slides/slide235.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94" Type="http://schemas.openxmlformats.org/officeDocument/2006/relationships/slide" Target="slides/slide83.xml"/><Relationship Id="rId148" Type="http://schemas.openxmlformats.org/officeDocument/2006/relationships/slide" Target="slides/slide137.xml"/><Relationship Id="rId169" Type="http://schemas.openxmlformats.org/officeDocument/2006/relationships/slide" Target="slides/slide158.xml"/><Relationship Id="rId4" Type="http://schemas.openxmlformats.org/officeDocument/2006/relationships/slideMaster" Target="slideMasters/slideMaster1.xml"/><Relationship Id="rId180" Type="http://schemas.openxmlformats.org/officeDocument/2006/relationships/slide" Target="slides/slide169.xml"/><Relationship Id="rId215" Type="http://schemas.openxmlformats.org/officeDocument/2006/relationships/slide" Target="slides/slide204.xml"/><Relationship Id="rId236" Type="http://schemas.openxmlformats.org/officeDocument/2006/relationships/slide" Target="slides/slide2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3037628" cy="464184"/>
          </a:xfrm>
          <a:prstGeom prst="rect">
            <a:avLst/>
          </a:prstGeom>
          <a:noFill/>
          <a:ln w="9525">
            <a:noFill/>
            <a:miter lim="800000"/>
            <a:headEnd/>
            <a:tailEnd/>
          </a:ln>
          <a:effectLst/>
        </p:spPr>
        <p:txBody>
          <a:bodyPr vert="horz" wrap="square" lIns="89201" tIns="44599" rIns="89201" bIns="44599" numCol="1" anchor="t" anchorCtr="0" compatLnSpc="1">
            <a:prstTxWarp prst="textNoShape">
              <a:avLst/>
            </a:prstTxWarp>
          </a:bodyPr>
          <a:lstStyle>
            <a:lvl1pPr defTabSz="890334" eaLnBrk="0" hangingPunct="0">
              <a:defRPr sz="1200">
                <a:latin typeface="Arial" charset="0"/>
                <a:cs typeface="+mn-cs"/>
              </a:defRPr>
            </a:lvl1pPr>
          </a:lstStyle>
          <a:p>
            <a:pPr>
              <a:defRPr/>
            </a:pPr>
            <a:endParaRPr lang="en-US"/>
          </a:p>
        </p:txBody>
      </p:sp>
      <p:sp>
        <p:nvSpPr>
          <p:cNvPr id="78851" name="Rectangle 3"/>
          <p:cNvSpPr>
            <a:spLocks noGrp="1" noChangeArrowheads="1"/>
          </p:cNvSpPr>
          <p:nvPr>
            <p:ph type="dt" sz="quarter" idx="1"/>
          </p:nvPr>
        </p:nvSpPr>
        <p:spPr bwMode="auto">
          <a:xfrm>
            <a:off x="3972773" y="0"/>
            <a:ext cx="3037628" cy="464184"/>
          </a:xfrm>
          <a:prstGeom prst="rect">
            <a:avLst/>
          </a:prstGeom>
          <a:noFill/>
          <a:ln w="9525">
            <a:noFill/>
            <a:miter lim="800000"/>
            <a:headEnd/>
            <a:tailEnd/>
          </a:ln>
          <a:effectLst/>
        </p:spPr>
        <p:txBody>
          <a:bodyPr vert="horz" wrap="square" lIns="89201" tIns="44599" rIns="89201" bIns="44599" numCol="1" anchor="t" anchorCtr="0" compatLnSpc="1">
            <a:prstTxWarp prst="textNoShape">
              <a:avLst/>
            </a:prstTxWarp>
          </a:bodyPr>
          <a:lstStyle>
            <a:lvl1pPr algn="r" defTabSz="890334" eaLnBrk="0" hangingPunct="0">
              <a:defRPr sz="1200">
                <a:latin typeface="Arial" charset="0"/>
                <a:cs typeface="+mn-cs"/>
              </a:defRPr>
            </a:lvl1pPr>
          </a:lstStyle>
          <a:p>
            <a:pPr>
              <a:defRPr/>
            </a:pPr>
            <a:endParaRPr lang="en-US"/>
          </a:p>
        </p:txBody>
      </p:sp>
      <p:sp>
        <p:nvSpPr>
          <p:cNvPr id="78852" name="Rectangle 4"/>
          <p:cNvSpPr>
            <a:spLocks noGrp="1" noChangeArrowheads="1"/>
          </p:cNvSpPr>
          <p:nvPr>
            <p:ph type="ftr" sz="quarter" idx="2"/>
          </p:nvPr>
        </p:nvSpPr>
        <p:spPr bwMode="auto">
          <a:xfrm>
            <a:off x="0" y="8832216"/>
            <a:ext cx="3037628" cy="464184"/>
          </a:xfrm>
          <a:prstGeom prst="rect">
            <a:avLst/>
          </a:prstGeom>
          <a:noFill/>
          <a:ln w="9525">
            <a:noFill/>
            <a:miter lim="800000"/>
            <a:headEnd/>
            <a:tailEnd/>
          </a:ln>
          <a:effectLst/>
        </p:spPr>
        <p:txBody>
          <a:bodyPr vert="horz" wrap="square" lIns="89201" tIns="44599" rIns="89201" bIns="44599" numCol="1" anchor="b" anchorCtr="0" compatLnSpc="1">
            <a:prstTxWarp prst="textNoShape">
              <a:avLst/>
            </a:prstTxWarp>
          </a:bodyPr>
          <a:lstStyle>
            <a:lvl1pPr defTabSz="890334" eaLnBrk="0" hangingPunct="0">
              <a:defRPr sz="1200">
                <a:latin typeface="Arial" charset="0"/>
                <a:cs typeface="+mn-cs"/>
              </a:defRPr>
            </a:lvl1pPr>
          </a:lstStyle>
          <a:p>
            <a:pPr>
              <a:defRPr/>
            </a:pPr>
            <a:endParaRPr lang="en-US"/>
          </a:p>
        </p:txBody>
      </p:sp>
      <p:sp>
        <p:nvSpPr>
          <p:cNvPr id="78853" name="Rectangle 5"/>
          <p:cNvSpPr>
            <a:spLocks noGrp="1" noChangeArrowheads="1"/>
          </p:cNvSpPr>
          <p:nvPr>
            <p:ph type="sldNum" sz="quarter" idx="3"/>
          </p:nvPr>
        </p:nvSpPr>
        <p:spPr bwMode="auto">
          <a:xfrm>
            <a:off x="3972773" y="8832216"/>
            <a:ext cx="3037628" cy="464184"/>
          </a:xfrm>
          <a:prstGeom prst="rect">
            <a:avLst/>
          </a:prstGeom>
          <a:noFill/>
          <a:ln w="9525">
            <a:noFill/>
            <a:miter lim="800000"/>
            <a:headEnd/>
            <a:tailEnd/>
          </a:ln>
          <a:effectLst/>
        </p:spPr>
        <p:txBody>
          <a:bodyPr vert="horz" wrap="square" lIns="89201" tIns="44599" rIns="89201" bIns="44599" numCol="1" anchor="b" anchorCtr="0" compatLnSpc="1">
            <a:prstTxWarp prst="textNoShape">
              <a:avLst/>
            </a:prstTxWarp>
          </a:bodyPr>
          <a:lstStyle>
            <a:lvl1pPr algn="r" defTabSz="890334" eaLnBrk="0" hangingPunct="0">
              <a:defRPr sz="1200">
                <a:latin typeface="Arial" charset="0"/>
                <a:cs typeface="+mn-cs"/>
              </a:defRPr>
            </a:lvl1pPr>
          </a:lstStyle>
          <a:p>
            <a:pPr>
              <a:defRPr/>
            </a:pPr>
            <a:fld id="{5FCE6C14-82B4-4D8A-8B22-0F1597373FF1}" type="slidenum">
              <a:rPr lang="en-US"/>
              <a:pPr>
                <a:defRPr/>
              </a:pPr>
              <a:t>‹#›</a:t>
            </a:fld>
            <a:endParaRPr lang="en-US" dirty="0"/>
          </a:p>
        </p:txBody>
      </p:sp>
    </p:spTree>
    <p:extLst>
      <p:ext uri="{BB962C8B-B14F-4D97-AF65-F5344CB8AC3E}">
        <p14:creationId xmlns:p14="http://schemas.microsoft.com/office/powerpoint/2010/main" val="3697608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7628" cy="464184"/>
          </a:xfrm>
          <a:prstGeom prst="rect">
            <a:avLst/>
          </a:prstGeom>
          <a:noFill/>
          <a:ln w="9525">
            <a:noFill/>
            <a:miter lim="800000"/>
            <a:headEnd/>
            <a:tailEnd/>
          </a:ln>
          <a:effectLst/>
        </p:spPr>
        <p:txBody>
          <a:bodyPr vert="horz" wrap="square" lIns="89201" tIns="44599" rIns="89201" bIns="44599" numCol="1" anchor="t" anchorCtr="0" compatLnSpc="1">
            <a:prstTxWarp prst="textNoShape">
              <a:avLst/>
            </a:prstTxWarp>
          </a:bodyPr>
          <a:lstStyle>
            <a:lvl1pPr defTabSz="890334" eaLnBrk="0" hangingPunct="0">
              <a:defRPr sz="1200">
                <a:latin typeface="Times New Roman" pitchFamily="18" charset="0"/>
                <a:cs typeface="+mn-cs"/>
              </a:defRPr>
            </a:lvl1pPr>
          </a:lstStyle>
          <a:p>
            <a:pPr>
              <a:defRPr/>
            </a:pPr>
            <a:endParaRPr lang="en-US"/>
          </a:p>
        </p:txBody>
      </p:sp>
      <p:sp>
        <p:nvSpPr>
          <p:cNvPr id="17411" name="Rectangle 3"/>
          <p:cNvSpPr>
            <a:spLocks noGrp="1" noChangeArrowheads="1"/>
          </p:cNvSpPr>
          <p:nvPr>
            <p:ph type="dt" idx="1"/>
          </p:nvPr>
        </p:nvSpPr>
        <p:spPr bwMode="auto">
          <a:xfrm>
            <a:off x="3972773" y="0"/>
            <a:ext cx="3037628" cy="464184"/>
          </a:xfrm>
          <a:prstGeom prst="rect">
            <a:avLst/>
          </a:prstGeom>
          <a:noFill/>
          <a:ln w="9525">
            <a:noFill/>
            <a:miter lim="800000"/>
            <a:headEnd/>
            <a:tailEnd/>
          </a:ln>
          <a:effectLst/>
        </p:spPr>
        <p:txBody>
          <a:bodyPr vert="horz" wrap="square" lIns="89201" tIns="44599" rIns="89201" bIns="44599" numCol="1" anchor="t" anchorCtr="0" compatLnSpc="1">
            <a:prstTxWarp prst="textNoShape">
              <a:avLst/>
            </a:prstTxWarp>
          </a:bodyPr>
          <a:lstStyle>
            <a:lvl1pPr algn="r" defTabSz="890334" eaLnBrk="0" hangingPunct="0">
              <a:defRPr sz="1200">
                <a:latin typeface="Times New Roman" pitchFamily="18" charset="0"/>
                <a:cs typeface="+mn-cs"/>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414338" y="696913"/>
            <a:ext cx="6200775" cy="3489325"/>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35144" y="4417698"/>
            <a:ext cx="5140112" cy="4182426"/>
          </a:xfrm>
          <a:prstGeom prst="rect">
            <a:avLst/>
          </a:prstGeom>
          <a:noFill/>
          <a:ln w="9525">
            <a:noFill/>
            <a:miter lim="800000"/>
            <a:headEnd/>
            <a:tailEnd/>
          </a:ln>
          <a:effectLst/>
        </p:spPr>
        <p:txBody>
          <a:bodyPr vert="horz" wrap="square" lIns="89201" tIns="44599" rIns="89201" bIns="445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832216"/>
            <a:ext cx="3037628" cy="464184"/>
          </a:xfrm>
          <a:prstGeom prst="rect">
            <a:avLst/>
          </a:prstGeom>
          <a:noFill/>
          <a:ln w="9525">
            <a:noFill/>
            <a:miter lim="800000"/>
            <a:headEnd/>
            <a:tailEnd/>
          </a:ln>
          <a:effectLst/>
        </p:spPr>
        <p:txBody>
          <a:bodyPr vert="horz" wrap="square" lIns="89201" tIns="44599" rIns="89201" bIns="44599" numCol="1" anchor="b" anchorCtr="0" compatLnSpc="1">
            <a:prstTxWarp prst="textNoShape">
              <a:avLst/>
            </a:prstTxWarp>
          </a:bodyPr>
          <a:lstStyle>
            <a:lvl1pPr defTabSz="890334" eaLnBrk="0" hangingPunct="0">
              <a:defRPr sz="1200">
                <a:latin typeface="Times New Roman" pitchFamily="18" charset="0"/>
                <a:cs typeface="+mn-cs"/>
              </a:defRPr>
            </a:lvl1pPr>
          </a:lstStyle>
          <a:p>
            <a:pPr>
              <a:defRPr/>
            </a:pPr>
            <a:endParaRPr lang="en-US"/>
          </a:p>
        </p:txBody>
      </p:sp>
      <p:sp>
        <p:nvSpPr>
          <p:cNvPr id="17415" name="Rectangle 7"/>
          <p:cNvSpPr>
            <a:spLocks noGrp="1" noChangeArrowheads="1"/>
          </p:cNvSpPr>
          <p:nvPr>
            <p:ph type="sldNum" sz="quarter" idx="5"/>
          </p:nvPr>
        </p:nvSpPr>
        <p:spPr bwMode="auto">
          <a:xfrm>
            <a:off x="3972773" y="8832216"/>
            <a:ext cx="3037628" cy="464184"/>
          </a:xfrm>
          <a:prstGeom prst="rect">
            <a:avLst/>
          </a:prstGeom>
          <a:noFill/>
          <a:ln w="9525">
            <a:noFill/>
            <a:miter lim="800000"/>
            <a:headEnd/>
            <a:tailEnd/>
          </a:ln>
          <a:effectLst/>
        </p:spPr>
        <p:txBody>
          <a:bodyPr vert="horz" wrap="square" lIns="89201" tIns="44599" rIns="89201" bIns="44599" numCol="1" anchor="b" anchorCtr="0" compatLnSpc="1">
            <a:prstTxWarp prst="textNoShape">
              <a:avLst/>
            </a:prstTxWarp>
          </a:bodyPr>
          <a:lstStyle>
            <a:lvl1pPr algn="r" defTabSz="890334" eaLnBrk="0" hangingPunct="0">
              <a:defRPr sz="1200">
                <a:latin typeface="Times New Roman" pitchFamily="18" charset="0"/>
                <a:cs typeface="+mn-cs"/>
              </a:defRPr>
            </a:lvl1pPr>
          </a:lstStyle>
          <a:p>
            <a:pPr>
              <a:defRPr/>
            </a:pPr>
            <a:fld id="{4646ED46-67A0-4638-A6D0-A90BC006BABC}" type="slidenum">
              <a:rPr lang="en-US"/>
              <a:pPr>
                <a:defRPr/>
              </a:pPr>
              <a:t>‹#›</a:t>
            </a:fld>
            <a:endParaRPr lang="en-US" dirty="0"/>
          </a:p>
        </p:txBody>
      </p:sp>
    </p:spTree>
    <p:extLst>
      <p:ext uri="{BB962C8B-B14F-4D97-AF65-F5344CB8AC3E}">
        <p14:creationId xmlns:p14="http://schemas.microsoft.com/office/powerpoint/2010/main" val="39648712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764" algn="l" defTabSz="914306" rtl="0" eaLnBrk="1" latinLnBrk="0" hangingPunct="1">
      <a:defRPr sz="1200" kern="1200">
        <a:solidFill>
          <a:schemeClr val="tx1"/>
        </a:solidFill>
        <a:latin typeface="+mn-lt"/>
        <a:ea typeface="+mn-ea"/>
        <a:cs typeface="+mn-cs"/>
      </a:defRPr>
    </a:lvl6pPr>
    <a:lvl7pPr marL="2742917" algn="l" defTabSz="914306" rtl="0" eaLnBrk="1" latinLnBrk="0" hangingPunct="1">
      <a:defRPr sz="1200" kern="1200">
        <a:solidFill>
          <a:schemeClr val="tx1"/>
        </a:solidFill>
        <a:latin typeface="+mn-lt"/>
        <a:ea typeface="+mn-ea"/>
        <a:cs typeface="+mn-cs"/>
      </a:defRPr>
    </a:lvl7pPr>
    <a:lvl8pPr marL="3200071" algn="l" defTabSz="914306" rtl="0" eaLnBrk="1" latinLnBrk="0" hangingPunct="1">
      <a:defRPr sz="1200" kern="1200">
        <a:solidFill>
          <a:schemeClr val="tx1"/>
        </a:solidFill>
        <a:latin typeface="+mn-lt"/>
        <a:ea typeface="+mn-ea"/>
        <a:cs typeface="+mn-cs"/>
      </a:defRPr>
    </a:lvl8pPr>
    <a:lvl9pPr marL="3657223" algn="l" defTabSz="91430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function is non-convex!</a:t>
            </a:r>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31</a:t>
            </a:fld>
            <a:endParaRPr lang="en-US" dirty="0"/>
          </a:p>
        </p:txBody>
      </p:sp>
    </p:spTree>
    <p:extLst>
      <p:ext uri="{BB962C8B-B14F-4D97-AF65-F5344CB8AC3E}">
        <p14:creationId xmlns:p14="http://schemas.microsoft.com/office/powerpoint/2010/main" val="4234582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constraints work! Talk about how this really doesn’t capture true value trade-offs in the solution. A simple 1 or 0 grossly misrepresents the problem, and there should be more trade-offs considered by the model. Is 59 cadets really that bad? Or 91? Probably not</a:t>
            </a:r>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115</a:t>
            </a:fld>
            <a:endParaRPr lang="en-US" dirty="0"/>
          </a:p>
        </p:txBody>
      </p:sp>
    </p:spTree>
    <p:extLst>
      <p:ext uri="{BB962C8B-B14F-4D97-AF65-F5344CB8AC3E}">
        <p14:creationId xmlns:p14="http://schemas.microsoft.com/office/powerpoint/2010/main" val="3028291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116</a:t>
            </a:fld>
            <a:endParaRPr lang="en-US" dirty="0"/>
          </a:p>
        </p:txBody>
      </p:sp>
    </p:spTree>
    <p:extLst>
      <p:ext uri="{BB962C8B-B14F-4D97-AF65-F5344CB8AC3E}">
        <p14:creationId xmlns:p14="http://schemas.microsoft.com/office/powerpoint/2010/main" val="3652510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117</a:t>
            </a:fld>
            <a:endParaRPr lang="en-US" dirty="0"/>
          </a:p>
        </p:txBody>
      </p:sp>
    </p:spTree>
    <p:extLst>
      <p:ext uri="{BB962C8B-B14F-4D97-AF65-F5344CB8AC3E}">
        <p14:creationId xmlns:p14="http://schemas.microsoft.com/office/powerpoint/2010/main" val="1638730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118</a:t>
            </a:fld>
            <a:endParaRPr lang="en-US" dirty="0"/>
          </a:p>
        </p:txBody>
      </p:sp>
    </p:spTree>
    <p:extLst>
      <p:ext uri="{BB962C8B-B14F-4D97-AF65-F5344CB8AC3E}">
        <p14:creationId xmlns:p14="http://schemas.microsoft.com/office/powerpoint/2010/main" val="2532286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past class years, I knew what the quotas were and what ultimately got implemented within the solution (sometimes the constraints weren’t met). </a:t>
            </a:r>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119</a:t>
            </a:fld>
            <a:endParaRPr lang="en-US" dirty="0"/>
          </a:p>
        </p:txBody>
      </p:sp>
    </p:spTree>
    <p:extLst>
      <p:ext uri="{BB962C8B-B14F-4D97-AF65-F5344CB8AC3E}">
        <p14:creationId xmlns:p14="http://schemas.microsoft.com/office/powerpoint/2010/main" val="4470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let’s say the original constraint (as mentioned in the SAS code) was to fall within 60, 90 cadets, but the constraint was commented out and 120 cadets were ultimately assigned. I handled this one of two ways</a:t>
            </a:r>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120</a:t>
            </a:fld>
            <a:endParaRPr lang="en-US" dirty="0"/>
          </a:p>
        </p:txBody>
      </p:sp>
    </p:spTree>
    <p:extLst>
      <p:ext uri="{BB962C8B-B14F-4D97-AF65-F5344CB8AC3E}">
        <p14:creationId xmlns:p14="http://schemas.microsoft.com/office/powerpoint/2010/main" val="2158254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could simply adjust the “preferred/indifference” range so that objective measures ranging from 60 to 120 would all be equally desirable</a:t>
            </a:r>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121</a:t>
            </a:fld>
            <a:endParaRPr lang="en-US" dirty="0"/>
          </a:p>
        </p:txBody>
      </p:sp>
    </p:spTree>
    <p:extLst>
      <p:ext uri="{BB962C8B-B14F-4D97-AF65-F5344CB8AC3E}">
        <p14:creationId xmlns:p14="http://schemas.microsoft.com/office/powerpoint/2010/main" val="3842315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I keep the same constraint, but still maintain the original indifference range. Value of 0.5 at 120. Value function is distinguishable from constraint. This is really useful! </a:t>
            </a:r>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122</a:t>
            </a:fld>
            <a:endParaRPr lang="en-US" dirty="0"/>
          </a:p>
        </p:txBody>
      </p:sp>
    </p:spTree>
    <p:extLst>
      <p:ext uri="{BB962C8B-B14F-4D97-AF65-F5344CB8AC3E}">
        <p14:creationId xmlns:p14="http://schemas.microsoft.com/office/powerpoint/2010/main" val="3022143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career field managers should/could model value functions in the future</a:t>
            </a:r>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123</a:t>
            </a:fld>
            <a:endParaRPr lang="en-US" dirty="0"/>
          </a:p>
        </p:txBody>
      </p:sp>
    </p:spTree>
    <p:extLst>
      <p:ext uri="{BB962C8B-B14F-4D97-AF65-F5344CB8AC3E}">
        <p14:creationId xmlns:p14="http://schemas.microsoft.com/office/powerpoint/2010/main" val="2049069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Talk about how career field managers should/could model value functions in the future</a:t>
            </a:r>
          </a:p>
          <a:p>
            <a:endParaRPr lang="en-US" dirty="0"/>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124</a:t>
            </a:fld>
            <a:endParaRPr lang="en-US" dirty="0"/>
          </a:p>
        </p:txBody>
      </p:sp>
    </p:spTree>
    <p:extLst>
      <p:ext uri="{BB962C8B-B14F-4D97-AF65-F5344CB8AC3E}">
        <p14:creationId xmlns:p14="http://schemas.microsoft.com/office/powerpoint/2010/main" val="517433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Cannot factor out the variable in the denominator</a:t>
            </a:r>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32</a:t>
            </a:fld>
            <a:endParaRPr lang="en-US" dirty="0"/>
          </a:p>
        </p:txBody>
      </p:sp>
    </p:spTree>
    <p:extLst>
      <p:ext uri="{BB962C8B-B14F-4D97-AF65-F5344CB8AC3E}">
        <p14:creationId xmlns:p14="http://schemas.microsoft.com/office/powerpoint/2010/main" val="4032998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Talk about how career field managers should/could model value functions in the future</a:t>
            </a:r>
          </a:p>
          <a:p>
            <a:endParaRPr lang="en-US" dirty="0"/>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125</a:t>
            </a:fld>
            <a:endParaRPr lang="en-US" dirty="0"/>
          </a:p>
        </p:txBody>
      </p:sp>
    </p:spTree>
    <p:extLst>
      <p:ext uri="{BB962C8B-B14F-4D97-AF65-F5344CB8AC3E}">
        <p14:creationId xmlns:p14="http://schemas.microsoft.com/office/powerpoint/2010/main" val="988697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Talk about how career field managers should/could model value functions in the future</a:t>
            </a:r>
          </a:p>
          <a:p>
            <a:endParaRPr lang="en-US" dirty="0"/>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126</a:t>
            </a:fld>
            <a:endParaRPr lang="en-US" dirty="0"/>
          </a:p>
        </p:txBody>
      </p:sp>
    </p:spTree>
    <p:extLst>
      <p:ext uri="{BB962C8B-B14F-4D97-AF65-F5344CB8AC3E}">
        <p14:creationId xmlns:p14="http://schemas.microsoft.com/office/powerpoint/2010/main" val="2421206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Talk about how career field managers should/could model value functions in the future</a:t>
            </a:r>
          </a:p>
          <a:p>
            <a:endParaRPr lang="en-US" dirty="0"/>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127</a:t>
            </a:fld>
            <a:endParaRPr lang="en-US" dirty="0"/>
          </a:p>
        </p:txBody>
      </p:sp>
    </p:spTree>
    <p:extLst>
      <p:ext uri="{BB962C8B-B14F-4D97-AF65-F5344CB8AC3E}">
        <p14:creationId xmlns:p14="http://schemas.microsoft.com/office/powerpoint/2010/main" val="491617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Talk about how career field managers should/could model value functions in the future</a:t>
            </a:r>
          </a:p>
          <a:p>
            <a:endParaRPr lang="en-US" dirty="0"/>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128</a:t>
            </a:fld>
            <a:endParaRPr lang="en-US" dirty="0"/>
          </a:p>
        </p:txBody>
      </p:sp>
    </p:spTree>
    <p:extLst>
      <p:ext uri="{BB962C8B-B14F-4D97-AF65-F5344CB8AC3E}">
        <p14:creationId xmlns:p14="http://schemas.microsoft.com/office/powerpoint/2010/main" val="2219679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Talk about how career field managers should/could model value functions in the future</a:t>
            </a:r>
          </a:p>
          <a:p>
            <a:endParaRPr lang="en-US" dirty="0"/>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129</a:t>
            </a:fld>
            <a:endParaRPr lang="en-US" dirty="0"/>
          </a:p>
        </p:txBody>
      </p:sp>
    </p:spTree>
    <p:extLst>
      <p:ext uri="{BB962C8B-B14F-4D97-AF65-F5344CB8AC3E}">
        <p14:creationId xmlns:p14="http://schemas.microsoft.com/office/powerpoint/2010/main" val="2692387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pick which solver to use for each model, I generate problem instances….</a:t>
            </a:r>
          </a:p>
          <a:p>
            <a:endParaRPr lang="en-US" dirty="0"/>
          </a:p>
          <a:p>
            <a:r>
              <a:rPr lang="en-US" dirty="0"/>
              <a:t>The goal of this thesis is to find good solutions quickly….</a:t>
            </a:r>
          </a:p>
          <a:p>
            <a:endParaRPr lang="en-US" dirty="0"/>
          </a:p>
          <a:p>
            <a:r>
              <a:rPr lang="en-US" dirty="0"/>
              <a:t>Baron is global solver! Baron did not converge on global optimality within a reasonable amount of time…</a:t>
            </a:r>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182</a:t>
            </a:fld>
            <a:endParaRPr lang="en-US" dirty="0"/>
          </a:p>
        </p:txBody>
      </p:sp>
    </p:spTree>
    <p:extLst>
      <p:ext uri="{BB962C8B-B14F-4D97-AF65-F5344CB8AC3E}">
        <p14:creationId xmlns:p14="http://schemas.microsoft.com/office/powerpoint/2010/main" val="1832157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the results for the three solvers…</a:t>
            </a:r>
          </a:p>
          <a:p>
            <a:endParaRPr lang="en-US" dirty="0"/>
          </a:p>
          <a:p>
            <a:r>
              <a:rPr lang="en-US" dirty="0"/>
              <a:t>Best time and best objective value between solvers is bolded…</a:t>
            </a:r>
          </a:p>
          <a:p>
            <a:endParaRPr lang="en-US" dirty="0"/>
          </a:p>
          <a:p>
            <a:r>
              <a:rPr lang="en-US" dirty="0"/>
              <a:t>For the most part, I’m going to highlight where the solvers fail…</a:t>
            </a:r>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183</a:t>
            </a:fld>
            <a:endParaRPr lang="en-US" dirty="0"/>
          </a:p>
        </p:txBody>
      </p:sp>
    </p:spTree>
    <p:extLst>
      <p:ext uri="{BB962C8B-B14F-4D97-AF65-F5344CB8AC3E}">
        <p14:creationId xmlns:p14="http://schemas.microsoft.com/office/powerpoint/2010/main" val="905608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we have two solutions: b and t. We also have a set of weights. Presumably, solution b is the VFT solution generated by the value hierarchy that uses weights b. Solution t is the original solution…</a:t>
            </a:r>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232</a:t>
            </a:fld>
            <a:endParaRPr lang="en-US" dirty="0"/>
          </a:p>
        </p:txBody>
      </p:sp>
    </p:spTree>
    <p:extLst>
      <p:ext uri="{BB962C8B-B14F-4D97-AF65-F5344CB8AC3E}">
        <p14:creationId xmlns:p14="http://schemas.microsoft.com/office/powerpoint/2010/main" val="1320339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I criticized this before…</a:t>
            </a:r>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33</a:t>
            </a:fld>
            <a:endParaRPr lang="en-US" dirty="0"/>
          </a:p>
        </p:txBody>
      </p:sp>
    </p:spTree>
    <p:extLst>
      <p:ext uri="{BB962C8B-B14F-4D97-AF65-F5344CB8AC3E}">
        <p14:creationId xmlns:p14="http://schemas.microsoft.com/office/powerpoint/2010/main" val="1445445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objective function we care about is the exact model objective function!</a:t>
            </a:r>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34</a:t>
            </a:fld>
            <a:endParaRPr lang="en-US" dirty="0"/>
          </a:p>
        </p:txBody>
      </p:sp>
    </p:spTree>
    <p:extLst>
      <p:ext uri="{BB962C8B-B14F-4D97-AF65-F5344CB8AC3E}">
        <p14:creationId xmlns:p14="http://schemas.microsoft.com/office/powerpoint/2010/main" val="1097442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our solvers, I need to develop my main solution methodology…</a:t>
            </a:r>
          </a:p>
          <a:p>
            <a:r>
              <a:rPr lang="en-US" dirty="0"/>
              <a:t>I want to generate realistic cadet data…</a:t>
            </a:r>
          </a:p>
          <a:p>
            <a:r>
              <a:rPr lang="en-US" dirty="0"/>
              <a:t>More information on what I did with CTGAN is in the backups</a:t>
            </a:r>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35</a:t>
            </a:fld>
            <a:endParaRPr lang="en-US" dirty="0"/>
          </a:p>
        </p:txBody>
      </p:sp>
    </p:spTree>
    <p:extLst>
      <p:ext uri="{BB962C8B-B14F-4D97-AF65-F5344CB8AC3E}">
        <p14:creationId xmlns:p14="http://schemas.microsoft.com/office/powerpoint/2010/main" val="646700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53</a:t>
            </a:fld>
            <a:endParaRPr lang="en-US" dirty="0"/>
          </a:p>
        </p:txBody>
      </p:sp>
    </p:spTree>
    <p:extLst>
      <p:ext uri="{BB962C8B-B14F-4D97-AF65-F5344CB8AC3E}">
        <p14:creationId xmlns:p14="http://schemas.microsoft.com/office/powerpoint/2010/main" val="2723996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54</a:t>
            </a:fld>
            <a:endParaRPr lang="en-US" dirty="0"/>
          </a:p>
        </p:txBody>
      </p:sp>
    </p:spTree>
    <p:extLst>
      <p:ext uri="{BB962C8B-B14F-4D97-AF65-F5344CB8AC3E}">
        <p14:creationId xmlns:p14="http://schemas.microsoft.com/office/powerpoint/2010/main" val="534839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discussed the need for AFSC objective values, but how do we model them? I use exponential piecewise functions because I believe they best capture DM trade-offs in values for a given AFSC objective. To illustrate this, as well as show the need for these kinds of functions, I’m going to step through some examples for the “Quota” objective. </a:t>
            </a:r>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113</a:t>
            </a:fld>
            <a:endParaRPr lang="en-US" dirty="0"/>
          </a:p>
        </p:txBody>
      </p:sp>
    </p:spTree>
    <p:extLst>
      <p:ext uri="{BB962C8B-B14F-4D97-AF65-F5344CB8AC3E}">
        <p14:creationId xmlns:p14="http://schemas.microsoft.com/office/powerpoint/2010/main" val="2775687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a decision maker specifies a quota of 60 cadets, with an upper bound of 90. We haven’t defined any sort of value trade-off, just a constraint. </a:t>
            </a:r>
          </a:p>
        </p:txBody>
      </p:sp>
      <p:sp>
        <p:nvSpPr>
          <p:cNvPr id="4" name="Slide Number Placeholder 3"/>
          <p:cNvSpPr>
            <a:spLocks noGrp="1"/>
          </p:cNvSpPr>
          <p:nvPr>
            <p:ph type="sldNum" sz="quarter" idx="5"/>
          </p:nvPr>
        </p:nvSpPr>
        <p:spPr/>
        <p:txBody>
          <a:bodyPr/>
          <a:lstStyle/>
          <a:p>
            <a:pPr>
              <a:defRPr/>
            </a:pPr>
            <a:fld id="{4646ED46-67A0-4638-A6D0-A90BC006BABC}" type="slidenum">
              <a:rPr lang="en-US" smtClean="0"/>
              <a:pPr>
                <a:defRPr/>
              </a:pPr>
              <a:t>114</a:t>
            </a:fld>
            <a:endParaRPr lang="en-US" dirty="0"/>
          </a:p>
        </p:txBody>
      </p:sp>
    </p:spTree>
    <p:extLst>
      <p:ext uri="{BB962C8B-B14F-4D97-AF65-F5344CB8AC3E}">
        <p14:creationId xmlns:p14="http://schemas.microsoft.com/office/powerpoint/2010/main" val="3156848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36894" y="1745129"/>
            <a:ext cx="8689788" cy="186465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836895" y="3609788"/>
            <a:ext cx="8689788" cy="1051119"/>
          </a:xfrm>
        </p:spPr>
        <p:txBody>
          <a:bodyPr/>
          <a:lstStyle>
            <a:lvl1pPr marL="0" indent="0" algn="ctr">
              <a:buNone/>
              <a:defRPr/>
            </a:lvl1pPr>
            <a:lvl2pPr marL="457144" indent="0" algn="ctr">
              <a:buNone/>
              <a:defRPr/>
            </a:lvl2pPr>
            <a:lvl3pPr marL="914289" indent="0" algn="ctr">
              <a:buNone/>
              <a:defRPr/>
            </a:lvl3pPr>
            <a:lvl4pPr marL="1371432" indent="0" algn="ctr">
              <a:buNone/>
              <a:defRPr/>
            </a:lvl4pPr>
            <a:lvl5pPr marL="1828576" indent="0" algn="ctr">
              <a:buNone/>
              <a:defRPr/>
            </a:lvl5pPr>
            <a:lvl6pPr marL="2285720" indent="0" algn="ctr">
              <a:buNone/>
              <a:defRPr/>
            </a:lvl6pPr>
            <a:lvl7pPr marL="2742865" indent="0" algn="ctr">
              <a:buNone/>
              <a:defRPr/>
            </a:lvl7pPr>
            <a:lvl8pPr marL="3200011" indent="0" algn="ctr">
              <a:buNone/>
              <a:defRPr/>
            </a:lvl8pPr>
            <a:lvl9pPr marL="3657154" indent="0" algn="ctr">
              <a:buNone/>
              <a:defRPr/>
            </a:lvl9pPr>
          </a:lstStyle>
          <a:p>
            <a:r>
              <a:rPr lang="en-US" dirty="0"/>
              <a:t>Click to edit Master subtitle style</a:t>
            </a:r>
          </a:p>
        </p:txBody>
      </p:sp>
      <p:pic>
        <p:nvPicPr>
          <p:cNvPr id="4" name="Picture 4"/>
          <p:cNvPicPr>
            <a:picLocks noChangeAspect="1" noChangeArrowheads="1"/>
          </p:cNvPicPr>
          <p:nvPr userDrawn="1"/>
        </p:nvPicPr>
        <p:blipFill>
          <a:blip r:embed="rId2" cstate="print"/>
          <a:srcRect/>
          <a:stretch>
            <a:fillRect/>
          </a:stretch>
        </p:blipFill>
        <p:spPr bwMode="auto">
          <a:xfrm>
            <a:off x="232989" y="1592277"/>
            <a:ext cx="3236912" cy="2651125"/>
          </a:xfrm>
          <a:prstGeom prst="rect">
            <a:avLst/>
          </a:prstGeom>
          <a:noFill/>
          <a:ln w="9525">
            <a:noFill/>
            <a:miter lim="800000"/>
            <a:headEnd/>
            <a:tailEnd/>
          </a:ln>
        </p:spPr>
      </p:pic>
      <p:sp>
        <p:nvSpPr>
          <p:cNvPr id="5" name="Text Box 20"/>
          <p:cNvSpPr txBox="1">
            <a:spLocks noChangeArrowheads="1"/>
          </p:cNvSpPr>
          <p:nvPr userDrawn="1"/>
        </p:nvSpPr>
        <p:spPr bwMode="auto">
          <a:xfrm>
            <a:off x="2494756" y="6627815"/>
            <a:ext cx="8504238" cy="419148"/>
          </a:xfrm>
          <a:prstGeom prst="rect">
            <a:avLst/>
          </a:prstGeom>
          <a:noFill/>
          <a:ln w="9525">
            <a:noFill/>
            <a:miter lim="800000"/>
            <a:headEnd/>
            <a:tailEnd/>
          </a:ln>
        </p:spPr>
        <p:txBody>
          <a:bodyPr lIns="95053" tIns="47527" rIns="95053" bIns="47527">
            <a:spAutoFit/>
          </a:bodyPr>
          <a:lstStyle/>
          <a:p>
            <a:pPr algn="ctr" defTabSz="949316" eaLnBrk="0" hangingPunct="0"/>
            <a:r>
              <a:rPr lang="en-US" sz="2100" b="1" i="1" dirty="0"/>
              <a:t>Service since 1947:  Granting degrees since 1956</a:t>
            </a:r>
          </a:p>
        </p:txBody>
      </p:sp>
      <p:pic>
        <p:nvPicPr>
          <p:cNvPr id="6" name="Picture 11" descr="afitpan08.jpg"/>
          <p:cNvPicPr>
            <a:picLocks noChangeAspect="1"/>
          </p:cNvPicPr>
          <p:nvPr userDrawn="1"/>
        </p:nvPicPr>
        <p:blipFill>
          <a:blip r:embed="rId3" cstate="print"/>
          <a:srcRect/>
          <a:stretch>
            <a:fillRect/>
          </a:stretch>
        </p:blipFill>
        <p:spPr bwMode="auto">
          <a:xfrm>
            <a:off x="1763713" y="4718054"/>
            <a:ext cx="9966325" cy="1852613"/>
          </a:xfrm>
          <a:prstGeom prst="rect">
            <a:avLst/>
          </a:prstGeom>
          <a:noFill/>
          <a:ln w="9525">
            <a:noFill/>
            <a:miter lim="800000"/>
            <a:headEnd/>
            <a:tailEnd/>
          </a:ln>
        </p:spPr>
      </p:pic>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886" y="5313363"/>
            <a:ext cx="8094531" cy="627062"/>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45886" y="1284941"/>
            <a:ext cx="8094531" cy="3947471"/>
          </a:xfrm>
        </p:spPr>
        <p:txBody>
          <a:bodyPr/>
          <a:lstStyle>
            <a:lvl1pPr marL="0" indent="0">
              <a:buNone/>
              <a:defRPr sz="3200"/>
            </a:lvl1pPr>
            <a:lvl2pPr marL="457144" indent="0">
              <a:buNone/>
              <a:defRPr sz="2900"/>
            </a:lvl2pPr>
            <a:lvl3pPr marL="914289" indent="0">
              <a:buNone/>
              <a:defRPr sz="2400"/>
            </a:lvl3pPr>
            <a:lvl4pPr marL="1371432" indent="0">
              <a:buNone/>
              <a:defRPr sz="2000"/>
            </a:lvl4pPr>
            <a:lvl5pPr marL="1828576" indent="0">
              <a:buNone/>
              <a:defRPr sz="2000"/>
            </a:lvl5pPr>
            <a:lvl6pPr marL="2285720" indent="0">
              <a:buNone/>
              <a:defRPr sz="2000"/>
            </a:lvl6pPr>
            <a:lvl7pPr marL="2742865" indent="0">
              <a:buNone/>
              <a:defRPr sz="2000"/>
            </a:lvl7pPr>
            <a:lvl8pPr marL="3200011" indent="0">
              <a:buNone/>
              <a:defRPr sz="2000"/>
            </a:lvl8pPr>
            <a:lvl9pPr marL="3657154" indent="0">
              <a:buNone/>
              <a:defRPr sz="2000"/>
            </a:lvl9pPr>
          </a:lstStyle>
          <a:p>
            <a:pPr lvl="0"/>
            <a:endParaRPr lang="en-US" noProof="0" dirty="0"/>
          </a:p>
        </p:txBody>
      </p:sp>
      <p:sp>
        <p:nvSpPr>
          <p:cNvPr id="4" name="Text Placeholder 3"/>
          <p:cNvSpPr>
            <a:spLocks noGrp="1"/>
          </p:cNvSpPr>
          <p:nvPr>
            <p:ph type="body" sz="half" idx="2"/>
          </p:nvPr>
        </p:nvSpPr>
        <p:spPr>
          <a:xfrm>
            <a:off x="2645886" y="5940436"/>
            <a:ext cx="8094531" cy="890587"/>
          </a:xfrm>
        </p:spPr>
        <p:txBody>
          <a:bodyPr/>
          <a:lstStyle>
            <a:lvl1pPr marL="0" indent="0">
              <a:buNone/>
              <a:defRPr sz="1400"/>
            </a:lvl1pPr>
            <a:lvl2pPr marL="457144" indent="0">
              <a:buNone/>
              <a:defRPr sz="1200"/>
            </a:lvl2pPr>
            <a:lvl3pPr marL="914289" indent="0">
              <a:buNone/>
              <a:defRPr sz="1000"/>
            </a:lvl3pPr>
            <a:lvl4pPr marL="1371432" indent="0">
              <a:buNone/>
              <a:defRPr sz="900"/>
            </a:lvl4pPr>
            <a:lvl5pPr marL="1828576" indent="0">
              <a:buNone/>
              <a:defRPr sz="900"/>
            </a:lvl5pPr>
            <a:lvl6pPr marL="2285720" indent="0">
              <a:buNone/>
              <a:defRPr sz="900"/>
            </a:lvl6pPr>
            <a:lvl7pPr marL="2742865" indent="0">
              <a:buNone/>
              <a:defRPr sz="900"/>
            </a:lvl7pPr>
            <a:lvl8pPr marL="3200011" indent="0">
              <a:buNone/>
              <a:defRPr sz="900"/>
            </a:lvl8pPr>
            <a:lvl9pPr marL="3657154" indent="0">
              <a:buNone/>
              <a:defRPr sz="900"/>
            </a:lvl9pPr>
          </a:lstStyle>
          <a:p>
            <a:pPr lvl="0"/>
            <a:r>
              <a:rPr lang="en-US"/>
              <a:t>Click to edit Master text styles</a:t>
            </a:r>
          </a:p>
        </p:txBody>
      </p:sp>
      <p:sp>
        <p:nvSpPr>
          <p:cNvPr id="6" name="Title 1"/>
          <p:cNvSpPr txBox="1">
            <a:spLocks/>
          </p:cNvSpPr>
          <p:nvPr userDrawn="1"/>
        </p:nvSpPr>
        <p:spPr>
          <a:xfrm>
            <a:off x="1154213" y="0"/>
            <a:ext cx="10452093" cy="1069788"/>
          </a:xfrm>
          <a:prstGeom prst="rect">
            <a:avLst/>
          </a:prstGeom>
        </p:spPr>
        <p:txBody>
          <a:bodyPr anchor="ctr"/>
          <a:lstStyle>
            <a:lvl1pPr algn="ctr" defTabSz="1001694" rtl="0" eaLnBrk="0" fontAlgn="base" hangingPunct="0">
              <a:spcBef>
                <a:spcPct val="0"/>
              </a:spcBef>
              <a:spcAft>
                <a:spcPct val="0"/>
              </a:spcAft>
              <a:defRPr sz="3900" b="1">
                <a:solidFill>
                  <a:schemeClr val="folHlink"/>
                </a:solidFill>
                <a:latin typeface="+mj-lt"/>
                <a:ea typeface="+mj-ea"/>
                <a:cs typeface="+mj-cs"/>
              </a:defRPr>
            </a:lvl1pPr>
            <a:lvl2pPr algn="ctr" defTabSz="1001694" rtl="0" eaLnBrk="0" fontAlgn="base" hangingPunct="0">
              <a:spcBef>
                <a:spcPct val="0"/>
              </a:spcBef>
              <a:spcAft>
                <a:spcPct val="0"/>
              </a:spcAft>
              <a:defRPr sz="3900" b="1">
                <a:solidFill>
                  <a:schemeClr val="folHlink"/>
                </a:solidFill>
                <a:latin typeface="Arial" charset="0"/>
              </a:defRPr>
            </a:lvl2pPr>
            <a:lvl3pPr algn="ctr" defTabSz="1001694" rtl="0" eaLnBrk="0" fontAlgn="base" hangingPunct="0">
              <a:spcBef>
                <a:spcPct val="0"/>
              </a:spcBef>
              <a:spcAft>
                <a:spcPct val="0"/>
              </a:spcAft>
              <a:defRPr sz="3900" b="1">
                <a:solidFill>
                  <a:schemeClr val="folHlink"/>
                </a:solidFill>
                <a:latin typeface="Arial" charset="0"/>
              </a:defRPr>
            </a:lvl3pPr>
            <a:lvl4pPr algn="ctr" defTabSz="1001694" rtl="0" eaLnBrk="0" fontAlgn="base" hangingPunct="0">
              <a:spcBef>
                <a:spcPct val="0"/>
              </a:spcBef>
              <a:spcAft>
                <a:spcPct val="0"/>
              </a:spcAft>
              <a:defRPr sz="3900" b="1">
                <a:solidFill>
                  <a:schemeClr val="folHlink"/>
                </a:solidFill>
                <a:latin typeface="Arial" charset="0"/>
              </a:defRPr>
            </a:lvl4pPr>
            <a:lvl5pPr algn="ctr" defTabSz="1001694" rtl="0" eaLnBrk="0" fontAlgn="base" hangingPunct="0">
              <a:spcBef>
                <a:spcPct val="0"/>
              </a:spcBef>
              <a:spcAft>
                <a:spcPct val="0"/>
              </a:spcAft>
              <a:defRPr sz="3900" b="1">
                <a:solidFill>
                  <a:schemeClr val="folHlink"/>
                </a:solidFill>
                <a:latin typeface="Arial" charset="0"/>
              </a:defRPr>
            </a:lvl5pPr>
            <a:lvl6pPr marL="457144" algn="ctr" defTabSz="1003178" rtl="0" eaLnBrk="0" fontAlgn="base" hangingPunct="0">
              <a:spcBef>
                <a:spcPct val="0"/>
              </a:spcBef>
              <a:spcAft>
                <a:spcPct val="0"/>
              </a:spcAft>
              <a:defRPr sz="3900" b="1">
                <a:solidFill>
                  <a:schemeClr val="folHlink"/>
                </a:solidFill>
                <a:latin typeface="Arial" charset="0"/>
              </a:defRPr>
            </a:lvl6pPr>
            <a:lvl7pPr marL="914289" algn="ctr" defTabSz="1003178" rtl="0" eaLnBrk="0" fontAlgn="base" hangingPunct="0">
              <a:spcBef>
                <a:spcPct val="0"/>
              </a:spcBef>
              <a:spcAft>
                <a:spcPct val="0"/>
              </a:spcAft>
              <a:defRPr sz="3900" b="1">
                <a:solidFill>
                  <a:schemeClr val="folHlink"/>
                </a:solidFill>
                <a:latin typeface="Arial" charset="0"/>
              </a:defRPr>
            </a:lvl7pPr>
            <a:lvl8pPr marL="1371432" algn="ctr" defTabSz="1003178" rtl="0" eaLnBrk="0" fontAlgn="base" hangingPunct="0">
              <a:spcBef>
                <a:spcPct val="0"/>
              </a:spcBef>
              <a:spcAft>
                <a:spcPct val="0"/>
              </a:spcAft>
              <a:defRPr sz="3900" b="1">
                <a:solidFill>
                  <a:schemeClr val="folHlink"/>
                </a:solidFill>
                <a:latin typeface="Arial" charset="0"/>
              </a:defRPr>
            </a:lvl8pPr>
            <a:lvl9pPr marL="1828576" algn="ctr" defTabSz="1003178" rtl="0" eaLnBrk="0" fontAlgn="base" hangingPunct="0">
              <a:spcBef>
                <a:spcPct val="0"/>
              </a:spcBef>
              <a:spcAft>
                <a:spcPct val="0"/>
              </a:spcAft>
              <a:defRPr sz="3900" b="1">
                <a:solidFill>
                  <a:schemeClr val="folHlink"/>
                </a:solidFill>
                <a:latin typeface="Arial" charset="0"/>
              </a:defRPr>
            </a:lvl9pPr>
          </a:lstStyle>
          <a:p>
            <a:r>
              <a:rPr lang="en-US" kern="0"/>
              <a:t>Click to edit Master title style</a:t>
            </a:r>
            <a:endParaRPr lang="en-US" kern="0" dirty="0"/>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1154213" y="0"/>
            <a:ext cx="10452093" cy="1069788"/>
          </a:xfrm>
          <a:prstGeom prst="rect">
            <a:avLst/>
          </a:prstGeom>
        </p:spPr>
        <p:txBody>
          <a:bodyPr anchor="ctr"/>
          <a:lstStyle/>
          <a:p>
            <a:r>
              <a:rPr lang="en-US" dirty="0"/>
              <a:t>Click to edit Master title style</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14475" y="1313328"/>
            <a:ext cx="3535360" cy="578671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39625" y="1313330"/>
            <a:ext cx="8904799" cy="578671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txBox="1">
            <a:spLocks/>
          </p:cNvSpPr>
          <p:nvPr userDrawn="1"/>
        </p:nvSpPr>
        <p:spPr>
          <a:xfrm>
            <a:off x="1154213" y="0"/>
            <a:ext cx="10452093" cy="1069788"/>
          </a:xfrm>
          <a:prstGeom prst="rect">
            <a:avLst/>
          </a:prstGeom>
        </p:spPr>
        <p:txBody>
          <a:bodyPr anchor="ctr"/>
          <a:lstStyle>
            <a:lvl1pPr algn="ctr" defTabSz="1001694" rtl="0" eaLnBrk="0" fontAlgn="base" hangingPunct="0">
              <a:spcBef>
                <a:spcPct val="0"/>
              </a:spcBef>
              <a:spcAft>
                <a:spcPct val="0"/>
              </a:spcAft>
              <a:defRPr sz="3900" b="1">
                <a:solidFill>
                  <a:schemeClr val="folHlink"/>
                </a:solidFill>
                <a:latin typeface="+mj-lt"/>
                <a:ea typeface="+mj-ea"/>
                <a:cs typeface="+mj-cs"/>
              </a:defRPr>
            </a:lvl1pPr>
            <a:lvl2pPr algn="ctr" defTabSz="1001694" rtl="0" eaLnBrk="0" fontAlgn="base" hangingPunct="0">
              <a:spcBef>
                <a:spcPct val="0"/>
              </a:spcBef>
              <a:spcAft>
                <a:spcPct val="0"/>
              </a:spcAft>
              <a:defRPr sz="3900" b="1">
                <a:solidFill>
                  <a:schemeClr val="folHlink"/>
                </a:solidFill>
                <a:latin typeface="Arial" charset="0"/>
              </a:defRPr>
            </a:lvl2pPr>
            <a:lvl3pPr algn="ctr" defTabSz="1001694" rtl="0" eaLnBrk="0" fontAlgn="base" hangingPunct="0">
              <a:spcBef>
                <a:spcPct val="0"/>
              </a:spcBef>
              <a:spcAft>
                <a:spcPct val="0"/>
              </a:spcAft>
              <a:defRPr sz="3900" b="1">
                <a:solidFill>
                  <a:schemeClr val="folHlink"/>
                </a:solidFill>
                <a:latin typeface="Arial" charset="0"/>
              </a:defRPr>
            </a:lvl3pPr>
            <a:lvl4pPr algn="ctr" defTabSz="1001694" rtl="0" eaLnBrk="0" fontAlgn="base" hangingPunct="0">
              <a:spcBef>
                <a:spcPct val="0"/>
              </a:spcBef>
              <a:spcAft>
                <a:spcPct val="0"/>
              </a:spcAft>
              <a:defRPr sz="3900" b="1">
                <a:solidFill>
                  <a:schemeClr val="folHlink"/>
                </a:solidFill>
                <a:latin typeface="Arial" charset="0"/>
              </a:defRPr>
            </a:lvl4pPr>
            <a:lvl5pPr algn="ctr" defTabSz="1001694" rtl="0" eaLnBrk="0" fontAlgn="base" hangingPunct="0">
              <a:spcBef>
                <a:spcPct val="0"/>
              </a:spcBef>
              <a:spcAft>
                <a:spcPct val="0"/>
              </a:spcAft>
              <a:defRPr sz="3900" b="1">
                <a:solidFill>
                  <a:schemeClr val="folHlink"/>
                </a:solidFill>
                <a:latin typeface="Arial" charset="0"/>
              </a:defRPr>
            </a:lvl5pPr>
            <a:lvl6pPr marL="457144" algn="ctr" defTabSz="1003178" rtl="0" eaLnBrk="0" fontAlgn="base" hangingPunct="0">
              <a:spcBef>
                <a:spcPct val="0"/>
              </a:spcBef>
              <a:spcAft>
                <a:spcPct val="0"/>
              </a:spcAft>
              <a:defRPr sz="3900" b="1">
                <a:solidFill>
                  <a:schemeClr val="folHlink"/>
                </a:solidFill>
                <a:latin typeface="Arial" charset="0"/>
              </a:defRPr>
            </a:lvl6pPr>
            <a:lvl7pPr marL="914289" algn="ctr" defTabSz="1003178" rtl="0" eaLnBrk="0" fontAlgn="base" hangingPunct="0">
              <a:spcBef>
                <a:spcPct val="0"/>
              </a:spcBef>
              <a:spcAft>
                <a:spcPct val="0"/>
              </a:spcAft>
              <a:defRPr sz="3900" b="1">
                <a:solidFill>
                  <a:schemeClr val="folHlink"/>
                </a:solidFill>
                <a:latin typeface="Arial" charset="0"/>
              </a:defRPr>
            </a:lvl7pPr>
            <a:lvl8pPr marL="1371432" algn="ctr" defTabSz="1003178" rtl="0" eaLnBrk="0" fontAlgn="base" hangingPunct="0">
              <a:spcBef>
                <a:spcPct val="0"/>
              </a:spcBef>
              <a:spcAft>
                <a:spcPct val="0"/>
              </a:spcAft>
              <a:defRPr sz="3900" b="1">
                <a:solidFill>
                  <a:schemeClr val="folHlink"/>
                </a:solidFill>
                <a:latin typeface="Arial" charset="0"/>
              </a:defRPr>
            </a:lvl8pPr>
            <a:lvl9pPr marL="1828576" algn="ctr" defTabSz="1003178" rtl="0" eaLnBrk="0" fontAlgn="base" hangingPunct="0">
              <a:spcBef>
                <a:spcPct val="0"/>
              </a:spcBef>
              <a:spcAft>
                <a:spcPct val="0"/>
              </a:spcAft>
              <a:defRPr sz="3900" b="1">
                <a:solidFill>
                  <a:schemeClr val="folHlink"/>
                </a:solidFill>
                <a:latin typeface="Arial" charset="0"/>
              </a:defRPr>
            </a:lvl9pPr>
          </a:lstStyle>
          <a:p>
            <a:r>
              <a:rPr lang="en-US" kern="0"/>
              <a:t>Click to edit Master title style</a:t>
            </a:r>
            <a:endParaRPr lang="en-US" kern="0" dirty="0"/>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79718" y="1456766"/>
            <a:ext cx="12490823" cy="5738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idx="10"/>
          </p:nvPr>
        </p:nvSpPr>
        <p:spPr>
          <a:xfrm>
            <a:off x="1154213" y="0"/>
            <a:ext cx="10452093" cy="1069788"/>
          </a:xfrm>
          <a:prstGeom prst="rect">
            <a:avLst/>
          </a:prstGeom>
        </p:spPr>
        <p:txBody>
          <a:bodyPr anchor="ctr"/>
          <a:lstStyle/>
          <a:p>
            <a:r>
              <a:rPr lang="en-US" dirty="0"/>
              <a:t>Click to edit Master title style</a:t>
            </a: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2 Content and Tex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3883" y="1716100"/>
            <a:ext cx="5964503" cy="2200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73883" y="4068764"/>
            <a:ext cx="5964503" cy="2201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744727" y="1716094"/>
            <a:ext cx="5966653" cy="4554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154213" y="0"/>
            <a:ext cx="10452093" cy="1069788"/>
          </a:xfrm>
          <a:prstGeom prst="rect">
            <a:avLst/>
          </a:prstGeom>
        </p:spPr>
        <p:txBody>
          <a:bodyPr anchor="ctr"/>
          <a:lstStyle/>
          <a:p>
            <a:r>
              <a:rPr lang="en-US" dirty="0"/>
              <a:t>Click to edit Master title style</a:t>
            </a:r>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over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3884" y="1716100"/>
            <a:ext cx="12137496" cy="2200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3884" y="4068764"/>
            <a:ext cx="12137496" cy="2201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1154213" y="0"/>
            <a:ext cx="10452093" cy="1069788"/>
          </a:xfrm>
          <a:prstGeom prst="rect">
            <a:avLst/>
          </a:prstGeom>
        </p:spPr>
        <p:txBody>
          <a:bodyPr anchor="ctr"/>
          <a:lstStyle/>
          <a:p>
            <a:r>
              <a:rPr lang="en-US" dirty="0"/>
              <a:t>Click to edit Master title style</a:t>
            </a:r>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2357" y="2357449"/>
            <a:ext cx="11469043" cy="1627187"/>
          </a:xfrm>
        </p:spPr>
        <p:txBody>
          <a:bodyPr/>
          <a:lstStyle/>
          <a:p>
            <a:r>
              <a:rPr lang="en-US"/>
              <a:t>Click to edit Master title style</a:t>
            </a:r>
          </a:p>
        </p:txBody>
      </p:sp>
      <p:sp>
        <p:nvSpPr>
          <p:cNvPr id="3" name="Subtitle 2"/>
          <p:cNvSpPr>
            <a:spLocks noGrp="1"/>
          </p:cNvSpPr>
          <p:nvPr>
            <p:ph type="subTitle" idx="1"/>
          </p:nvPr>
        </p:nvSpPr>
        <p:spPr>
          <a:xfrm>
            <a:off x="2024715" y="4300550"/>
            <a:ext cx="9444335" cy="1939925"/>
          </a:xfrm>
        </p:spPr>
        <p:txBody>
          <a:bodyPr/>
          <a:lstStyle>
            <a:lvl1pPr marL="0" indent="0" algn="ctr">
              <a:buNone/>
              <a:defRPr>
                <a:solidFill>
                  <a:schemeClr val="tx1">
                    <a:tint val="75000"/>
                  </a:schemeClr>
                </a:solidFill>
              </a:defRPr>
            </a:lvl1pPr>
            <a:lvl2pPr marL="457144" indent="0" algn="ctr">
              <a:buNone/>
              <a:defRPr>
                <a:solidFill>
                  <a:schemeClr val="tx1">
                    <a:tint val="75000"/>
                  </a:schemeClr>
                </a:solidFill>
              </a:defRPr>
            </a:lvl2pPr>
            <a:lvl3pPr marL="914289" indent="0" algn="ctr">
              <a:buNone/>
              <a:defRPr>
                <a:solidFill>
                  <a:schemeClr val="tx1">
                    <a:tint val="75000"/>
                  </a:schemeClr>
                </a:solidFill>
              </a:defRPr>
            </a:lvl3pPr>
            <a:lvl4pPr marL="1371432" indent="0" algn="ctr">
              <a:buNone/>
              <a:defRPr>
                <a:solidFill>
                  <a:schemeClr val="tx1">
                    <a:tint val="75000"/>
                  </a:schemeClr>
                </a:solidFill>
              </a:defRPr>
            </a:lvl4pPr>
            <a:lvl5pPr marL="1828576" indent="0" algn="ctr">
              <a:buNone/>
              <a:defRPr>
                <a:solidFill>
                  <a:schemeClr val="tx1">
                    <a:tint val="75000"/>
                  </a:schemeClr>
                </a:solidFill>
              </a:defRPr>
            </a:lvl5pPr>
            <a:lvl6pPr marL="2285720" indent="0" algn="ctr">
              <a:buNone/>
              <a:defRPr>
                <a:solidFill>
                  <a:schemeClr val="tx1">
                    <a:tint val="75000"/>
                  </a:schemeClr>
                </a:solidFill>
              </a:defRPr>
            </a:lvl6pPr>
            <a:lvl7pPr marL="2742865" indent="0" algn="ctr">
              <a:buNone/>
              <a:defRPr>
                <a:solidFill>
                  <a:schemeClr val="tx1">
                    <a:tint val="75000"/>
                  </a:schemeClr>
                </a:solidFill>
              </a:defRPr>
            </a:lvl7pPr>
            <a:lvl8pPr marL="3200011" indent="0" algn="ctr">
              <a:buNone/>
              <a:defRPr>
                <a:solidFill>
                  <a:schemeClr val="tx1">
                    <a:tint val="75000"/>
                  </a:schemeClr>
                </a:solidFill>
              </a:defRPr>
            </a:lvl8pPr>
            <a:lvl9pPr marL="365715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1464E4-0C4D-46A1-B1C0-05677862AE10}" type="slidenum">
              <a:rPr lang="en-US"/>
              <a:pPr>
                <a:defRPr/>
              </a:pPr>
              <a:t>‹#›</a:t>
            </a:fld>
            <a:endParaRPr lang="en-US" dirty="0"/>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C9B275-249F-40C1-8EFD-60F0EC1BF835}" type="slidenum">
              <a:rPr lang="en-US"/>
              <a:pPr>
                <a:defRPr/>
              </a:pPr>
              <a:t>‹#›</a:t>
            </a:fld>
            <a:endParaRPr lang="en-US" dirty="0"/>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089" y="4876801"/>
            <a:ext cx="11469043" cy="1508124"/>
          </a:xfrm>
        </p:spPr>
        <p:txBody>
          <a:bodyPr anchor="t"/>
          <a:lstStyle>
            <a:lvl1pPr algn="l">
              <a:defRPr sz="3900" b="1" cap="all"/>
            </a:lvl1pPr>
          </a:lstStyle>
          <a:p>
            <a:r>
              <a:rPr lang="en-US"/>
              <a:t>Click to edit Master title style</a:t>
            </a:r>
          </a:p>
        </p:txBody>
      </p:sp>
      <p:sp>
        <p:nvSpPr>
          <p:cNvPr id="3" name="Text Placeholder 2"/>
          <p:cNvSpPr>
            <a:spLocks noGrp="1"/>
          </p:cNvSpPr>
          <p:nvPr>
            <p:ph type="body" idx="1"/>
          </p:nvPr>
        </p:nvSpPr>
        <p:spPr>
          <a:xfrm>
            <a:off x="1066089" y="3216275"/>
            <a:ext cx="11469043" cy="1660526"/>
          </a:xfrm>
        </p:spPr>
        <p:txBody>
          <a:bodyPr anchor="b"/>
          <a:lstStyle>
            <a:lvl1pPr marL="0" indent="0">
              <a:buNone/>
              <a:defRPr sz="2000">
                <a:solidFill>
                  <a:schemeClr val="tx1">
                    <a:tint val="75000"/>
                  </a:schemeClr>
                </a:solidFill>
              </a:defRPr>
            </a:lvl1pPr>
            <a:lvl2pPr marL="457144" indent="0">
              <a:buNone/>
              <a:defRPr sz="1800">
                <a:solidFill>
                  <a:schemeClr val="tx1">
                    <a:tint val="75000"/>
                  </a:schemeClr>
                </a:solidFill>
              </a:defRPr>
            </a:lvl2pPr>
            <a:lvl3pPr marL="914289" indent="0">
              <a:buNone/>
              <a:defRPr sz="1600">
                <a:solidFill>
                  <a:schemeClr val="tx1">
                    <a:tint val="75000"/>
                  </a:schemeClr>
                </a:solidFill>
              </a:defRPr>
            </a:lvl3pPr>
            <a:lvl4pPr marL="1371432" indent="0">
              <a:buNone/>
              <a:defRPr sz="1400">
                <a:solidFill>
                  <a:schemeClr val="tx1">
                    <a:tint val="75000"/>
                  </a:schemeClr>
                </a:solidFill>
              </a:defRPr>
            </a:lvl4pPr>
            <a:lvl5pPr marL="1828576" indent="0">
              <a:buNone/>
              <a:defRPr sz="1400">
                <a:solidFill>
                  <a:schemeClr val="tx1">
                    <a:tint val="75000"/>
                  </a:schemeClr>
                </a:solidFill>
              </a:defRPr>
            </a:lvl5pPr>
            <a:lvl6pPr marL="2285720" indent="0">
              <a:buNone/>
              <a:defRPr sz="1400">
                <a:solidFill>
                  <a:schemeClr val="tx1">
                    <a:tint val="75000"/>
                  </a:schemeClr>
                </a:solidFill>
              </a:defRPr>
            </a:lvl6pPr>
            <a:lvl7pPr marL="2742865" indent="0">
              <a:buNone/>
              <a:defRPr sz="1400">
                <a:solidFill>
                  <a:schemeClr val="tx1">
                    <a:tint val="75000"/>
                  </a:schemeClr>
                </a:solidFill>
              </a:defRPr>
            </a:lvl7pPr>
            <a:lvl8pPr marL="3200011" indent="0">
              <a:buNone/>
              <a:defRPr sz="1400">
                <a:solidFill>
                  <a:schemeClr val="tx1">
                    <a:tint val="75000"/>
                  </a:schemeClr>
                </a:solidFill>
              </a:defRPr>
            </a:lvl8pPr>
            <a:lvl9pPr marL="36571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236CF0-4FC3-4DFA-BC97-3BCDE60E1EB2}" type="slidenum">
              <a:rPr lang="en-US"/>
              <a:pPr>
                <a:defRPr/>
              </a:pPr>
              <a:t>‹#›</a:t>
            </a:fld>
            <a:endParaRPr lang="en-US" dirty="0"/>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904" y="1771661"/>
            <a:ext cx="5968803" cy="5008563"/>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0050" y="1771661"/>
            <a:ext cx="5968802" cy="5008563"/>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F21B44-3246-4871-BE24-CB14D4E06F40}" type="slidenum">
              <a:rPr lang="en-US"/>
              <a:pPr>
                <a:defRPr/>
              </a:pPr>
              <a:t>‹#›</a:t>
            </a:fld>
            <a:endParaRPr lang="en-US" dirty="0"/>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213" y="0"/>
            <a:ext cx="10452093" cy="1069788"/>
          </a:xfrm>
          <a:prstGeom prst="rect">
            <a:avLst/>
          </a:prstGeom>
        </p:spPr>
        <p:txBody>
          <a:bodyPr anchor="ctr"/>
          <a:lstStyle/>
          <a:p>
            <a:r>
              <a:rPr lang="en-US" dirty="0"/>
              <a:t>Click to edit Master title style</a:t>
            </a:r>
          </a:p>
        </p:txBody>
      </p:sp>
      <p:sp>
        <p:nvSpPr>
          <p:cNvPr id="3" name="Content Placeholder 2"/>
          <p:cNvSpPr>
            <a:spLocks noGrp="1"/>
          </p:cNvSpPr>
          <p:nvPr>
            <p:ph idx="1"/>
          </p:nvPr>
        </p:nvSpPr>
        <p:spPr>
          <a:xfrm>
            <a:off x="573883" y="1440329"/>
            <a:ext cx="12137496" cy="55461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4910" y="1698626"/>
            <a:ext cx="5962355" cy="708025"/>
          </a:xfrm>
        </p:spPr>
        <p:txBody>
          <a:bodyPr anchor="b"/>
          <a:lstStyle>
            <a:lvl1pPr marL="0" indent="0">
              <a:buNone/>
              <a:defRPr sz="2400" b="1"/>
            </a:lvl1pPr>
            <a:lvl2pPr marL="457144" indent="0">
              <a:buNone/>
              <a:defRPr sz="2000" b="1"/>
            </a:lvl2pPr>
            <a:lvl3pPr marL="914289" indent="0">
              <a:buNone/>
              <a:defRPr sz="1800" b="1"/>
            </a:lvl3pPr>
            <a:lvl4pPr marL="1371432" indent="0">
              <a:buNone/>
              <a:defRPr sz="1600" b="1"/>
            </a:lvl4pPr>
            <a:lvl5pPr marL="1828576" indent="0">
              <a:buNone/>
              <a:defRPr sz="1600" b="1"/>
            </a:lvl5pPr>
            <a:lvl6pPr marL="2285720" indent="0">
              <a:buNone/>
              <a:defRPr sz="1600" b="1"/>
            </a:lvl6pPr>
            <a:lvl7pPr marL="2742865" indent="0">
              <a:buNone/>
              <a:defRPr sz="1600" b="1"/>
            </a:lvl7pPr>
            <a:lvl8pPr marL="3200011" indent="0">
              <a:buNone/>
              <a:defRPr sz="1600" b="1"/>
            </a:lvl8pPr>
            <a:lvl9pPr marL="3657154" indent="0">
              <a:buNone/>
              <a:defRPr sz="1600" b="1"/>
            </a:lvl9pPr>
          </a:lstStyle>
          <a:p>
            <a:pPr lvl="0"/>
            <a:r>
              <a:rPr lang="en-US"/>
              <a:t>Click to edit Master text styles</a:t>
            </a:r>
          </a:p>
        </p:txBody>
      </p:sp>
      <p:sp>
        <p:nvSpPr>
          <p:cNvPr id="4" name="Content Placeholder 3"/>
          <p:cNvSpPr>
            <a:spLocks noGrp="1"/>
          </p:cNvSpPr>
          <p:nvPr>
            <p:ph sz="half" idx="2"/>
          </p:nvPr>
        </p:nvSpPr>
        <p:spPr>
          <a:xfrm>
            <a:off x="674910" y="2406662"/>
            <a:ext cx="5962355"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54344" y="1698626"/>
            <a:ext cx="5964503" cy="708025"/>
          </a:xfrm>
        </p:spPr>
        <p:txBody>
          <a:bodyPr anchor="b"/>
          <a:lstStyle>
            <a:lvl1pPr marL="0" indent="0">
              <a:buNone/>
              <a:defRPr sz="2400" b="1"/>
            </a:lvl1pPr>
            <a:lvl2pPr marL="457144" indent="0">
              <a:buNone/>
              <a:defRPr sz="2000" b="1"/>
            </a:lvl2pPr>
            <a:lvl3pPr marL="914289" indent="0">
              <a:buNone/>
              <a:defRPr sz="1800" b="1"/>
            </a:lvl3pPr>
            <a:lvl4pPr marL="1371432" indent="0">
              <a:buNone/>
              <a:defRPr sz="1600" b="1"/>
            </a:lvl4pPr>
            <a:lvl5pPr marL="1828576" indent="0">
              <a:buNone/>
              <a:defRPr sz="1600" b="1"/>
            </a:lvl5pPr>
            <a:lvl6pPr marL="2285720" indent="0">
              <a:buNone/>
              <a:defRPr sz="1600" b="1"/>
            </a:lvl6pPr>
            <a:lvl7pPr marL="2742865" indent="0">
              <a:buNone/>
              <a:defRPr sz="1600" b="1"/>
            </a:lvl7pPr>
            <a:lvl8pPr marL="3200011" indent="0">
              <a:buNone/>
              <a:defRPr sz="1600" b="1"/>
            </a:lvl8pPr>
            <a:lvl9pPr marL="36571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54344" y="2406662"/>
            <a:ext cx="5964503"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0E7AEDB-7D29-4A8A-9D50-7EB031D78EFC}" type="slidenum">
              <a:rPr lang="en-US"/>
              <a:pPr>
                <a:defRPr/>
              </a:pPr>
              <a:t>‹#›</a:t>
            </a:fld>
            <a:endParaRPr lang="en-US" dirty="0"/>
          </a:p>
        </p:txBody>
      </p:sp>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BA5ABF5-52E7-4A60-8BC1-433F74DBF1A3}" type="slidenum">
              <a:rPr lang="en-US"/>
              <a:pPr>
                <a:defRPr/>
              </a:pPr>
              <a:t>‹#›</a:t>
            </a:fld>
            <a:endParaRPr lang="en-US" dirty="0"/>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C208759-E82F-4860-B8D8-B7A9FCA6F369}" type="slidenum">
              <a:rPr lang="en-US"/>
              <a:pPr>
                <a:defRPr/>
              </a:pPr>
              <a:t>‹#›</a:t>
            </a:fld>
            <a:endParaRPr lang="en-US" dirty="0"/>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4904" y="301638"/>
            <a:ext cx="4438451" cy="12858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76709" y="301636"/>
            <a:ext cx="7542142" cy="6478589"/>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4904" y="1587500"/>
            <a:ext cx="4438451" cy="5192713"/>
          </a:xfrm>
        </p:spPr>
        <p:txBody>
          <a:bodyPr/>
          <a:lstStyle>
            <a:lvl1pPr marL="0" indent="0">
              <a:buNone/>
              <a:defRPr sz="1400"/>
            </a:lvl1pPr>
            <a:lvl2pPr marL="457144" indent="0">
              <a:buNone/>
              <a:defRPr sz="1200"/>
            </a:lvl2pPr>
            <a:lvl3pPr marL="914289" indent="0">
              <a:buNone/>
              <a:defRPr sz="1000"/>
            </a:lvl3pPr>
            <a:lvl4pPr marL="1371432" indent="0">
              <a:buNone/>
              <a:defRPr sz="900"/>
            </a:lvl4pPr>
            <a:lvl5pPr marL="1828576" indent="0">
              <a:buNone/>
              <a:defRPr sz="900"/>
            </a:lvl5pPr>
            <a:lvl6pPr marL="2285720" indent="0">
              <a:buNone/>
              <a:defRPr sz="900"/>
            </a:lvl6pPr>
            <a:lvl7pPr marL="2742865" indent="0">
              <a:buNone/>
              <a:defRPr sz="900"/>
            </a:lvl7pPr>
            <a:lvl8pPr marL="3200011" indent="0">
              <a:buNone/>
              <a:defRPr sz="900"/>
            </a:lvl8pPr>
            <a:lvl9pPr marL="365715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D772C00-0BB8-4AD8-82F0-966A507FFE26}" type="slidenum">
              <a:rPr lang="en-US"/>
              <a:pPr>
                <a:defRPr/>
              </a:pPr>
              <a:t>‹#›</a:t>
            </a:fld>
            <a:endParaRPr lang="en-US" dirty="0"/>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886" y="5313363"/>
            <a:ext cx="8094531" cy="62706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45886" y="677875"/>
            <a:ext cx="8094531" cy="4554537"/>
          </a:xfrm>
        </p:spPr>
        <p:txBody>
          <a:bodyPr rtlCol="0">
            <a:normAutofit/>
          </a:bodyPr>
          <a:lstStyle>
            <a:lvl1pPr marL="0" indent="0">
              <a:buNone/>
              <a:defRPr sz="3200"/>
            </a:lvl1pPr>
            <a:lvl2pPr marL="457144" indent="0">
              <a:buNone/>
              <a:defRPr sz="2900"/>
            </a:lvl2pPr>
            <a:lvl3pPr marL="914289" indent="0">
              <a:buNone/>
              <a:defRPr sz="2400"/>
            </a:lvl3pPr>
            <a:lvl4pPr marL="1371432" indent="0">
              <a:buNone/>
              <a:defRPr sz="2000"/>
            </a:lvl4pPr>
            <a:lvl5pPr marL="1828576" indent="0">
              <a:buNone/>
              <a:defRPr sz="2000"/>
            </a:lvl5pPr>
            <a:lvl6pPr marL="2285720" indent="0">
              <a:buNone/>
              <a:defRPr sz="2000"/>
            </a:lvl6pPr>
            <a:lvl7pPr marL="2742865" indent="0">
              <a:buNone/>
              <a:defRPr sz="2000"/>
            </a:lvl7pPr>
            <a:lvl8pPr marL="3200011" indent="0">
              <a:buNone/>
              <a:defRPr sz="2000"/>
            </a:lvl8pPr>
            <a:lvl9pPr marL="3657154" indent="0">
              <a:buNone/>
              <a:defRPr sz="2000"/>
            </a:lvl9pPr>
          </a:lstStyle>
          <a:p>
            <a:pPr lvl="0"/>
            <a:endParaRPr lang="en-US" noProof="0" dirty="0"/>
          </a:p>
        </p:txBody>
      </p:sp>
      <p:sp>
        <p:nvSpPr>
          <p:cNvPr id="4" name="Text Placeholder 3"/>
          <p:cNvSpPr>
            <a:spLocks noGrp="1"/>
          </p:cNvSpPr>
          <p:nvPr>
            <p:ph type="body" sz="half" idx="2"/>
          </p:nvPr>
        </p:nvSpPr>
        <p:spPr>
          <a:xfrm>
            <a:off x="2645886" y="5940436"/>
            <a:ext cx="8094531" cy="890587"/>
          </a:xfrm>
        </p:spPr>
        <p:txBody>
          <a:bodyPr/>
          <a:lstStyle>
            <a:lvl1pPr marL="0" indent="0">
              <a:buNone/>
              <a:defRPr sz="1400"/>
            </a:lvl1pPr>
            <a:lvl2pPr marL="457144" indent="0">
              <a:buNone/>
              <a:defRPr sz="1200"/>
            </a:lvl2pPr>
            <a:lvl3pPr marL="914289" indent="0">
              <a:buNone/>
              <a:defRPr sz="1000"/>
            </a:lvl3pPr>
            <a:lvl4pPr marL="1371432" indent="0">
              <a:buNone/>
              <a:defRPr sz="900"/>
            </a:lvl4pPr>
            <a:lvl5pPr marL="1828576" indent="0">
              <a:buNone/>
              <a:defRPr sz="900"/>
            </a:lvl5pPr>
            <a:lvl6pPr marL="2285720" indent="0">
              <a:buNone/>
              <a:defRPr sz="900"/>
            </a:lvl6pPr>
            <a:lvl7pPr marL="2742865" indent="0">
              <a:buNone/>
              <a:defRPr sz="900"/>
            </a:lvl7pPr>
            <a:lvl8pPr marL="3200011" indent="0">
              <a:buNone/>
              <a:defRPr sz="900"/>
            </a:lvl8pPr>
            <a:lvl9pPr marL="365715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BD3344-2EAF-4BF4-9A9A-E7F5C4504BBC}" type="slidenum">
              <a:rPr lang="en-US"/>
              <a:pPr>
                <a:defRPr/>
              </a:pPr>
              <a:t>‹#›</a:t>
            </a:fld>
            <a:endParaRPr lang="en-US" dirty="0"/>
          </a:p>
        </p:txBody>
      </p:sp>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52D1CC-2EAD-4D80-901D-680D71613C02}" type="slidenum">
              <a:rPr lang="en-US"/>
              <a:pPr>
                <a:defRPr/>
              </a:pPr>
              <a:t>‹#›</a:t>
            </a:fld>
            <a:endParaRPr lang="en-US" dirty="0"/>
          </a:p>
        </p:txBody>
      </p:sp>
    </p:spTree>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83936" y="303213"/>
            <a:ext cx="3034912"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903" y="303213"/>
            <a:ext cx="8902694"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06D570-F825-4292-9E78-DA1326D6B8EF}" type="slidenum">
              <a:rPr lang="en-US"/>
              <a:pPr>
                <a:defRPr/>
              </a:pPr>
              <a:t>‹#›</a:t>
            </a:fld>
            <a:endParaRPr lang="en-US" dirty="0"/>
          </a:p>
        </p:txBody>
      </p:sp>
    </p:spTree>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2357" y="2357449"/>
            <a:ext cx="11469043" cy="1627187"/>
          </a:xfrm>
        </p:spPr>
        <p:txBody>
          <a:bodyPr/>
          <a:lstStyle/>
          <a:p>
            <a:r>
              <a:rPr lang="en-US"/>
              <a:t>Click to edit Master title style</a:t>
            </a:r>
          </a:p>
        </p:txBody>
      </p:sp>
      <p:sp>
        <p:nvSpPr>
          <p:cNvPr id="3" name="Subtitle 2"/>
          <p:cNvSpPr>
            <a:spLocks noGrp="1"/>
          </p:cNvSpPr>
          <p:nvPr>
            <p:ph type="subTitle" idx="1"/>
          </p:nvPr>
        </p:nvSpPr>
        <p:spPr>
          <a:xfrm>
            <a:off x="2024715" y="4300550"/>
            <a:ext cx="9444335" cy="1939925"/>
          </a:xfrm>
        </p:spPr>
        <p:txBody>
          <a:bodyPr/>
          <a:lstStyle>
            <a:lvl1pPr marL="0" indent="0" algn="ctr">
              <a:buNone/>
              <a:defRPr>
                <a:solidFill>
                  <a:schemeClr val="tx1">
                    <a:tint val="75000"/>
                  </a:schemeClr>
                </a:solidFill>
              </a:defRPr>
            </a:lvl1pPr>
            <a:lvl2pPr marL="457144" indent="0" algn="ctr">
              <a:buNone/>
              <a:defRPr>
                <a:solidFill>
                  <a:schemeClr val="tx1">
                    <a:tint val="75000"/>
                  </a:schemeClr>
                </a:solidFill>
              </a:defRPr>
            </a:lvl2pPr>
            <a:lvl3pPr marL="914289" indent="0" algn="ctr">
              <a:buNone/>
              <a:defRPr>
                <a:solidFill>
                  <a:schemeClr val="tx1">
                    <a:tint val="75000"/>
                  </a:schemeClr>
                </a:solidFill>
              </a:defRPr>
            </a:lvl3pPr>
            <a:lvl4pPr marL="1371432" indent="0" algn="ctr">
              <a:buNone/>
              <a:defRPr>
                <a:solidFill>
                  <a:schemeClr val="tx1">
                    <a:tint val="75000"/>
                  </a:schemeClr>
                </a:solidFill>
              </a:defRPr>
            </a:lvl4pPr>
            <a:lvl5pPr marL="1828576" indent="0" algn="ctr">
              <a:buNone/>
              <a:defRPr>
                <a:solidFill>
                  <a:schemeClr val="tx1">
                    <a:tint val="75000"/>
                  </a:schemeClr>
                </a:solidFill>
              </a:defRPr>
            </a:lvl5pPr>
            <a:lvl6pPr marL="2285720" indent="0" algn="ctr">
              <a:buNone/>
              <a:defRPr>
                <a:solidFill>
                  <a:schemeClr val="tx1">
                    <a:tint val="75000"/>
                  </a:schemeClr>
                </a:solidFill>
              </a:defRPr>
            </a:lvl6pPr>
            <a:lvl7pPr marL="2742865" indent="0" algn="ctr">
              <a:buNone/>
              <a:defRPr>
                <a:solidFill>
                  <a:schemeClr val="tx1">
                    <a:tint val="75000"/>
                  </a:schemeClr>
                </a:solidFill>
              </a:defRPr>
            </a:lvl7pPr>
            <a:lvl8pPr marL="3200011" indent="0" algn="ctr">
              <a:buNone/>
              <a:defRPr>
                <a:solidFill>
                  <a:schemeClr val="tx1">
                    <a:tint val="75000"/>
                  </a:schemeClr>
                </a:solidFill>
              </a:defRPr>
            </a:lvl8pPr>
            <a:lvl9pPr marL="365715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53A784-7248-403B-8CF3-F504E76535FD}" type="slidenum">
              <a:rPr lang="en-US"/>
              <a:pPr>
                <a:defRPr/>
              </a:pPr>
              <a:t>‹#›</a:t>
            </a:fld>
            <a:endParaRPr lang="en-US" dirty="0"/>
          </a:p>
        </p:txBody>
      </p:sp>
    </p:spTree>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500B22-D231-4538-AE50-F862C4C8F2EE}" type="slidenum">
              <a:rPr lang="en-US"/>
              <a:pPr>
                <a:defRPr/>
              </a:pPr>
              <a:t>‹#›</a:t>
            </a:fld>
            <a:endParaRPr lang="en-US" dirty="0"/>
          </a:p>
        </p:txBody>
      </p:sp>
    </p:spTree>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089" y="4876801"/>
            <a:ext cx="11469043" cy="1508124"/>
          </a:xfrm>
        </p:spPr>
        <p:txBody>
          <a:bodyPr anchor="t"/>
          <a:lstStyle>
            <a:lvl1pPr algn="l">
              <a:defRPr sz="3900" b="1" cap="all"/>
            </a:lvl1pPr>
          </a:lstStyle>
          <a:p>
            <a:r>
              <a:rPr lang="en-US"/>
              <a:t>Click to edit Master title style</a:t>
            </a:r>
          </a:p>
        </p:txBody>
      </p:sp>
      <p:sp>
        <p:nvSpPr>
          <p:cNvPr id="3" name="Text Placeholder 2"/>
          <p:cNvSpPr>
            <a:spLocks noGrp="1"/>
          </p:cNvSpPr>
          <p:nvPr>
            <p:ph type="body" idx="1"/>
          </p:nvPr>
        </p:nvSpPr>
        <p:spPr>
          <a:xfrm>
            <a:off x="1066089" y="3216275"/>
            <a:ext cx="11469043" cy="1660526"/>
          </a:xfrm>
        </p:spPr>
        <p:txBody>
          <a:bodyPr anchor="b"/>
          <a:lstStyle>
            <a:lvl1pPr marL="0" indent="0">
              <a:buNone/>
              <a:defRPr sz="2000">
                <a:solidFill>
                  <a:schemeClr val="tx1">
                    <a:tint val="75000"/>
                  </a:schemeClr>
                </a:solidFill>
              </a:defRPr>
            </a:lvl1pPr>
            <a:lvl2pPr marL="457144" indent="0">
              <a:buNone/>
              <a:defRPr sz="1800">
                <a:solidFill>
                  <a:schemeClr val="tx1">
                    <a:tint val="75000"/>
                  </a:schemeClr>
                </a:solidFill>
              </a:defRPr>
            </a:lvl2pPr>
            <a:lvl3pPr marL="914289" indent="0">
              <a:buNone/>
              <a:defRPr sz="1600">
                <a:solidFill>
                  <a:schemeClr val="tx1">
                    <a:tint val="75000"/>
                  </a:schemeClr>
                </a:solidFill>
              </a:defRPr>
            </a:lvl3pPr>
            <a:lvl4pPr marL="1371432" indent="0">
              <a:buNone/>
              <a:defRPr sz="1400">
                <a:solidFill>
                  <a:schemeClr val="tx1">
                    <a:tint val="75000"/>
                  </a:schemeClr>
                </a:solidFill>
              </a:defRPr>
            </a:lvl4pPr>
            <a:lvl5pPr marL="1828576" indent="0">
              <a:buNone/>
              <a:defRPr sz="1400">
                <a:solidFill>
                  <a:schemeClr val="tx1">
                    <a:tint val="75000"/>
                  </a:schemeClr>
                </a:solidFill>
              </a:defRPr>
            </a:lvl5pPr>
            <a:lvl6pPr marL="2285720" indent="0">
              <a:buNone/>
              <a:defRPr sz="1400">
                <a:solidFill>
                  <a:schemeClr val="tx1">
                    <a:tint val="75000"/>
                  </a:schemeClr>
                </a:solidFill>
              </a:defRPr>
            </a:lvl6pPr>
            <a:lvl7pPr marL="2742865" indent="0">
              <a:buNone/>
              <a:defRPr sz="1400">
                <a:solidFill>
                  <a:schemeClr val="tx1">
                    <a:tint val="75000"/>
                  </a:schemeClr>
                </a:solidFill>
              </a:defRPr>
            </a:lvl7pPr>
            <a:lvl8pPr marL="3200011" indent="0">
              <a:buNone/>
              <a:defRPr sz="1400">
                <a:solidFill>
                  <a:schemeClr val="tx1">
                    <a:tint val="75000"/>
                  </a:schemeClr>
                </a:solidFill>
              </a:defRPr>
            </a:lvl8pPr>
            <a:lvl9pPr marL="36571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B35035-672E-45F1-BD36-EB2B61D69296}" type="slidenum">
              <a:rPr lang="en-US"/>
              <a:pPr>
                <a:defRPr/>
              </a:pPr>
              <a:t>‹#›</a:t>
            </a:fld>
            <a:endParaRPr lang="en-US" dirty="0"/>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3883" y="1458260"/>
            <a:ext cx="5964503" cy="53250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744727" y="1458260"/>
            <a:ext cx="5966653" cy="5325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1154213" y="0"/>
            <a:ext cx="10452093" cy="1069788"/>
          </a:xfrm>
          <a:prstGeom prst="rect">
            <a:avLst/>
          </a:prstGeom>
        </p:spPr>
        <p:txBody>
          <a:bodyPr anchor="ctr"/>
          <a:lstStyle/>
          <a:p>
            <a:r>
              <a:rPr lang="en-US" dirty="0"/>
              <a:t>Click to edit Master title style</a:t>
            </a:r>
          </a:p>
        </p:txBody>
      </p:sp>
    </p:spTree>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904" y="1771661"/>
            <a:ext cx="5968803" cy="5008563"/>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0050" y="1771661"/>
            <a:ext cx="5968802" cy="5008563"/>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9EAFF0-FF99-44F2-9F52-D46A4B214812}" type="slidenum">
              <a:rPr lang="en-US"/>
              <a:pPr>
                <a:defRPr/>
              </a:pPr>
              <a:t>‹#›</a:t>
            </a:fld>
            <a:endParaRPr lang="en-US" dirty="0"/>
          </a:p>
        </p:txBody>
      </p:sp>
    </p:spTree>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4910" y="1698626"/>
            <a:ext cx="5962355" cy="708025"/>
          </a:xfrm>
        </p:spPr>
        <p:txBody>
          <a:bodyPr anchor="b"/>
          <a:lstStyle>
            <a:lvl1pPr marL="0" indent="0">
              <a:buNone/>
              <a:defRPr sz="2400" b="1"/>
            </a:lvl1pPr>
            <a:lvl2pPr marL="457144" indent="0">
              <a:buNone/>
              <a:defRPr sz="2000" b="1"/>
            </a:lvl2pPr>
            <a:lvl3pPr marL="914289" indent="0">
              <a:buNone/>
              <a:defRPr sz="1800" b="1"/>
            </a:lvl3pPr>
            <a:lvl4pPr marL="1371432" indent="0">
              <a:buNone/>
              <a:defRPr sz="1600" b="1"/>
            </a:lvl4pPr>
            <a:lvl5pPr marL="1828576" indent="0">
              <a:buNone/>
              <a:defRPr sz="1600" b="1"/>
            </a:lvl5pPr>
            <a:lvl6pPr marL="2285720" indent="0">
              <a:buNone/>
              <a:defRPr sz="1600" b="1"/>
            </a:lvl6pPr>
            <a:lvl7pPr marL="2742865" indent="0">
              <a:buNone/>
              <a:defRPr sz="1600" b="1"/>
            </a:lvl7pPr>
            <a:lvl8pPr marL="3200011" indent="0">
              <a:buNone/>
              <a:defRPr sz="1600" b="1"/>
            </a:lvl8pPr>
            <a:lvl9pPr marL="3657154" indent="0">
              <a:buNone/>
              <a:defRPr sz="1600" b="1"/>
            </a:lvl9pPr>
          </a:lstStyle>
          <a:p>
            <a:pPr lvl="0"/>
            <a:r>
              <a:rPr lang="en-US"/>
              <a:t>Click to edit Master text styles</a:t>
            </a:r>
          </a:p>
        </p:txBody>
      </p:sp>
      <p:sp>
        <p:nvSpPr>
          <p:cNvPr id="4" name="Content Placeholder 3"/>
          <p:cNvSpPr>
            <a:spLocks noGrp="1"/>
          </p:cNvSpPr>
          <p:nvPr>
            <p:ph sz="half" idx="2"/>
          </p:nvPr>
        </p:nvSpPr>
        <p:spPr>
          <a:xfrm>
            <a:off x="674910" y="2406662"/>
            <a:ext cx="5962355"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54344" y="1698626"/>
            <a:ext cx="5964503" cy="708025"/>
          </a:xfrm>
        </p:spPr>
        <p:txBody>
          <a:bodyPr anchor="b"/>
          <a:lstStyle>
            <a:lvl1pPr marL="0" indent="0">
              <a:buNone/>
              <a:defRPr sz="2400" b="1"/>
            </a:lvl1pPr>
            <a:lvl2pPr marL="457144" indent="0">
              <a:buNone/>
              <a:defRPr sz="2000" b="1"/>
            </a:lvl2pPr>
            <a:lvl3pPr marL="914289" indent="0">
              <a:buNone/>
              <a:defRPr sz="1800" b="1"/>
            </a:lvl3pPr>
            <a:lvl4pPr marL="1371432" indent="0">
              <a:buNone/>
              <a:defRPr sz="1600" b="1"/>
            </a:lvl4pPr>
            <a:lvl5pPr marL="1828576" indent="0">
              <a:buNone/>
              <a:defRPr sz="1600" b="1"/>
            </a:lvl5pPr>
            <a:lvl6pPr marL="2285720" indent="0">
              <a:buNone/>
              <a:defRPr sz="1600" b="1"/>
            </a:lvl6pPr>
            <a:lvl7pPr marL="2742865" indent="0">
              <a:buNone/>
              <a:defRPr sz="1600" b="1"/>
            </a:lvl7pPr>
            <a:lvl8pPr marL="3200011" indent="0">
              <a:buNone/>
              <a:defRPr sz="1600" b="1"/>
            </a:lvl8pPr>
            <a:lvl9pPr marL="36571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54344" y="2406662"/>
            <a:ext cx="5964503"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C1A6343-CA03-4AD8-8C49-772E860279E1}" type="slidenum">
              <a:rPr lang="en-US"/>
              <a:pPr>
                <a:defRPr/>
              </a:pPr>
              <a:t>‹#›</a:t>
            </a:fld>
            <a:endParaRPr lang="en-US" dirty="0"/>
          </a:p>
        </p:txBody>
      </p:sp>
    </p:spTree>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15173B2-0189-4079-B2E2-431B68DC13A1}" type="slidenum">
              <a:rPr lang="en-US"/>
              <a:pPr>
                <a:defRPr/>
              </a:pPr>
              <a:t>‹#›</a:t>
            </a:fld>
            <a:endParaRPr lang="en-US" dirty="0"/>
          </a:p>
        </p:txBody>
      </p:sp>
    </p:spTree>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4AA3F68-EA07-48AC-BAC1-5243A36BA5B6}" type="slidenum">
              <a:rPr lang="en-US"/>
              <a:pPr>
                <a:defRPr/>
              </a:pPr>
              <a:t>‹#›</a:t>
            </a:fld>
            <a:endParaRPr lang="en-US" dirty="0"/>
          </a:p>
        </p:txBody>
      </p:sp>
    </p:spTree>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4904" y="301638"/>
            <a:ext cx="4438451" cy="12858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76709" y="301636"/>
            <a:ext cx="7542142" cy="6478589"/>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4904" y="1587500"/>
            <a:ext cx="4438451" cy="5192713"/>
          </a:xfrm>
        </p:spPr>
        <p:txBody>
          <a:bodyPr/>
          <a:lstStyle>
            <a:lvl1pPr marL="0" indent="0">
              <a:buNone/>
              <a:defRPr sz="1400"/>
            </a:lvl1pPr>
            <a:lvl2pPr marL="457144" indent="0">
              <a:buNone/>
              <a:defRPr sz="1200"/>
            </a:lvl2pPr>
            <a:lvl3pPr marL="914289" indent="0">
              <a:buNone/>
              <a:defRPr sz="1000"/>
            </a:lvl3pPr>
            <a:lvl4pPr marL="1371432" indent="0">
              <a:buNone/>
              <a:defRPr sz="900"/>
            </a:lvl4pPr>
            <a:lvl5pPr marL="1828576" indent="0">
              <a:buNone/>
              <a:defRPr sz="900"/>
            </a:lvl5pPr>
            <a:lvl6pPr marL="2285720" indent="0">
              <a:buNone/>
              <a:defRPr sz="900"/>
            </a:lvl6pPr>
            <a:lvl7pPr marL="2742865" indent="0">
              <a:buNone/>
              <a:defRPr sz="900"/>
            </a:lvl7pPr>
            <a:lvl8pPr marL="3200011" indent="0">
              <a:buNone/>
              <a:defRPr sz="900"/>
            </a:lvl8pPr>
            <a:lvl9pPr marL="365715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1286B5-0A14-4838-B0DA-5046FBA8BFCD}" type="slidenum">
              <a:rPr lang="en-US"/>
              <a:pPr>
                <a:defRPr/>
              </a:pPr>
              <a:t>‹#›</a:t>
            </a:fld>
            <a:endParaRPr lang="en-US" dirty="0"/>
          </a:p>
        </p:txBody>
      </p:sp>
    </p:spTree>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886" y="5313363"/>
            <a:ext cx="8094531" cy="62706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45886" y="677875"/>
            <a:ext cx="8094531" cy="4554537"/>
          </a:xfrm>
        </p:spPr>
        <p:txBody>
          <a:bodyPr rtlCol="0">
            <a:normAutofit/>
          </a:bodyPr>
          <a:lstStyle>
            <a:lvl1pPr marL="0" indent="0">
              <a:buNone/>
              <a:defRPr sz="3200"/>
            </a:lvl1pPr>
            <a:lvl2pPr marL="457144" indent="0">
              <a:buNone/>
              <a:defRPr sz="2900"/>
            </a:lvl2pPr>
            <a:lvl3pPr marL="914289" indent="0">
              <a:buNone/>
              <a:defRPr sz="2400"/>
            </a:lvl3pPr>
            <a:lvl4pPr marL="1371432" indent="0">
              <a:buNone/>
              <a:defRPr sz="2000"/>
            </a:lvl4pPr>
            <a:lvl5pPr marL="1828576" indent="0">
              <a:buNone/>
              <a:defRPr sz="2000"/>
            </a:lvl5pPr>
            <a:lvl6pPr marL="2285720" indent="0">
              <a:buNone/>
              <a:defRPr sz="2000"/>
            </a:lvl6pPr>
            <a:lvl7pPr marL="2742865" indent="0">
              <a:buNone/>
              <a:defRPr sz="2000"/>
            </a:lvl7pPr>
            <a:lvl8pPr marL="3200011" indent="0">
              <a:buNone/>
              <a:defRPr sz="2000"/>
            </a:lvl8pPr>
            <a:lvl9pPr marL="3657154" indent="0">
              <a:buNone/>
              <a:defRPr sz="2000"/>
            </a:lvl9pPr>
          </a:lstStyle>
          <a:p>
            <a:pPr lvl="0"/>
            <a:endParaRPr lang="en-US" noProof="0" dirty="0"/>
          </a:p>
        </p:txBody>
      </p:sp>
      <p:sp>
        <p:nvSpPr>
          <p:cNvPr id="4" name="Text Placeholder 3"/>
          <p:cNvSpPr>
            <a:spLocks noGrp="1"/>
          </p:cNvSpPr>
          <p:nvPr>
            <p:ph type="body" sz="half" idx="2"/>
          </p:nvPr>
        </p:nvSpPr>
        <p:spPr>
          <a:xfrm>
            <a:off x="2645886" y="5940436"/>
            <a:ext cx="8094531" cy="890587"/>
          </a:xfrm>
        </p:spPr>
        <p:txBody>
          <a:bodyPr/>
          <a:lstStyle>
            <a:lvl1pPr marL="0" indent="0">
              <a:buNone/>
              <a:defRPr sz="1400"/>
            </a:lvl1pPr>
            <a:lvl2pPr marL="457144" indent="0">
              <a:buNone/>
              <a:defRPr sz="1200"/>
            </a:lvl2pPr>
            <a:lvl3pPr marL="914289" indent="0">
              <a:buNone/>
              <a:defRPr sz="1000"/>
            </a:lvl3pPr>
            <a:lvl4pPr marL="1371432" indent="0">
              <a:buNone/>
              <a:defRPr sz="900"/>
            </a:lvl4pPr>
            <a:lvl5pPr marL="1828576" indent="0">
              <a:buNone/>
              <a:defRPr sz="900"/>
            </a:lvl5pPr>
            <a:lvl6pPr marL="2285720" indent="0">
              <a:buNone/>
              <a:defRPr sz="900"/>
            </a:lvl6pPr>
            <a:lvl7pPr marL="2742865" indent="0">
              <a:buNone/>
              <a:defRPr sz="900"/>
            </a:lvl7pPr>
            <a:lvl8pPr marL="3200011" indent="0">
              <a:buNone/>
              <a:defRPr sz="900"/>
            </a:lvl8pPr>
            <a:lvl9pPr marL="365715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66E82C-1DD4-41BC-9B29-2CB059AC2125}" type="slidenum">
              <a:rPr lang="en-US"/>
              <a:pPr>
                <a:defRPr/>
              </a:pPr>
              <a:t>‹#›</a:t>
            </a:fld>
            <a:endParaRPr lang="en-US" dirty="0"/>
          </a:p>
        </p:txBody>
      </p:sp>
    </p:spTree>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7BE315-A637-4584-B697-E6A1B1E9097F}" type="slidenum">
              <a:rPr lang="en-US"/>
              <a:pPr>
                <a:defRPr/>
              </a:pPr>
              <a:t>‹#›</a:t>
            </a:fld>
            <a:endParaRPr lang="en-US" dirty="0"/>
          </a:p>
        </p:txBody>
      </p:sp>
    </p:spTree>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83936" y="303213"/>
            <a:ext cx="3034912"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903" y="303213"/>
            <a:ext cx="8902694"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ADCCF7-9BB6-4CC8-99BC-919D9B8676F1}" type="slidenum">
              <a:rPr lang="en-US"/>
              <a:pPr>
                <a:defRPr/>
              </a:pPr>
              <a:t>‹#›</a:t>
            </a:fld>
            <a:endParaRPr lang="en-US" dirty="0"/>
          </a:p>
        </p:txBody>
      </p:sp>
    </p:spTree>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2357" y="2357449"/>
            <a:ext cx="11469043" cy="1627187"/>
          </a:xfrm>
        </p:spPr>
        <p:txBody>
          <a:bodyPr/>
          <a:lstStyle/>
          <a:p>
            <a:r>
              <a:rPr lang="en-US"/>
              <a:t>Click to edit Master title style</a:t>
            </a:r>
          </a:p>
        </p:txBody>
      </p:sp>
      <p:sp>
        <p:nvSpPr>
          <p:cNvPr id="3" name="Subtitle 2"/>
          <p:cNvSpPr>
            <a:spLocks noGrp="1"/>
          </p:cNvSpPr>
          <p:nvPr>
            <p:ph type="subTitle" idx="1"/>
          </p:nvPr>
        </p:nvSpPr>
        <p:spPr>
          <a:xfrm>
            <a:off x="2024715" y="4300550"/>
            <a:ext cx="9444335" cy="1939925"/>
          </a:xfrm>
        </p:spPr>
        <p:txBody>
          <a:bodyPr/>
          <a:lstStyle>
            <a:lvl1pPr marL="0" indent="0" algn="ctr">
              <a:buNone/>
              <a:defRPr>
                <a:solidFill>
                  <a:schemeClr val="tx1">
                    <a:tint val="75000"/>
                  </a:schemeClr>
                </a:solidFill>
              </a:defRPr>
            </a:lvl1pPr>
            <a:lvl2pPr marL="457144" indent="0" algn="ctr">
              <a:buNone/>
              <a:defRPr>
                <a:solidFill>
                  <a:schemeClr val="tx1">
                    <a:tint val="75000"/>
                  </a:schemeClr>
                </a:solidFill>
              </a:defRPr>
            </a:lvl2pPr>
            <a:lvl3pPr marL="914289" indent="0" algn="ctr">
              <a:buNone/>
              <a:defRPr>
                <a:solidFill>
                  <a:schemeClr val="tx1">
                    <a:tint val="75000"/>
                  </a:schemeClr>
                </a:solidFill>
              </a:defRPr>
            </a:lvl3pPr>
            <a:lvl4pPr marL="1371432" indent="0" algn="ctr">
              <a:buNone/>
              <a:defRPr>
                <a:solidFill>
                  <a:schemeClr val="tx1">
                    <a:tint val="75000"/>
                  </a:schemeClr>
                </a:solidFill>
              </a:defRPr>
            </a:lvl4pPr>
            <a:lvl5pPr marL="1828576" indent="0" algn="ctr">
              <a:buNone/>
              <a:defRPr>
                <a:solidFill>
                  <a:schemeClr val="tx1">
                    <a:tint val="75000"/>
                  </a:schemeClr>
                </a:solidFill>
              </a:defRPr>
            </a:lvl5pPr>
            <a:lvl6pPr marL="2285720" indent="0" algn="ctr">
              <a:buNone/>
              <a:defRPr>
                <a:solidFill>
                  <a:schemeClr val="tx1">
                    <a:tint val="75000"/>
                  </a:schemeClr>
                </a:solidFill>
              </a:defRPr>
            </a:lvl6pPr>
            <a:lvl7pPr marL="2742865" indent="0" algn="ctr">
              <a:buNone/>
              <a:defRPr>
                <a:solidFill>
                  <a:schemeClr val="tx1">
                    <a:tint val="75000"/>
                  </a:schemeClr>
                </a:solidFill>
              </a:defRPr>
            </a:lvl7pPr>
            <a:lvl8pPr marL="3200011" indent="0" algn="ctr">
              <a:buNone/>
              <a:defRPr>
                <a:solidFill>
                  <a:schemeClr val="tx1">
                    <a:tint val="75000"/>
                  </a:schemeClr>
                </a:solidFill>
              </a:defRPr>
            </a:lvl8pPr>
            <a:lvl9pPr marL="365715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58A3A4-C460-4536-AEE7-A87580D783C0}" type="slidenum">
              <a:rPr lang="en-US"/>
              <a:pPr>
                <a:defRPr/>
              </a:pPr>
              <a:t>‹#›</a:t>
            </a:fld>
            <a:endParaRPr lang="en-US" dirty="0"/>
          </a:p>
        </p:txBody>
      </p:sp>
    </p:spTree>
  </p:cSld>
  <p:clrMapOvr>
    <a:masterClrMapping/>
  </p:clrMapOvr>
  <p:transitio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1400B7-2A35-4B1D-BD69-B1F3A73EB197}" type="slidenum">
              <a:rPr lang="en-US"/>
              <a:pPr>
                <a:defRPr/>
              </a:pPr>
              <a:t>‹#›</a:t>
            </a:fld>
            <a:endParaRPr lang="en-US" dirty="0"/>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itle 1"/>
          <p:cNvSpPr>
            <a:spLocks noGrp="1"/>
          </p:cNvSpPr>
          <p:nvPr>
            <p:ph type="title"/>
          </p:nvPr>
        </p:nvSpPr>
        <p:spPr>
          <a:xfrm>
            <a:off x="1154213" y="0"/>
            <a:ext cx="10452093" cy="1069788"/>
          </a:xfrm>
          <a:prstGeom prst="rect">
            <a:avLst/>
          </a:prstGeom>
        </p:spPr>
        <p:txBody>
          <a:bodyPr anchor="ctr"/>
          <a:lstStyle/>
          <a:p>
            <a:r>
              <a:rPr lang="en-US" dirty="0"/>
              <a:t>Click to edit Master title style</a:t>
            </a:r>
          </a:p>
        </p:txBody>
      </p:sp>
    </p:spTree>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089" y="4876801"/>
            <a:ext cx="11469043" cy="1508124"/>
          </a:xfrm>
        </p:spPr>
        <p:txBody>
          <a:bodyPr anchor="t"/>
          <a:lstStyle>
            <a:lvl1pPr algn="l">
              <a:defRPr sz="3900" b="1" cap="all"/>
            </a:lvl1pPr>
          </a:lstStyle>
          <a:p>
            <a:r>
              <a:rPr lang="en-US"/>
              <a:t>Click to edit Master title style</a:t>
            </a:r>
          </a:p>
        </p:txBody>
      </p:sp>
      <p:sp>
        <p:nvSpPr>
          <p:cNvPr id="3" name="Text Placeholder 2"/>
          <p:cNvSpPr>
            <a:spLocks noGrp="1"/>
          </p:cNvSpPr>
          <p:nvPr>
            <p:ph type="body" idx="1"/>
          </p:nvPr>
        </p:nvSpPr>
        <p:spPr>
          <a:xfrm>
            <a:off x="1066089" y="3216275"/>
            <a:ext cx="11469043" cy="1660526"/>
          </a:xfrm>
        </p:spPr>
        <p:txBody>
          <a:bodyPr anchor="b"/>
          <a:lstStyle>
            <a:lvl1pPr marL="0" indent="0">
              <a:buNone/>
              <a:defRPr sz="2000">
                <a:solidFill>
                  <a:schemeClr val="tx1">
                    <a:tint val="75000"/>
                  </a:schemeClr>
                </a:solidFill>
              </a:defRPr>
            </a:lvl1pPr>
            <a:lvl2pPr marL="457144" indent="0">
              <a:buNone/>
              <a:defRPr sz="1800">
                <a:solidFill>
                  <a:schemeClr val="tx1">
                    <a:tint val="75000"/>
                  </a:schemeClr>
                </a:solidFill>
              </a:defRPr>
            </a:lvl2pPr>
            <a:lvl3pPr marL="914289" indent="0">
              <a:buNone/>
              <a:defRPr sz="1600">
                <a:solidFill>
                  <a:schemeClr val="tx1">
                    <a:tint val="75000"/>
                  </a:schemeClr>
                </a:solidFill>
              </a:defRPr>
            </a:lvl3pPr>
            <a:lvl4pPr marL="1371432" indent="0">
              <a:buNone/>
              <a:defRPr sz="1400">
                <a:solidFill>
                  <a:schemeClr val="tx1">
                    <a:tint val="75000"/>
                  </a:schemeClr>
                </a:solidFill>
              </a:defRPr>
            </a:lvl4pPr>
            <a:lvl5pPr marL="1828576" indent="0">
              <a:buNone/>
              <a:defRPr sz="1400">
                <a:solidFill>
                  <a:schemeClr val="tx1">
                    <a:tint val="75000"/>
                  </a:schemeClr>
                </a:solidFill>
              </a:defRPr>
            </a:lvl5pPr>
            <a:lvl6pPr marL="2285720" indent="0">
              <a:buNone/>
              <a:defRPr sz="1400">
                <a:solidFill>
                  <a:schemeClr val="tx1">
                    <a:tint val="75000"/>
                  </a:schemeClr>
                </a:solidFill>
              </a:defRPr>
            </a:lvl6pPr>
            <a:lvl7pPr marL="2742865" indent="0">
              <a:buNone/>
              <a:defRPr sz="1400">
                <a:solidFill>
                  <a:schemeClr val="tx1">
                    <a:tint val="75000"/>
                  </a:schemeClr>
                </a:solidFill>
              </a:defRPr>
            </a:lvl7pPr>
            <a:lvl8pPr marL="3200011" indent="0">
              <a:buNone/>
              <a:defRPr sz="1400">
                <a:solidFill>
                  <a:schemeClr val="tx1">
                    <a:tint val="75000"/>
                  </a:schemeClr>
                </a:solidFill>
              </a:defRPr>
            </a:lvl8pPr>
            <a:lvl9pPr marL="36571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AC3351-B1D5-4D9C-A2FC-6A4C4A3AD1CE}" type="slidenum">
              <a:rPr lang="en-US"/>
              <a:pPr>
                <a:defRPr/>
              </a:pPr>
              <a:t>‹#›</a:t>
            </a:fld>
            <a:endParaRPr lang="en-US" dirty="0"/>
          </a:p>
        </p:txBody>
      </p:sp>
    </p:spTree>
  </p:cSld>
  <p:clrMapOvr>
    <a:masterClrMapping/>
  </p:clrMapOvr>
  <p:transitio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904" y="1771661"/>
            <a:ext cx="5968803" cy="5008563"/>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0050" y="1771661"/>
            <a:ext cx="5968802" cy="5008563"/>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9315C1-5760-47A8-BDBE-4ACA6BBE7075}" type="slidenum">
              <a:rPr lang="en-US"/>
              <a:pPr>
                <a:defRPr/>
              </a:pPr>
              <a:t>‹#›</a:t>
            </a:fld>
            <a:endParaRPr lang="en-US" dirty="0"/>
          </a:p>
        </p:txBody>
      </p:sp>
    </p:spTree>
  </p:cSld>
  <p:clrMapOvr>
    <a:masterClrMapping/>
  </p:clrMapOvr>
  <p:transitio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4910" y="1698626"/>
            <a:ext cx="5962355" cy="708025"/>
          </a:xfrm>
        </p:spPr>
        <p:txBody>
          <a:bodyPr anchor="b"/>
          <a:lstStyle>
            <a:lvl1pPr marL="0" indent="0">
              <a:buNone/>
              <a:defRPr sz="2400" b="1"/>
            </a:lvl1pPr>
            <a:lvl2pPr marL="457144" indent="0">
              <a:buNone/>
              <a:defRPr sz="2000" b="1"/>
            </a:lvl2pPr>
            <a:lvl3pPr marL="914289" indent="0">
              <a:buNone/>
              <a:defRPr sz="1800" b="1"/>
            </a:lvl3pPr>
            <a:lvl4pPr marL="1371432" indent="0">
              <a:buNone/>
              <a:defRPr sz="1600" b="1"/>
            </a:lvl4pPr>
            <a:lvl5pPr marL="1828576" indent="0">
              <a:buNone/>
              <a:defRPr sz="1600" b="1"/>
            </a:lvl5pPr>
            <a:lvl6pPr marL="2285720" indent="0">
              <a:buNone/>
              <a:defRPr sz="1600" b="1"/>
            </a:lvl6pPr>
            <a:lvl7pPr marL="2742865" indent="0">
              <a:buNone/>
              <a:defRPr sz="1600" b="1"/>
            </a:lvl7pPr>
            <a:lvl8pPr marL="3200011" indent="0">
              <a:buNone/>
              <a:defRPr sz="1600" b="1"/>
            </a:lvl8pPr>
            <a:lvl9pPr marL="3657154" indent="0">
              <a:buNone/>
              <a:defRPr sz="1600" b="1"/>
            </a:lvl9pPr>
          </a:lstStyle>
          <a:p>
            <a:pPr lvl="0"/>
            <a:r>
              <a:rPr lang="en-US"/>
              <a:t>Click to edit Master text styles</a:t>
            </a:r>
          </a:p>
        </p:txBody>
      </p:sp>
      <p:sp>
        <p:nvSpPr>
          <p:cNvPr id="4" name="Content Placeholder 3"/>
          <p:cNvSpPr>
            <a:spLocks noGrp="1"/>
          </p:cNvSpPr>
          <p:nvPr>
            <p:ph sz="half" idx="2"/>
          </p:nvPr>
        </p:nvSpPr>
        <p:spPr>
          <a:xfrm>
            <a:off x="674910" y="2406662"/>
            <a:ext cx="5962355"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54344" y="1698626"/>
            <a:ext cx="5964503" cy="708025"/>
          </a:xfrm>
        </p:spPr>
        <p:txBody>
          <a:bodyPr anchor="b"/>
          <a:lstStyle>
            <a:lvl1pPr marL="0" indent="0">
              <a:buNone/>
              <a:defRPr sz="2400" b="1"/>
            </a:lvl1pPr>
            <a:lvl2pPr marL="457144" indent="0">
              <a:buNone/>
              <a:defRPr sz="2000" b="1"/>
            </a:lvl2pPr>
            <a:lvl3pPr marL="914289" indent="0">
              <a:buNone/>
              <a:defRPr sz="1800" b="1"/>
            </a:lvl3pPr>
            <a:lvl4pPr marL="1371432" indent="0">
              <a:buNone/>
              <a:defRPr sz="1600" b="1"/>
            </a:lvl4pPr>
            <a:lvl5pPr marL="1828576" indent="0">
              <a:buNone/>
              <a:defRPr sz="1600" b="1"/>
            </a:lvl5pPr>
            <a:lvl6pPr marL="2285720" indent="0">
              <a:buNone/>
              <a:defRPr sz="1600" b="1"/>
            </a:lvl6pPr>
            <a:lvl7pPr marL="2742865" indent="0">
              <a:buNone/>
              <a:defRPr sz="1600" b="1"/>
            </a:lvl7pPr>
            <a:lvl8pPr marL="3200011" indent="0">
              <a:buNone/>
              <a:defRPr sz="1600" b="1"/>
            </a:lvl8pPr>
            <a:lvl9pPr marL="36571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54344" y="2406662"/>
            <a:ext cx="5964503"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15EB9A8-D8EE-4739-97FE-863ED500508C}" type="slidenum">
              <a:rPr lang="en-US"/>
              <a:pPr>
                <a:defRPr/>
              </a:pPr>
              <a:t>‹#›</a:t>
            </a:fld>
            <a:endParaRPr lang="en-US" dirty="0"/>
          </a:p>
        </p:txBody>
      </p:sp>
    </p:spTree>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6AD6D26-EFD5-40FB-AA44-DD04C9C44345}" type="slidenum">
              <a:rPr lang="en-US"/>
              <a:pPr>
                <a:defRPr/>
              </a:pPr>
              <a:t>‹#›</a:t>
            </a:fld>
            <a:endParaRPr lang="en-US" dirty="0"/>
          </a:p>
        </p:txBody>
      </p:sp>
    </p:spTree>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5C2B09-6804-42CA-9C1F-29F865A83DF6}" type="slidenum">
              <a:rPr lang="en-US"/>
              <a:pPr>
                <a:defRPr/>
              </a:pPr>
              <a:t>‹#›</a:t>
            </a:fld>
            <a:endParaRPr lang="en-US" dirty="0"/>
          </a:p>
        </p:txBody>
      </p:sp>
    </p:spTree>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4904" y="301638"/>
            <a:ext cx="4438451" cy="12858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76709" y="301636"/>
            <a:ext cx="7542142" cy="6478589"/>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4904" y="1587500"/>
            <a:ext cx="4438451" cy="5192713"/>
          </a:xfrm>
        </p:spPr>
        <p:txBody>
          <a:bodyPr/>
          <a:lstStyle>
            <a:lvl1pPr marL="0" indent="0">
              <a:buNone/>
              <a:defRPr sz="1400"/>
            </a:lvl1pPr>
            <a:lvl2pPr marL="457144" indent="0">
              <a:buNone/>
              <a:defRPr sz="1200"/>
            </a:lvl2pPr>
            <a:lvl3pPr marL="914289" indent="0">
              <a:buNone/>
              <a:defRPr sz="1000"/>
            </a:lvl3pPr>
            <a:lvl4pPr marL="1371432" indent="0">
              <a:buNone/>
              <a:defRPr sz="900"/>
            </a:lvl4pPr>
            <a:lvl5pPr marL="1828576" indent="0">
              <a:buNone/>
              <a:defRPr sz="900"/>
            </a:lvl5pPr>
            <a:lvl6pPr marL="2285720" indent="0">
              <a:buNone/>
              <a:defRPr sz="900"/>
            </a:lvl6pPr>
            <a:lvl7pPr marL="2742865" indent="0">
              <a:buNone/>
              <a:defRPr sz="900"/>
            </a:lvl7pPr>
            <a:lvl8pPr marL="3200011" indent="0">
              <a:buNone/>
              <a:defRPr sz="900"/>
            </a:lvl8pPr>
            <a:lvl9pPr marL="365715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1144119-7DA7-4FA4-91AA-84A6EB7A0897}" type="slidenum">
              <a:rPr lang="en-US"/>
              <a:pPr>
                <a:defRPr/>
              </a:pPr>
              <a:t>‹#›</a:t>
            </a:fld>
            <a:endParaRPr lang="en-US" dirty="0"/>
          </a:p>
        </p:txBody>
      </p:sp>
    </p:spTree>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886" y="5313363"/>
            <a:ext cx="8094531" cy="62706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45886" y="677875"/>
            <a:ext cx="8094531" cy="4554537"/>
          </a:xfrm>
        </p:spPr>
        <p:txBody>
          <a:bodyPr rtlCol="0">
            <a:normAutofit/>
          </a:bodyPr>
          <a:lstStyle>
            <a:lvl1pPr marL="0" indent="0">
              <a:buNone/>
              <a:defRPr sz="3200"/>
            </a:lvl1pPr>
            <a:lvl2pPr marL="457144" indent="0">
              <a:buNone/>
              <a:defRPr sz="2900"/>
            </a:lvl2pPr>
            <a:lvl3pPr marL="914289" indent="0">
              <a:buNone/>
              <a:defRPr sz="2400"/>
            </a:lvl3pPr>
            <a:lvl4pPr marL="1371432" indent="0">
              <a:buNone/>
              <a:defRPr sz="2000"/>
            </a:lvl4pPr>
            <a:lvl5pPr marL="1828576" indent="0">
              <a:buNone/>
              <a:defRPr sz="2000"/>
            </a:lvl5pPr>
            <a:lvl6pPr marL="2285720" indent="0">
              <a:buNone/>
              <a:defRPr sz="2000"/>
            </a:lvl6pPr>
            <a:lvl7pPr marL="2742865" indent="0">
              <a:buNone/>
              <a:defRPr sz="2000"/>
            </a:lvl7pPr>
            <a:lvl8pPr marL="3200011" indent="0">
              <a:buNone/>
              <a:defRPr sz="2000"/>
            </a:lvl8pPr>
            <a:lvl9pPr marL="3657154" indent="0">
              <a:buNone/>
              <a:defRPr sz="2000"/>
            </a:lvl9pPr>
          </a:lstStyle>
          <a:p>
            <a:pPr lvl="0"/>
            <a:endParaRPr lang="en-US" noProof="0" dirty="0"/>
          </a:p>
        </p:txBody>
      </p:sp>
      <p:sp>
        <p:nvSpPr>
          <p:cNvPr id="4" name="Text Placeholder 3"/>
          <p:cNvSpPr>
            <a:spLocks noGrp="1"/>
          </p:cNvSpPr>
          <p:nvPr>
            <p:ph type="body" sz="half" idx="2"/>
          </p:nvPr>
        </p:nvSpPr>
        <p:spPr>
          <a:xfrm>
            <a:off x="2645886" y="5940436"/>
            <a:ext cx="8094531" cy="890587"/>
          </a:xfrm>
        </p:spPr>
        <p:txBody>
          <a:bodyPr/>
          <a:lstStyle>
            <a:lvl1pPr marL="0" indent="0">
              <a:buNone/>
              <a:defRPr sz="1400"/>
            </a:lvl1pPr>
            <a:lvl2pPr marL="457144" indent="0">
              <a:buNone/>
              <a:defRPr sz="1200"/>
            </a:lvl2pPr>
            <a:lvl3pPr marL="914289" indent="0">
              <a:buNone/>
              <a:defRPr sz="1000"/>
            </a:lvl3pPr>
            <a:lvl4pPr marL="1371432" indent="0">
              <a:buNone/>
              <a:defRPr sz="900"/>
            </a:lvl4pPr>
            <a:lvl5pPr marL="1828576" indent="0">
              <a:buNone/>
              <a:defRPr sz="900"/>
            </a:lvl5pPr>
            <a:lvl6pPr marL="2285720" indent="0">
              <a:buNone/>
              <a:defRPr sz="900"/>
            </a:lvl6pPr>
            <a:lvl7pPr marL="2742865" indent="0">
              <a:buNone/>
              <a:defRPr sz="900"/>
            </a:lvl7pPr>
            <a:lvl8pPr marL="3200011" indent="0">
              <a:buNone/>
              <a:defRPr sz="900"/>
            </a:lvl8pPr>
            <a:lvl9pPr marL="365715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1CA6B77-9BDB-4792-B739-9EA1328259E5}" type="slidenum">
              <a:rPr lang="en-US"/>
              <a:pPr>
                <a:defRPr/>
              </a:pPr>
              <a:t>‹#›</a:t>
            </a:fld>
            <a:endParaRPr lang="en-US" dirty="0"/>
          </a:p>
        </p:txBody>
      </p:sp>
    </p:spTree>
  </p:cSld>
  <p:clrMapOvr>
    <a:masterClrMapping/>
  </p:clrMapOvr>
  <p:transition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F3B60B-5A57-4F3E-BB78-667024089071}" type="slidenum">
              <a:rPr lang="en-US"/>
              <a:pPr>
                <a:defRPr/>
              </a:pPr>
              <a:t>‹#›</a:t>
            </a:fld>
            <a:endParaRPr lang="en-US" dirty="0"/>
          </a:p>
        </p:txBody>
      </p:sp>
    </p:spTree>
  </p:cSld>
  <p:clrMapOvr>
    <a:masterClrMapping/>
  </p:clrMapOvr>
  <p:transition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83936" y="303213"/>
            <a:ext cx="3034912"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903" y="303213"/>
            <a:ext cx="8902694"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904B92-DF32-41FD-AFD2-FF473EEA38A6}" type="slidenum">
              <a:rPr lang="en-US"/>
              <a:pPr>
                <a:defRPr/>
              </a:pPr>
              <a:t>‹#›</a:t>
            </a:fld>
            <a:endParaRPr lang="en-US" dirty="0"/>
          </a:p>
        </p:txBody>
      </p:sp>
    </p:spTree>
  </p:cSld>
  <p:clrMapOvr>
    <a:masterClrMapping/>
  </p:clrMapOvr>
  <p:transition advClick="0"/>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2357" y="2357449"/>
            <a:ext cx="11469043" cy="1627187"/>
          </a:xfrm>
        </p:spPr>
        <p:txBody>
          <a:bodyPr/>
          <a:lstStyle/>
          <a:p>
            <a:r>
              <a:rPr lang="en-US"/>
              <a:t>Click to edit Master title style</a:t>
            </a:r>
          </a:p>
        </p:txBody>
      </p:sp>
      <p:sp>
        <p:nvSpPr>
          <p:cNvPr id="3" name="Subtitle 2"/>
          <p:cNvSpPr>
            <a:spLocks noGrp="1"/>
          </p:cNvSpPr>
          <p:nvPr>
            <p:ph type="subTitle" idx="1"/>
          </p:nvPr>
        </p:nvSpPr>
        <p:spPr>
          <a:xfrm>
            <a:off x="2024715" y="4300550"/>
            <a:ext cx="9444335" cy="1939925"/>
          </a:xfrm>
        </p:spPr>
        <p:txBody>
          <a:bodyPr/>
          <a:lstStyle>
            <a:lvl1pPr marL="0" indent="0" algn="ctr">
              <a:buNone/>
              <a:defRPr>
                <a:solidFill>
                  <a:schemeClr val="tx1">
                    <a:tint val="75000"/>
                  </a:schemeClr>
                </a:solidFill>
              </a:defRPr>
            </a:lvl1pPr>
            <a:lvl2pPr marL="457144" indent="0" algn="ctr">
              <a:buNone/>
              <a:defRPr>
                <a:solidFill>
                  <a:schemeClr val="tx1">
                    <a:tint val="75000"/>
                  </a:schemeClr>
                </a:solidFill>
              </a:defRPr>
            </a:lvl2pPr>
            <a:lvl3pPr marL="914289" indent="0" algn="ctr">
              <a:buNone/>
              <a:defRPr>
                <a:solidFill>
                  <a:schemeClr val="tx1">
                    <a:tint val="75000"/>
                  </a:schemeClr>
                </a:solidFill>
              </a:defRPr>
            </a:lvl3pPr>
            <a:lvl4pPr marL="1371432" indent="0" algn="ctr">
              <a:buNone/>
              <a:defRPr>
                <a:solidFill>
                  <a:schemeClr val="tx1">
                    <a:tint val="75000"/>
                  </a:schemeClr>
                </a:solidFill>
              </a:defRPr>
            </a:lvl4pPr>
            <a:lvl5pPr marL="1828576" indent="0" algn="ctr">
              <a:buNone/>
              <a:defRPr>
                <a:solidFill>
                  <a:schemeClr val="tx1">
                    <a:tint val="75000"/>
                  </a:schemeClr>
                </a:solidFill>
              </a:defRPr>
            </a:lvl5pPr>
            <a:lvl6pPr marL="2285720" indent="0" algn="ctr">
              <a:buNone/>
              <a:defRPr>
                <a:solidFill>
                  <a:schemeClr val="tx1">
                    <a:tint val="75000"/>
                  </a:schemeClr>
                </a:solidFill>
              </a:defRPr>
            </a:lvl6pPr>
            <a:lvl7pPr marL="2742865" indent="0" algn="ctr">
              <a:buNone/>
              <a:defRPr>
                <a:solidFill>
                  <a:schemeClr val="tx1">
                    <a:tint val="75000"/>
                  </a:schemeClr>
                </a:solidFill>
              </a:defRPr>
            </a:lvl7pPr>
            <a:lvl8pPr marL="3200011" indent="0" algn="ctr">
              <a:buNone/>
              <a:defRPr>
                <a:solidFill>
                  <a:schemeClr val="tx1">
                    <a:tint val="75000"/>
                  </a:schemeClr>
                </a:solidFill>
              </a:defRPr>
            </a:lvl8pPr>
            <a:lvl9pPr marL="365715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38F781-5A4E-462D-BB99-27C81CB46343}" type="slidenum">
              <a:rPr lang="en-US"/>
              <a:pPr>
                <a:defRPr/>
              </a:pPr>
              <a:t>‹#›</a:t>
            </a:fld>
            <a:endParaRPr lang="en-US" dirty="0"/>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67905" y="1500941"/>
            <a:ext cx="5964503" cy="4554537"/>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20821" y="1500941"/>
            <a:ext cx="5966653" cy="4554537"/>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1154213" y="0"/>
            <a:ext cx="10452093" cy="1069788"/>
          </a:xfrm>
          <a:prstGeom prst="rect">
            <a:avLst/>
          </a:prstGeom>
        </p:spPr>
        <p:txBody>
          <a:bodyPr anchor="ctr"/>
          <a:lstStyle/>
          <a:p>
            <a:r>
              <a:rPr lang="en-US" dirty="0"/>
              <a:t>Click to edit Master title style</a:t>
            </a:r>
          </a:p>
        </p:txBody>
      </p:sp>
    </p:spTree>
  </p:cSld>
  <p:clrMapOvr>
    <a:masterClrMapping/>
  </p:clrMapOvr>
  <p:transition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19ABC3-DE89-4C92-9385-C58ACD922A02}" type="slidenum">
              <a:rPr lang="en-US"/>
              <a:pPr>
                <a:defRPr/>
              </a:pPr>
              <a:t>‹#›</a:t>
            </a:fld>
            <a:endParaRPr lang="en-US" dirty="0"/>
          </a:p>
        </p:txBody>
      </p:sp>
    </p:spTree>
  </p:cSld>
  <p:clrMapOvr>
    <a:masterClrMapping/>
  </p:clrMapOvr>
  <p:transition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089" y="4876801"/>
            <a:ext cx="11469043" cy="1508124"/>
          </a:xfrm>
        </p:spPr>
        <p:txBody>
          <a:bodyPr anchor="t"/>
          <a:lstStyle>
            <a:lvl1pPr algn="l">
              <a:defRPr sz="3900" b="1" cap="all"/>
            </a:lvl1pPr>
          </a:lstStyle>
          <a:p>
            <a:r>
              <a:rPr lang="en-US"/>
              <a:t>Click to edit Master title style</a:t>
            </a:r>
          </a:p>
        </p:txBody>
      </p:sp>
      <p:sp>
        <p:nvSpPr>
          <p:cNvPr id="3" name="Text Placeholder 2"/>
          <p:cNvSpPr>
            <a:spLocks noGrp="1"/>
          </p:cNvSpPr>
          <p:nvPr>
            <p:ph type="body" idx="1"/>
          </p:nvPr>
        </p:nvSpPr>
        <p:spPr>
          <a:xfrm>
            <a:off x="1066089" y="3216275"/>
            <a:ext cx="11469043" cy="1660526"/>
          </a:xfrm>
        </p:spPr>
        <p:txBody>
          <a:bodyPr anchor="b"/>
          <a:lstStyle>
            <a:lvl1pPr marL="0" indent="0">
              <a:buNone/>
              <a:defRPr sz="2000">
                <a:solidFill>
                  <a:schemeClr val="tx1">
                    <a:tint val="75000"/>
                  </a:schemeClr>
                </a:solidFill>
              </a:defRPr>
            </a:lvl1pPr>
            <a:lvl2pPr marL="457144" indent="0">
              <a:buNone/>
              <a:defRPr sz="1800">
                <a:solidFill>
                  <a:schemeClr val="tx1">
                    <a:tint val="75000"/>
                  </a:schemeClr>
                </a:solidFill>
              </a:defRPr>
            </a:lvl2pPr>
            <a:lvl3pPr marL="914289" indent="0">
              <a:buNone/>
              <a:defRPr sz="1600">
                <a:solidFill>
                  <a:schemeClr val="tx1">
                    <a:tint val="75000"/>
                  </a:schemeClr>
                </a:solidFill>
              </a:defRPr>
            </a:lvl3pPr>
            <a:lvl4pPr marL="1371432" indent="0">
              <a:buNone/>
              <a:defRPr sz="1400">
                <a:solidFill>
                  <a:schemeClr val="tx1">
                    <a:tint val="75000"/>
                  </a:schemeClr>
                </a:solidFill>
              </a:defRPr>
            </a:lvl4pPr>
            <a:lvl5pPr marL="1828576" indent="0">
              <a:buNone/>
              <a:defRPr sz="1400">
                <a:solidFill>
                  <a:schemeClr val="tx1">
                    <a:tint val="75000"/>
                  </a:schemeClr>
                </a:solidFill>
              </a:defRPr>
            </a:lvl5pPr>
            <a:lvl6pPr marL="2285720" indent="0">
              <a:buNone/>
              <a:defRPr sz="1400">
                <a:solidFill>
                  <a:schemeClr val="tx1">
                    <a:tint val="75000"/>
                  </a:schemeClr>
                </a:solidFill>
              </a:defRPr>
            </a:lvl6pPr>
            <a:lvl7pPr marL="2742865" indent="0">
              <a:buNone/>
              <a:defRPr sz="1400">
                <a:solidFill>
                  <a:schemeClr val="tx1">
                    <a:tint val="75000"/>
                  </a:schemeClr>
                </a:solidFill>
              </a:defRPr>
            </a:lvl7pPr>
            <a:lvl8pPr marL="3200011" indent="0">
              <a:buNone/>
              <a:defRPr sz="1400">
                <a:solidFill>
                  <a:schemeClr val="tx1">
                    <a:tint val="75000"/>
                  </a:schemeClr>
                </a:solidFill>
              </a:defRPr>
            </a:lvl8pPr>
            <a:lvl9pPr marL="36571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95D1D3-495C-4836-A3D3-0B3CE4F13975}" type="slidenum">
              <a:rPr lang="en-US"/>
              <a:pPr>
                <a:defRPr/>
              </a:pPr>
              <a:t>‹#›</a:t>
            </a:fld>
            <a:endParaRPr lang="en-US" dirty="0"/>
          </a:p>
        </p:txBody>
      </p:sp>
    </p:spTree>
  </p:cSld>
  <p:clrMapOvr>
    <a:masterClrMapping/>
  </p:clrMapOvr>
  <p:transition advClick="0"/>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904" y="1771661"/>
            <a:ext cx="5968803" cy="5008563"/>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0050" y="1771661"/>
            <a:ext cx="5968802" cy="5008563"/>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257B87-8E95-4103-A4B5-54121754A4CA}" type="slidenum">
              <a:rPr lang="en-US"/>
              <a:pPr>
                <a:defRPr/>
              </a:pPr>
              <a:t>‹#›</a:t>
            </a:fld>
            <a:endParaRPr lang="en-US" dirty="0"/>
          </a:p>
        </p:txBody>
      </p:sp>
    </p:spTree>
  </p:cSld>
  <p:clrMapOvr>
    <a:masterClrMapping/>
  </p:clrMapOvr>
  <p:transition advClick="0"/>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4910" y="1698626"/>
            <a:ext cx="5962355" cy="708025"/>
          </a:xfrm>
        </p:spPr>
        <p:txBody>
          <a:bodyPr anchor="b"/>
          <a:lstStyle>
            <a:lvl1pPr marL="0" indent="0">
              <a:buNone/>
              <a:defRPr sz="2400" b="1"/>
            </a:lvl1pPr>
            <a:lvl2pPr marL="457144" indent="0">
              <a:buNone/>
              <a:defRPr sz="2000" b="1"/>
            </a:lvl2pPr>
            <a:lvl3pPr marL="914289" indent="0">
              <a:buNone/>
              <a:defRPr sz="1800" b="1"/>
            </a:lvl3pPr>
            <a:lvl4pPr marL="1371432" indent="0">
              <a:buNone/>
              <a:defRPr sz="1600" b="1"/>
            </a:lvl4pPr>
            <a:lvl5pPr marL="1828576" indent="0">
              <a:buNone/>
              <a:defRPr sz="1600" b="1"/>
            </a:lvl5pPr>
            <a:lvl6pPr marL="2285720" indent="0">
              <a:buNone/>
              <a:defRPr sz="1600" b="1"/>
            </a:lvl6pPr>
            <a:lvl7pPr marL="2742865" indent="0">
              <a:buNone/>
              <a:defRPr sz="1600" b="1"/>
            </a:lvl7pPr>
            <a:lvl8pPr marL="3200011" indent="0">
              <a:buNone/>
              <a:defRPr sz="1600" b="1"/>
            </a:lvl8pPr>
            <a:lvl9pPr marL="3657154" indent="0">
              <a:buNone/>
              <a:defRPr sz="1600" b="1"/>
            </a:lvl9pPr>
          </a:lstStyle>
          <a:p>
            <a:pPr lvl="0"/>
            <a:r>
              <a:rPr lang="en-US"/>
              <a:t>Click to edit Master text styles</a:t>
            </a:r>
          </a:p>
        </p:txBody>
      </p:sp>
      <p:sp>
        <p:nvSpPr>
          <p:cNvPr id="4" name="Content Placeholder 3"/>
          <p:cNvSpPr>
            <a:spLocks noGrp="1"/>
          </p:cNvSpPr>
          <p:nvPr>
            <p:ph sz="half" idx="2"/>
          </p:nvPr>
        </p:nvSpPr>
        <p:spPr>
          <a:xfrm>
            <a:off x="674910" y="2406662"/>
            <a:ext cx="5962355"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54344" y="1698626"/>
            <a:ext cx="5964503" cy="708025"/>
          </a:xfrm>
        </p:spPr>
        <p:txBody>
          <a:bodyPr anchor="b"/>
          <a:lstStyle>
            <a:lvl1pPr marL="0" indent="0">
              <a:buNone/>
              <a:defRPr sz="2400" b="1"/>
            </a:lvl1pPr>
            <a:lvl2pPr marL="457144" indent="0">
              <a:buNone/>
              <a:defRPr sz="2000" b="1"/>
            </a:lvl2pPr>
            <a:lvl3pPr marL="914289" indent="0">
              <a:buNone/>
              <a:defRPr sz="1800" b="1"/>
            </a:lvl3pPr>
            <a:lvl4pPr marL="1371432" indent="0">
              <a:buNone/>
              <a:defRPr sz="1600" b="1"/>
            </a:lvl4pPr>
            <a:lvl5pPr marL="1828576" indent="0">
              <a:buNone/>
              <a:defRPr sz="1600" b="1"/>
            </a:lvl5pPr>
            <a:lvl6pPr marL="2285720" indent="0">
              <a:buNone/>
              <a:defRPr sz="1600" b="1"/>
            </a:lvl6pPr>
            <a:lvl7pPr marL="2742865" indent="0">
              <a:buNone/>
              <a:defRPr sz="1600" b="1"/>
            </a:lvl7pPr>
            <a:lvl8pPr marL="3200011" indent="0">
              <a:buNone/>
              <a:defRPr sz="1600" b="1"/>
            </a:lvl8pPr>
            <a:lvl9pPr marL="36571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54344" y="2406662"/>
            <a:ext cx="5964503"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AAF04BB-D4B7-4AE4-A100-4B5645A10C09}" type="slidenum">
              <a:rPr lang="en-US"/>
              <a:pPr>
                <a:defRPr/>
              </a:pPr>
              <a:t>‹#›</a:t>
            </a:fld>
            <a:endParaRPr lang="en-US" dirty="0"/>
          </a:p>
        </p:txBody>
      </p:sp>
    </p:spTree>
  </p:cSld>
  <p:clrMapOvr>
    <a:masterClrMapping/>
  </p:clrMapOvr>
  <p:transition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FD0862A-C07C-47D4-BF54-EB3D21A55FB4}" type="slidenum">
              <a:rPr lang="en-US"/>
              <a:pPr>
                <a:defRPr/>
              </a:pPr>
              <a:t>‹#›</a:t>
            </a:fld>
            <a:endParaRPr lang="en-US" dirty="0"/>
          </a:p>
        </p:txBody>
      </p:sp>
    </p:spTree>
  </p:cSld>
  <p:clrMapOvr>
    <a:masterClrMapping/>
  </p:clrMapOvr>
  <p:transition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786E5A9-F0FF-45C8-AF63-B64C95E2E68A}" type="slidenum">
              <a:rPr lang="en-US"/>
              <a:pPr>
                <a:defRPr/>
              </a:pPr>
              <a:t>‹#›</a:t>
            </a:fld>
            <a:endParaRPr lang="en-US" dirty="0"/>
          </a:p>
        </p:txBody>
      </p:sp>
    </p:spTree>
  </p:cSld>
  <p:clrMapOvr>
    <a:masterClrMapping/>
  </p:clrMapOvr>
  <p:transition advClick="0"/>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4904" y="301638"/>
            <a:ext cx="4438451" cy="12858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76709" y="301636"/>
            <a:ext cx="7542142" cy="6478589"/>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4904" y="1587500"/>
            <a:ext cx="4438451" cy="5192713"/>
          </a:xfrm>
        </p:spPr>
        <p:txBody>
          <a:bodyPr/>
          <a:lstStyle>
            <a:lvl1pPr marL="0" indent="0">
              <a:buNone/>
              <a:defRPr sz="1400"/>
            </a:lvl1pPr>
            <a:lvl2pPr marL="457144" indent="0">
              <a:buNone/>
              <a:defRPr sz="1200"/>
            </a:lvl2pPr>
            <a:lvl3pPr marL="914289" indent="0">
              <a:buNone/>
              <a:defRPr sz="1000"/>
            </a:lvl3pPr>
            <a:lvl4pPr marL="1371432" indent="0">
              <a:buNone/>
              <a:defRPr sz="900"/>
            </a:lvl4pPr>
            <a:lvl5pPr marL="1828576" indent="0">
              <a:buNone/>
              <a:defRPr sz="900"/>
            </a:lvl5pPr>
            <a:lvl6pPr marL="2285720" indent="0">
              <a:buNone/>
              <a:defRPr sz="900"/>
            </a:lvl6pPr>
            <a:lvl7pPr marL="2742865" indent="0">
              <a:buNone/>
              <a:defRPr sz="900"/>
            </a:lvl7pPr>
            <a:lvl8pPr marL="3200011" indent="0">
              <a:buNone/>
              <a:defRPr sz="900"/>
            </a:lvl8pPr>
            <a:lvl9pPr marL="365715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E1758D-168A-4252-9E6D-983AE5D98D51}" type="slidenum">
              <a:rPr lang="en-US"/>
              <a:pPr>
                <a:defRPr/>
              </a:pPr>
              <a:t>‹#›</a:t>
            </a:fld>
            <a:endParaRPr lang="en-US" dirty="0"/>
          </a:p>
        </p:txBody>
      </p:sp>
    </p:spTree>
  </p:cSld>
  <p:clrMapOvr>
    <a:masterClrMapping/>
  </p:clrMapOvr>
  <p:transition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886" y="5313363"/>
            <a:ext cx="8094531" cy="62706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45886" y="677875"/>
            <a:ext cx="8094531" cy="4554537"/>
          </a:xfrm>
        </p:spPr>
        <p:txBody>
          <a:bodyPr rtlCol="0">
            <a:normAutofit/>
          </a:bodyPr>
          <a:lstStyle>
            <a:lvl1pPr marL="0" indent="0">
              <a:buNone/>
              <a:defRPr sz="3200"/>
            </a:lvl1pPr>
            <a:lvl2pPr marL="457144" indent="0">
              <a:buNone/>
              <a:defRPr sz="2900"/>
            </a:lvl2pPr>
            <a:lvl3pPr marL="914289" indent="0">
              <a:buNone/>
              <a:defRPr sz="2400"/>
            </a:lvl3pPr>
            <a:lvl4pPr marL="1371432" indent="0">
              <a:buNone/>
              <a:defRPr sz="2000"/>
            </a:lvl4pPr>
            <a:lvl5pPr marL="1828576" indent="0">
              <a:buNone/>
              <a:defRPr sz="2000"/>
            </a:lvl5pPr>
            <a:lvl6pPr marL="2285720" indent="0">
              <a:buNone/>
              <a:defRPr sz="2000"/>
            </a:lvl6pPr>
            <a:lvl7pPr marL="2742865" indent="0">
              <a:buNone/>
              <a:defRPr sz="2000"/>
            </a:lvl7pPr>
            <a:lvl8pPr marL="3200011" indent="0">
              <a:buNone/>
              <a:defRPr sz="2000"/>
            </a:lvl8pPr>
            <a:lvl9pPr marL="3657154" indent="0">
              <a:buNone/>
              <a:defRPr sz="2000"/>
            </a:lvl9pPr>
          </a:lstStyle>
          <a:p>
            <a:pPr lvl="0"/>
            <a:endParaRPr lang="en-US" noProof="0" dirty="0"/>
          </a:p>
        </p:txBody>
      </p:sp>
      <p:sp>
        <p:nvSpPr>
          <p:cNvPr id="4" name="Text Placeholder 3"/>
          <p:cNvSpPr>
            <a:spLocks noGrp="1"/>
          </p:cNvSpPr>
          <p:nvPr>
            <p:ph type="body" sz="half" idx="2"/>
          </p:nvPr>
        </p:nvSpPr>
        <p:spPr>
          <a:xfrm>
            <a:off x="2645886" y="5940436"/>
            <a:ext cx="8094531" cy="890587"/>
          </a:xfrm>
        </p:spPr>
        <p:txBody>
          <a:bodyPr/>
          <a:lstStyle>
            <a:lvl1pPr marL="0" indent="0">
              <a:buNone/>
              <a:defRPr sz="1400"/>
            </a:lvl1pPr>
            <a:lvl2pPr marL="457144" indent="0">
              <a:buNone/>
              <a:defRPr sz="1200"/>
            </a:lvl2pPr>
            <a:lvl3pPr marL="914289" indent="0">
              <a:buNone/>
              <a:defRPr sz="1000"/>
            </a:lvl3pPr>
            <a:lvl4pPr marL="1371432" indent="0">
              <a:buNone/>
              <a:defRPr sz="900"/>
            </a:lvl4pPr>
            <a:lvl5pPr marL="1828576" indent="0">
              <a:buNone/>
              <a:defRPr sz="900"/>
            </a:lvl5pPr>
            <a:lvl6pPr marL="2285720" indent="0">
              <a:buNone/>
              <a:defRPr sz="900"/>
            </a:lvl6pPr>
            <a:lvl7pPr marL="2742865" indent="0">
              <a:buNone/>
              <a:defRPr sz="900"/>
            </a:lvl7pPr>
            <a:lvl8pPr marL="3200011" indent="0">
              <a:buNone/>
              <a:defRPr sz="900"/>
            </a:lvl8pPr>
            <a:lvl9pPr marL="365715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DF9BB4-5AC5-4FAA-A211-DCE14E2D2B8D}" type="slidenum">
              <a:rPr lang="en-US"/>
              <a:pPr>
                <a:defRPr/>
              </a:pPr>
              <a:t>‹#›</a:t>
            </a:fld>
            <a:endParaRPr lang="en-US" dirty="0"/>
          </a:p>
        </p:txBody>
      </p:sp>
    </p:spTree>
  </p:cSld>
  <p:clrMapOvr>
    <a:masterClrMapping/>
  </p:clrMapOvr>
  <p:transition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DBAD3A-C517-4E8F-A910-E55C32AF46AA}" type="slidenum">
              <a:rPr lang="en-US"/>
              <a:pPr>
                <a:defRPr/>
              </a:pPr>
              <a:t>‹#›</a:t>
            </a:fld>
            <a:endParaRPr lang="en-US" dirty="0"/>
          </a:p>
        </p:txBody>
      </p:sp>
    </p:spTree>
  </p:cSld>
  <p:clrMapOvr>
    <a:masterClrMapping/>
  </p:clrMapOvr>
  <p:transition advClick="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83936" y="303213"/>
            <a:ext cx="3034912"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903" y="303213"/>
            <a:ext cx="8902694"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7E30F6-924C-4EE0-A73E-FF6067CA7F5A}" type="slidenum">
              <a:rPr lang="en-US"/>
              <a:pPr>
                <a:defRPr/>
              </a:pPr>
              <a:t>‹#›</a:t>
            </a:fld>
            <a:endParaRPr lang="en-US" dirty="0"/>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4910" y="1698626"/>
            <a:ext cx="5962355" cy="708025"/>
          </a:xfrm>
        </p:spPr>
        <p:txBody>
          <a:bodyPr anchor="b"/>
          <a:lstStyle>
            <a:lvl1pPr marL="0" indent="0">
              <a:buNone/>
              <a:defRPr sz="2400" b="1"/>
            </a:lvl1pPr>
            <a:lvl2pPr marL="457144" indent="0">
              <a:buNone/>
              <a:defRPr sz="2000" b="1"/>
            </a:lvl2pPr>
            <a:lvl3pPr marL="914289" indent="0">
              <a:buNone/>
              <a:defRPr sz="1800" b="1"/>
            </a:lvl3pPr>
            <a:lvl4pPr marL="1371432" indent="0">
              <a:buNone/>
              <a:defRPr sz="1600" b="1"/>
            </a:lvl4pPr>
            <a:lvl5pPr marL="1828576" indent="0">
              <a:buNone/>
              <a:defRPr sz="1600" b="1"/>
            </a:lvl5pPr>
            <a:lvl6pPr marL="2285720" indent="0">
              <a:buNone/>
              <a:defRPr sz="1600" b="1"/>
            </a:lvl6pPr>
            <a:lvl7pPr marL="2742865" indent="0">
              <a:buNone/>
              <a:defRPr sz="1600" b="1"/>
            </a:lvl7pPr>
            <a:lvl8pPr marL="3200011" indent="0">
              <a:buNone/>
              <a:defRPr sz="1600" b="1"/>
            </a:lvl8pPr>
            <a:lvl9pPr marL="3657154" indent="0">
              <a:buNone/>
              <a:defRPr sz="1600" b="1"/>
            </a:lvl9pPr>
          </a:lstStyle>
          <a:p>
            <a:pPr lvl="0"/>
            <a:r>
              <a:rPr lang="en-US"/>
              <a:t>Click to edit Master text styles</a:t>
            </a:r>
          </a:p>
        </p:txBody>
      </p:sp>
      <p:sp>
        <p:nvSpPr>
          <p:cNvPr id="4" name="Content Placeholder 3"/>
          <p:cNvSpPr>
            <a:spLocks noGrp="1"/>
          </p:cNvSpPr>
          <p:nvPr>
            <p:ph sz="half" idx="2"/>
          </p:nvPr>
        </p:nvSpPr>
        <p:spPr>
          <a:xfrm>
            <a:off x="674910" y="2406662"/>
            <a:ext cx="5962355"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54344" y="1698626"/>
            <a:ext cx="5964503" cy="708025"/>
          </a:xfrm>
        </p:spPr>
        <p:txBody>
          <a:bodyPr anchor="b"/>
          <a:lstStyle>
            <a:lvl1pPr marL="0" indent="0">
              <a:buNone/>
              <a:defRPr sz="2400" b="1"/>
            </a:lvl1pPr>
            <a:lvl2pPr marL="457144" indent="0">
              <a:buNone/>
              <a:defRPr sz="2000" b="1"/>
            </a:lvl2pPr>
            <a:lvl3pPr marL="914289" indent="0">
              <a:buNone/>
              <a:defRPr sz="1800" b="1"/>
            </a:lvl3pPr>
            <a:lvl4pPr marL="1371432" indent="0">
              <a:buNone/>
              <a:defRPr sz="1600" b="1"/>
            </a:lvl4pPr>
            <a:lvl5pPr marL="1828576" indent="0">
              <a:buNone/>
              <a:defRPr sz="1600" b="1"/>
            </a:lvl5pPr>
            <a:lvl6pPr marL="2285720" indent="0">
              <a:buNone/>
              <a:defRPr sz="1600" b="1"/>
            </a:lvl6pPr>
            <a:lvl7pPr marL="2742865" indent="0">
              <a:buNone/>
              <a:defRPr sz="1600" b="1"/>
            </a:lvl7pPr>
            <a:lvl8pPr marL="3200011" indent="0">
              <a:buNone/>
              <a:defRPr sz="1600" b="1"/>
            </a:lvl8pPr>
            <a:lvl9pPr marL="36571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54344" y="2406662"/>
            <a:ext cx="5964503"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1154213" y="0"/>
            <a:ext cx="10452093" cy="1069788"/>
          </a:xfrm>
          <a:prstGeom prst="rect">
            <a:avLst/>
          </a:prstGeom>
        </p:spPr>
        <p:txBody>
          <a:bodyPr anchor="ctr"/>
          <a:lstStyle/>
          <a:p>
            <a:r>
              <a:rPr lang="en-US" dirty="0"/>
              <a:t>Click to edit Master title style</a:t>
            </a:r>
          </a:p>
        </p:txBody>
      </p:sp>
    </p:spTree>
  </p:cSld>
  <p:clrMapOvr>
    <a:masterClrMapping/>
  </p:clrMapOvr>
  <p:transition advClick="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C5CEA2C-AE93-4AB8-9FDE-DC0D4AFEA155}" type="slidenum">
              <a:rPr lang="en-US"/>
              <a:pPr>
                <a:defRPr/>
              </a:pPr>
              <a:t>‹#›</a:t>
            </a:fld>
            <a:endParaRPr lang="en-US" dirty="0"/>
          </a:p>
        </p:txBody>
      </p:sp>
    </p:spTree>
  </p:cSld>
  <p:clrMapOvr>
    <a:masterClrMapping/>
  </p:clrMapOvr>
  <p:transition advClick="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2357" y="2357449"/>
            <a:ext cx="11469043" cy="1627187"/>
          </a:xfrm>
        </p:spPr>
        <p:txBody>
          <a:bodyPr/>
          <a:lstStyle/>
          <a:p>
            <a:r>
              <a:rPr lang="en-US"/>
              <a:t>Click to edit Master title style</a:t>
            </a:r>
          </a:p>
        </p:txBody>
      </p:sp>
      <p:sp>
        <p:nvSpPr>
          <p:cNvPr id="3" name="Subtitle 2"/>
          <p:cNvSpPr>
            <a:spLocks noGrp="1"/>
          </p:cNvSpPr>
          <p:nvPr>
            <p:ph type="subTitle" idx="1"/>
          </p:nvPr>
        </p:nvSpPr>
        <p:spPr>
          <a:xfrm>
            <a:off x="2024715" y="4300550"/>
            <a:ext cx="9444335" cy="1939925"/>
          </a:xfrm>
        </p:spPr>
        <p:txBody>
          <a:bodyPr/>
          <a:lstStyle>
            <a:lvl1pPr marL="0" indent="0" algn="ctr">
              <a:buNone/>
              <a:defRPr>
                <a:solidFill>
                  <a:schemeClr val="tx1">
                    <a:tint val="75000"/>
                  </a:schemeClr>
                </a:solidFill>
              </a:defRPr>
            </a:lvl1pPr>
            <a:lvl2pPr marL="457144" indent="0" algn="ctr">
              <a:buNone/>
              <a:defRPr>
                <a:solidFill>
                  <a:schemeClr val="tx1">
                    <a:tint val="75000"/>
                  </a:schemeClr>
                </a:solidFill>
              </a:defRPr>
            </a:lvl2pPr>
            <a:lvl3pPr marL="914289" indent="0" algn="ctr">
              <a:buNone/>
              <a:defRPr>
                <a:solidFill>
                  <a:schemeClr val="tx1">
                    <a:tint val="75000"/>
                  </a:schemeClr>
                </a:solidFill>
              </a:defRPr>
            </a:lvl3pPr>
            <a:lvl4pPr marL="1371432" indent="0" algn="ctr">
              <a:buNone/>
              <a:defRPr>
                <a:solidFill>
                  <a:schemeClr val="tx1">
                    <a:tint val="75000"/>
                  </a:schemeClr>
                </a:solidFill>
              </a:defRPr>
            </a:lvl4pPr>
            <a:lvl5pPr marL="1828576" indent="0" algn="ctr">
              <a:buNone/>
              <a:defRPr>
                <a:solidFill>
                  <a:schemeClr val="tx1">
                    <a:tint val="75000"/>
                  </a:schemeClr>
                </a:solidFill>
              </a:defRPr>
            </a:lvl5pPr>
            <a:lvl6pPr marL="2285720" indent="0" algn="ctr">
              <a:buNone/>
              <a:defRPr>
                <a:solidFill>
                  <a:schemeClr val="tx1">
                    <a:tint val="75000"/>
                  </a:schemeClr>
                </a:solidFill>
              </a:defRPr>
            </a:lvl6pPr>
            <a:lvl7pPr marL="2742865" indent="0" algn="ctr">
              <a:buNone/>
              <a:defRPr>
                <a:solidFill>
                  <a:schemeClr val="tx1">
                    <a:tint val="75000"/>
                  </a:schemeClr>
                </a:solidFill>
              </a:defRPr>
            </a:lvl7pPr>
            <a:lvl8pPr marL="3200011" indent="0" algn="ctr">
              <a:buNone/>
              <a:defRPr>
                <a:solidFill>
                  <a:schemeClr val="tx1">
                    <a:tint val="75000"/>
                  </a:schemeClr>
                </a:solidFill>
              </a:defRPr>
            </a:lvl8pPr>
            <a:lvl9pPr marL="365715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8A952C-FB2A-4100-950F-E4373B51AC84}" type="slidenum">
              <a:rPr lang="en-US"/>
              <a:pPr>
                <a:defRPr/>
              </a:pPr>
              <a:t>‹#›</a:t>
            </a:fld>
            <a:endParaRPr lang="en-US" dirty="0"/>
          </a:p>
        </p:txBody>
      </p:sp>
    </p:spTree>
  </p:cSld>
  <p:clrMapOvr>
    <a:masterClrMapping/>
  </p:clrMapOvr>
  <p:transition advClick="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CF0441-D0A6-476D-AB99-D0C2168F8ACC}" type="slidenum">
              <a:rPr lang="en-US"/>
              <a:pPr>
                <a:defRPr/>
              </a:pPr>
              <a:t>‹#›</a:t>
            </a:fld>
            <a:endParaRPr lang="en-US" dirty="0"/>
          </a:p>
        </p:txBody>
      </p:sp>
    </p:spTree>
  </p:cSld>
  <p:clrMapOvr>
    <a:masterClrMapping/>
  </p:clrMapOvr>
  <p:transition advClick="0"/>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089" y="4876801"/>
            <a:ext cx="11469043" cy="1508124"/>
          </a:xfrm>
        </p:spPr>
        <p:txBody>
          <a:bodyPr anchor="t"/>
          <a:lstStyle>
            <a:lvl1pPr algn="l">
              <a:defRPr sz="3900" b="1" cap="all"/>
            </a:lvl1pPr>
          </a:lstStyle>
          <a:p>
            <a:r>
              <a:rPr lang="en-US"/>
              <a:t>Click to edit Master title style</a:t>
            </a:r>
          </a:p>
        </p:txBody>
      </p:sp>
      <p:sp>
        <p:nvSpPr>
          <p:cNvPr id="3" name="Text Placeholder 2"/>
          <p:cNvSpPr>
            <a:spLocks noGrp="1"/>
          </p:cNvSpPr>
          <p:nvPr>
            <p:ph type="body" idx="1"/>
          </p:nvPr>
        </p:nvSpPr>
        <p:spPr>
          <a:xfrm>
            <a:off x="1066089" y="3216275"/>
            <a:ext cx="11469043" cy="1660526"/>
          </a:xfrm>
        </p:spPr>
        <p:txBody>
          <a:bodyPr anchor="b"/>
          <a:lstStyle>
            <a:lvl1pPr marL="0" indent="0">
              <a:buNone/>
              <a:defRPr sz="2000">
                <a:solidFill>
                  <a:schemeClr val="tx1">
                    <a:tint val="75000"/>
                  </a:schemeClr>
                </a:solidFill>
              </a:defRPr>
            </a:lvl1pPr>
            <a:lvl2pPr marL="457144" indent="0">
              <a:buNone/>
              <a:defRPr sz="1800">
                <a:solidFill>
                  <a:schemeClr val="tx1">
                    <a:tint val="75000"/>
                  </a:schemeClr>
                </a:solidFill>
              </a:defRPr>
            </a:lvl2pPr>
            <a:lvl3pPr marL="914289" indent="0">
              <a:buNone/>
              <a:defRPr sz="1600">
                <a:solidFill>
                  <a:schemeClr val="tx1">
                    <a:tint val="75000"/>
                  </a:schemeClr>
                </a:solidFill>
              </a:defRPr>
            </a:lvl3pPr>
            <a:lvl4pPr marL="1371432" indent="0">
              <a:buNone/>
              <a:defRPr sz="1400">
                <a:solidFill>
                  <a:schemeClr val="tx1">
                    <a:tint val="75000"/>
                  </a:schemeClr>
                </a:solidFill>
              </a:defRPr>
            </a:lvl4pPr>
            <a:lvl5pPr marL="1828576" indent="0">
              <a:buNone/>
              <a:defRPr sz="1400">
                <a:solidFill>
                  <a:schemeClr val="tx1">
                    <a:tint val="75000"/>
                  </a:schemeClr>
                </a:solidFill>
              </a:defRPr>
            </a:lvl5pPr>
            <a:lvl6pPr marL="2285720" indent="0">
              <a:buNone/>
              <a:defRPr sz="1400">
                <a:solidFill>
                  <a:schemeClr val="tx1">
                    <a:tint val="75000"/>
                  </a:schemeClr>
                </a:solidFill>
              </a:defRPr>
            </a:lvl6pPr>
            <a:lvl7pPr marL="2742865" indent="0">
              <a:buNone/>
              <a:defRPr sz="1400">
                <a:solidFill>
                  <a:schemeClr val="tx1">
                    <a:tint val="75000"/>
                  </a:schemeClr>
                </a:solidFill>
              </a:defRPr>
            </a:lvl7pPr>
            <a:lvl8pPr marL="3200011" indent="0">
              <a:buNone/>
              <a:defRPr sz="1400">
                <a:solidFill>
                  <a:schemeClr val="tx1">
                    <a:tint val="75000"/>
                  </a:schemeClr>
                </a:solidFill>
              </a:defRPr>
            </a:lvl8pPr>
            <a:lvl9pPr marL="36571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1233AF-7AA7-4543-9CB7-E44EDE1AB024}" type="slidenum">
              <a:rPr lang="en-US"/>
              <a:pPr>
                <a:defRPr/>
              </a:pPr>
              <a:t>‹#›</a:t>
            </a:fld>
            <a:endParaRPr lang="en-US" dirty="0"/>
          </a:p>
        </p:txBody>
      </p:sp>
    </p:spTree>
  </p:cSld>
  <p:clrMapOvr>
    <a:masterClrMapping/>
  </p:clrMapOvr>
  <p:transition advClick="0"/>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904" y="1771661"/>
            <a:ext cx="5968803" cy="5008563"/>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0050" y="1771661"/>
            <a:ext cx="5968802" cy="5008563"/>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DB4841-E87A-458D-84B2-6315A435ABC3}" type="slidenum">
              <a:rPr lang="en-US"/>
              <a:pPr>
                <a:defRPr/>
              </a:pPr>
              <a:t>‹#›</a:t>
            </a:fld>
            <a:endParaRPr lang="en-US" dirty="0"/>
          </a:p>
        </p:txBody>
      </p:sp>
    </p:spTree>
  </p:cSld>
  <p:clrMapOvr>
    <a:masterClrMapping/>
  </p:clrMapOvr>
  <p:transition advClick="0"/>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4910" y="1698626"/>
            <a:ext cx="5962355" cy="708025"/>
          </a:xfrm>
        </p:spPr>
        <p:txBody>
          <a:bodyPr anchor="b"/>
          <a:lstStyle>
            <a:lvl1pPr marL="0" indent="0">
              <a:buNone/>
              <a:defRPr sz="2400" b="1"/>
            </a:lvl1pPr>
            <a:lvl2pPr marL="457144" indent="0">
              <a:buNone/>
              <a:defRPr sz="2000" b="1"/>
            </a:lvl2pPr>
            <a:lvl3pPr marL="914289" indent="0">
              <a:buNone/>
              <a:defRPr sz="1800" b="1"/>
            </a:lvl3pPr>
            <a:lvl4pPr marL="1371432" indent="0">
              <a:buNone/>
              <a:defRPr sz="1600" b="1"/>
            </a:lvl4pPr>
            <a:lvl5pPr marL="1828576" indent="0">
              <a:buNone/>
              <a:defRPr sz="1600" b="1"/>
            </a:lvl5pPr>
            <a:lvl6pPr marL="2285720" indent="0">
              <a:buNone/>
              <a:defRPr sz="1600" b="1"/>
            </a:lvl6pPr>
            <a:lvl7pPr marL="2742865" indent="0">
              <a:buNone/>
              <a:defRPr sz="1600" b="1"/>
            </a:lvl7pPr>
            <a:lvl8pPr marL="3200011" indent="0">
              <a:buNone/>
              <a:defRPr sz="1600" b="1"/>
            </a:lvl8pPr>
            <a:lvl9pPr marL="3657154" indent="0">
              <a:buNone/>
              <a:defRPr sz="1600" b="1"/>
            </a:lvl9pPr>
          </a:lstStyle>
          <a:p>
            <a:pPr lvl="0"/>
            <a:r>
              <a:rPr lang="en-US"/>
              <a:t>Click to edit Master text styles</a:t>
            </a:r>
          </a:p>
        </p:txBody>
      </p:sp>
      <p:sp>
        <p:nvSpPr>
          <p:cNvPr id="4" name="Content Placeholder 3"/>
          <p:cNvSpPr>
            <a:spLocks noGrp="1"/>
          </p:cNvSpPr>
          <p:nvPr>
            <p:ph sz="half" idx="2"/>
          </p:nvPr>
        </p:nvSpPr>
        <p:spPr>
          <a:xfrm>
            <a:off x="674910" y="2406662"/>
            <a:ext cx="5962355"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54344" y="1698626"/>
            <a:ext cx="5964503" cy="708025"/>
          </a:xfrm>
        </p:spPr>
        <p:txBody>
          <a:bodyPr anchor="b"/>
          <a:lstStyle>
            <a:lvl1pPr marL="0" indent="0">
              <a:buNone/>
              <a:defRPr sz="2400" b="1"/>
            </a:lvl1pPr>
            <a:lvl2pPr marL="457144" indent="0">
              <a:buNone/>
              <a:defRPr sz="2000" b="1"/>
            </a:lvl2pPr>
            <a:lvl3pPr marL="914289" indent="0">
              <a:buNone/>
              <a:defRPr sz="1800" b="1"/>
            </a:lvl3pPr>
            <a:lvl4pPr marL="1371432" indent="0">
              <a:buNone/>
              <a:defRPr sz="1600" b="1"/>
            </a:lvl4pPr>
            <a:lvl5pPr marL="1828576" indent="0">
              <a:buNone/>
              <a:defRPr sz="1600" b="1"/>
            </a:lvl5pPr>
            <a:lvl6pPr marL="2285720" indent="0">
              <a:buNone/>
              <a:defRPr sz="1600" b="1"/>
            </a:lvl6pPr>
            <a:lvl7pPr marL="2742865" indent="0">
              <a:buNone/>
              <a:defRPr sz="1600" b="1"/>
            </a:lvl7pPr>
            <a:lvl8pPr marL="3200011" indent="0">
              <a:buNone/>
              <a:defRPr sz="1600" b="1"/>
            </a:lvl8pPr>
            <a:lvl9pPr marL="36571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54344" y="2406662"/>
            <a:ext cx="5964503"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644BFFB-3526-4359-B395-3D72BAB184F5}" type="slidenum">
              <a:rPr lang="en-US"/>
              <a:pPr>
                <a:defRPr/>
              </a:pPr>
              <a:t>‹#›</a:t>
            </a:fld>
            <a:endParaRPr lang="en-US" dirty="0"/>
          </a:p>
        </p:txBody>
      </p:sp>
    </p:spTree>
  </p:cSld>
  <p:clrMapOvr>
    <a:masterClrMapping/>
  </p:clrMapOvr>
  <p:transition advClick="0"/>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D89696E-5624-472C-A992-27C2EEB5B307}" type="slidenum">
              <a:rPr lang="en-US"/>
              <a:pPr>
                <a:defRPr/>
              </a:pPr>
              <a:t>‹#›</a:t>
            </a:fld>
            <a:endParaRPr lang="en-US" dirty="0"/>
          </a:p>
        </p:txBody>
      </p:sp>
    </p:spTree>
  </p:cSld>
  <p:clrMapOvr>
    <a:masterClrMapping/>
  </p:clrMapOvr>
  <p:transition advClick="0"/>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DA75A00-4537-4539-9050-94C6233FEC64}" type="slidenum">
              <a:rPr lang="en-US"/>
              <a:pPr>
                <a:defRPr/>
              </a:pPr>
              <a:t>‹#›</a:t>
            </a:fld>
            <a:endParaRPr lang="en-US" dirty="0"/>
          </a:p>
        </p:txBody>
      </p:sp>
    </p:spTree>
  </p:cSld>
  <p:clrMapOvr>
    <a:masterClrMapping/>
  </p:clrMapOvr>
  <p:transition advClick="0"/>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4904" y="301638"/>
            <a:ext cx="4438451" cy="12858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76709" y="301636"/>
            <a:ext cx="7542142" cy="6478589"/>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4904" y="1587500"/>
            <a:ext cx="4438451" cy="5192713"/>
          </a:xfrm>
        </p:spPr>
        <p:txBody>
          <a:bodyPr/>
          <a:lstStyle>
            <a:lvl1pPr marL="0" indent="0">
              <a:buNone/>
              <a:defRPr sz="1400"/>
            </a:lvl1pPr>
            <a:lvl2pPr marL="457144" indent="0">
              <a:buNone/>
              <a:defRPr sz="1200"/>
            </a:lvl2pPr>
            <a:lvl3pPr marL="914289" indent="0">
              <a:buNone/>
              <a:defRPr sz="1000"/>
            </a:lvl3pPr>
            <a:lvl4pPr marL="1371432" indent="0">
              <a:buNone/>
              <a:defRPr sz="900"/>
            </a:lvl4pPr>
            <a:lvl5pPr marL="1828576" indent="0">
              <a:buNone/>
              <a:defRPr sz="900"/>
            </a:lvl5pPr>
            <a:lvl6pPr marL="2285720" indent="0">
              <a:buNone/>
              <a:defRPr sz="900"/>
            </a:lvl6pPr>
            <a:lvl7pPr marL="2742865" indent="0">
              <a:buNone/>
              <a:defRPr sz="900"/>
            </a:lvl7pPr>
            <a:lvl8pPr marL="3200011" indent="0">
              <a:buNone/>
              <a:defRPr sz="900"/>
            </a:lvl8pPr>
            <a:lvl9pPr marL="365715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828E58-69E2-4860-A782-A73EC2652E04}" type="slidenum">
              <a:rPr lang="en-US"/>
              <a:pPr>
                <a:defRPr/>
              </a:pPr>
              <a:t>‹#›</a:t>
            </a:fld>
            <a:endParaRPr lang="en-US" dirty="0"/>
          </a:p>
        </p:txBody>
      </p:sp>
    </p:spTree>
  </p:cSld>
  <p:clrMapOvr>
    <a:masterClrMapping/>
  </p:clrMapOvr>
  <p:transition advClick="0"/>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886" y="5313363"/>
            <a:ext cx="8094531" cy="62706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45886" y="677875"/>
            <a:ext cx="8094531" cy="4554537"/>
          </a:xfrm>
        </p:spPr>
        <p:txBody>
          <a:bodyPr rtlCol="0">
            <a:normAutofit/>
          </a:bodyPr>
          <a:lstStyle>
            <a:lvl1pPr marL="0" indent="0">
              <a:buNone/>
              <a:defRPr sz="3200"/>
            </a:lvl1pPr>
            <a:lvl2pPr marL="457144" indent="0">
              <a:buNone/>
              <a:defRPr sz="2900"/>
            </a:lvl2pPr>
            <a:lvl3pPr marL="914289" indent="0">
              <a:buNone/>
              <a:defRPr sz="2400"/>
            </a:lvl3pPr>
            <a:lvl4pPr marL="1371432" indent="0">
              <a:buNone/>
              <a:defRPr sz="2000"/>
            </a:lvl4pPr>
            <a:lvl5pPr marL="1828576" indent="0">
              <a:buNone/>
              <a:defRPr sz="2000"/>
            </a:lvl5pPr>
            <a:lvl6pPr marL="2285720" indent="0">
              <a:buNone/>
              <a:defRPr sz="2000"/>
            </a:lvl6pPr>
            <a:lvl7pPr marL="2742865" indent="0">
              <a:buNone/>
              <a:defRPr sz="2000"/>
            </a:lvl7pPr>
            <a:lvl8pPr marL="3200011" indent="0">
              <a:buNone/>
              <a:defRPr sz="2000"/>
            </a:lvl8pPr>
            <a:lvl9pPr marL="3657154" indent="0">
              <a:buNone/>
              <a:defRPr sz="2000"/>
            </a:lvl9pPr>
          </a:lstStyle>
          <a:p>
            <a:pPr lvl="0"/>
            <a:endParaRPr lang="en-US" noProof="0" dirty="0"/>
          </a:p>
        </p:txBody>
      </p:sp>
      <p:sp>
        <p:nvSpPr>
          <p:cNvPr id="4" name="Text Placeholder 3"/>
          <p:cNvSpPr>
            <a:spLocks noGrp="1"/>
          </p:cNvSpPr>
          <p:nvPr>
            <p:ph type="body" sz="half" idx="2"/>
          </p:nvPr>
        </p:nvSpPr>
        <p:spPr>
          <a:xfrm>
            <a:off x="2645886" y="5940436"/>
            <a:ext cx="8094531" cy="890587"/>
          </a:xfrm>
        </p:spPr>
        <p:txBody>
          <a:bodyPr/>
          <a:lstStyle>
            <a:lvl1pPr marL="0" indent="0">
              <a:buNone/>
              <a:defRPr sz="1400"/>
            </a:lvl1pPr>
            <a:lvl2pPr marL="457144" indent="0">
              <a:buNone/>
              <a:defRPr sz="1200"/>
            </a:lvl2pPr>
            <a:lvl3pPr marL="914289" indent="0">
              <a:buNone/>
              <a:defRPr sz="1000"/>
            </a:lvl3pPr>
            <a:lvl4pPr marL="1371432" indent="0">
              <a:buNone/>
              <a:defRPr sz="900"/>
            </a:lvl4pPr>
            <a:lvl5pPr marL="1828576" indent="0">
              <a:buNone/>
              <a:defRPr sz="900"/>
            </a:lvl5pPr>
            <a:lvl6pPr marL="2285720" indent="0">
              <a:buNone/>
              <a:defRPr sz="900"/>
            </a:lvl6pPr>
            <a:lvl7pPr marL="2742865" indent="0">
              <a:buNone/>
              <a:defRPr sz="900"/>
            </a:lvl7pPr>
            <a:lvl8pPr marL="3200011" indent="0">
              <a:buNone/>
              <a:defRPr sz="900"/>
            </a:lvl8pPr>
            <a:lvl9pPr marL="365715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75E2C4-6AFE-4969-B0C9-95004679E4AE}" type="slidenum">
              <a:rPr lang="en-US"/>
              <a:pPr>
                <a:defRPr/>
              </a:pPr>
              <a:t>‹#›</a:t>
            </a:fld>
            <a:endParaRPr lang="en-US" dirty="0"/>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154213" y="0"/>
            <a:ext cx="10452093" cy="1069788"/>
          </a:xfrm>
          <a:prstGeom prst="rect">
            <a:avLst/>
          </a:prstGeom>
        </p:spPr>
        <p:txBody>
          <a:bodyPr anchor="ctr"/>
          <a:lstStyle/>
          <a:p>
            <a:r>
              <a:rPr lang="en-US" dirty="0"/>
              <a:t>Click to edit Master title style</a:t>
            </a:r>
          </a:p>
        </p:txBody>
      </p:sp>
    </p:spTree>
  </p:cSld>
  <p:clrMapOvr>
    <a:masterClrMapping/>
  </p:clrMapOvr>
  <p:transition advClick="0"/>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A6D646-9636-41F6-AB2F-BB158689BE9C}" type="slidenum">
              <a:rPr lang="en-US"/>
              <a:pPr>
                <a:defRPr/>
              </a:pPr>
              <a:t>‹#›</a:t>
            </a:fld>
            <a:endParaRPr lang="en-US" dirty="0"/>
          </a:p>
        </p:txBody>
      </p:sp>
    </p:spTree>
  </p:cSld>
  <p:clrMapOvr>
    <a:masterClrMapping/>
  </p:clrMapOvr>
  <p:transition advClick="0"/>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83936" y="303213"/>
            <a:ext cx="3034912"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903" y="303213"/>
            <a:ext cx="8902694"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667117-AA03-400C-8EF2-DAEE4069FC08}" type="slidenum">
              <a:rPr lang="en-US"/>
              <a:pPr>
                <a:defRPr/>
              </a:pPr>
              <a:t>‹#›</a:t>
            </a:fld>
            <a:endParaRPr lang="en-US" dirty="0"/>
          </a:p>
        </p:txBody>
      </p:sp>
    </p:spTree>
  </p:cSld>
  <p:clrMapOvr>
    <a:masterClrMapping/>
  </p:clrMapOvr>
  <p:transition advClick="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2358" y="2357449"/>
            <a:ext cx="11469043" cy="1627187"/>
          </a:xfrm>
        </p:spPr>
        <p:txBody>
          <a:bodyPr/>
          <a:lstStyle/>
          <a:p>
            <a:r>
              <a:rPr lang="en-US"/>
              <a:t>Click to edit Master title style</a:t>
            </a:r>
          </a:p>
        </p:txBody>
      </p:sp>
      <p:sp>
        <p:nvSpPr>
          <p:cNvPr id="3" name="Subtitle 2"/>
          <p:cNvSpPr>
            <a:spLocks noGrp="1"/>
          </p:cNvSpPr>
          <p:nvPr>
            <p:ph type="subTitle" idx="1"/>
          </p:nvPr>
        </p:nvSpPr>
        <p:spPr>
          <a:xfrm>
            <a:off x="2024715" y="4300552"/>
            <a:ext cx="9444335" cy="1939925"/>
          </a:xfrm>
          <a:prstGeom prst="rect">
            <a:avLst/>
          </a:prstGeom>
        </p:spPr>
        <p:txBody>
          <a:bodyPr lIns="100309" tIns="50154" rIns="100309" bIns="50154"/>
          <a:lstStyle>
            <a:lvl1pPr marL="0" indent="0" algn="ctr">
              <a:buNone/>
              <a:defRPr/>
            </a:lvl1pPr>
            <a:lvl2pPr marL="457049" indent="0" algn="ctr">
              <a:buNone/>
              <a:defRPr/>
            </a:lvl2pPr>
            <a:lvl3pPr marL="914099" indent="0" algn="ctr">
              <a:buNone/>
              <a:defRPr/>
            </a:lvl3pPr>
            <a:lvl4pPr marL="1371149" indent="0" algn="ctr">
              <a:buNone/>
              <a:defRPr/>
            </a:lvl4pPr>
            <a:lvl5pPr marL="1828200" indent="0" algn="ctr">
              <a:buNone/>
              <a:defRPr/>
            </a:lvl5pPr>
            <a:lvl6pPr marL="2285249" indent="0" algn="ctr">
              <a:buNone/>
              <a:defRPr/>
            </a:lvl6pPr>
            <a:lvl7pPr marL="2742301" indent="0" algn="ctr">
              <a:buNone/>
              <a:defRPr/>
            </a:lvl7pPr>
            <a:lvl8pPr marL="3199352" indent="0" algn="ctr">
              <a:buNone/>
              <a:defRPr/>
            </a:lvl8pPr>
            <a:lvl9pPr marL="3656399" indent="0" algn="ctr">
              <a:buNone/>
              <a:defRPr/>
            </a:lvl9pPr>
          </a:lstStyle>
          <a:p>
            <a:r>
              <a:rPr lang="en-US"/>
              <a:t>Click to edit Master subtitle style</a:t>
            </a:r>
          </a:p>
        </p:txBody>
      </p:sp>
    </p:spTree>
    <p:extLst>
      <p:ext uri="{BB962C8B-B14F-4D97-AF65-F5344CB8AC3E}">
        <p14:creationId xmlns:p14="http://schemas.microsoft.com/office/powerpoint/2010/main" val="817663940"/>
      </p:ext>
    </p:extLst>
  </p:cSld>
  <p:clrMapOvr>
    <a:masterClrMapping/>
  </p:clrMapOvr>
  <p:transition>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3583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88501" y="404096"/>
            <a:ext cx="11277553" cy="798111"/>
          </a:xfrm>
        </p:spPr>
        <p:txBody>
          <a:bodyPr>
            <a:normAutofit/>
          </a:bodyPr>
          <a:lstStyle>
            <a:lvl1pPr>
              <a:defRPr sz="2616">
                <a:latin typeface="Century Gothic" charset="0"/>
                <a:ea typeface="Century Gothic" charset="0"/>
                <a:cs typeface="Century Gothic" charset="0"/>
              </a:defRPr>
            </a:lvl1pPr>
          </a:lstStyle>
          <a:p>
            <a:r>
              <a:rPr lang="en-US" dirty="0"/>
              <a:t>Click to edit Master title style</a:t>
            </a:r>
          </a:p>
        </p:txBody>
      </p:sp>
      <p:sp>
        <p:nvSpPr>
          <p:cNvPr id="3" name="Content Placeholder 2"/>
          <p:cNvSpPr>
            <a:spLocks noGrp="1"/>
          </p:cNvSpPr>
          <p:nvPr>
            <p:ph idx="1"/>
          </p:nvPr>
        </p:nvSpPr>
        <p:spPr>
          <a:xfrm>
            <a:off x="775514" y="1541085"/>
            <a:ext cx="11638359" cy="4815682"/>
          </a:xfrm>
        </p:spPr>
        <p:txBody>
          <a:bodyPr/>
          <a:lstStyle>
            <a:lvl1pPr>
              <a:defRPr>
                <a:latin typeface="Century Gothic" charset="0"/>
                <a:ea typeface="Century Gothic" charset="0"/>
                <a:cs typeface="Century Gothic" charset="0"/>
              </a:defRPr>
            </a:lvl1pPr>
            <a:lvl2pPr>
              <a:defRPr>
                <a:latin typeface="Century Gothic" charset="0"/>
                <a:ea typeface="Century Gothic" charset="0"/>
                <a:cs typeface="Century Gothic" charset="0"/>
              </a:defRPr>
            </a:lvl2pPr>
            <a:lvl3pPr>
              <a:defRPr>
                <a:latin typeface="Century Gothic" charset="0"/>
                <a:ea typeface="Century Gothic" charset="0"/>
                <a:cs typeface="Century Gothic" charset="0"/>
              </a:defRPr>
            </a:lvl3pPr>
            <a:lvl4pPr>
              <a:defRPr>
                <a:latin typeface="Century Gothic" charset="0"/>
                <a:ea typeface="Century Gothic" charset="0"/>
                <a:cs typeface="Century Gothic" charset="0"/>
              </a:defRPr>
            </a:lvl4pPr>
            <a:lvl5pPr>
              <a:defRPr>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16ECF37A-3E33-476F-BC09-07850CCAD611}"/>
              </a:ext>
            </a:extLst>
          </p:cNvPr>
          <p:cNvCxnSpPr/>
          <p:nvPr userDrawn="1"/>
        </p:nvCxnSpPr>
        <p:spPr>
          <a:xfrm>
            <a:off x="1288502" y="1019587"/>
            <a:ext cx="10916748"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44030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p:cNvSpPr>
            <a:spLocks noGrp="1"/>
          </p:cNvSpPr>
          <p:nvPr>
            <p:ph type="title"/>
          </p:nvPr>
        </p:nvSpPr>
        <p:spPr>
          <a:xfrm>
            <a:off x="1154213" y="0"/>
            <a:ext cx="10452093" cy="1069788"/>
          </a:xfrm>
          <a:prstGeom prst="rect">
            <a:avLst/>
          </a:prstGeom>
        </p:spPr>
        <p:txBody>
          <a:bodyPr anchor="ctr"/>
          <a:lstStyle/>
          <a:p>
            <a:r>
              <a:rPr lang="en-US" dirty="0"/>
              <a:t>Click to edit Master title style</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4904" y="1323606"/>
            <a:ext cx="4438451" cy="1285875"/>
          </a:xfrm>
          <a:prstGeom prst="rect">
            <a:avLst/>
          </a:prstGeo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5276709" y="1323604"/>
            <a:ext cx="7542142" cy="569277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74904" y="2609469"/>
            <a:ext cx="4438451" cy="4406908"/>
          </a:xfrm>
        </p:spPr>
        <p:txBody>
          <a:bodyPr/>
          <a:lstStyle>
            <a:lvl1pPr marL="0" indent="0">
              <a:buNone/>
              <a:defRPr sz="1400"/>
            </a:lvl1pPr>
            <a:lvl2pPr marL="457144" indent="0">
              <a:buNone/>
              <a:defRPr sz="1200"/>
            </a:lvl2pPr>
            <a:lvl3pPr marL="914289" indent="0">
              <a:buNone/>
              <a:defRPr sz="1000"/>
            </a:lvl3pPr>
            <a:lvl4pPr marL="1371432" indent="0">
              <a:buNone/>
              <a:defRPr sz="900"/>
            </a:lvl4pPr>
            <a:lvl5pPr marL="1828576" indent="0">
              <a:buNone/>
              <a:defRPr sz="900"/>
            </a:lvl5pPr>
            <a:lvl6pPr marL="2285720" indent="0">
              <a:buNone/>
              <a:defRPr sz="900"/>
            </a:lvl6pPr>
            <a:lvl7pPr marL="2742865" indent="0">
              <a:buNone/>
              <a:defRPr sz="900"/>
            </a:lvl7pPr>
            <a:lvl8pPr marL="3200011" indent="0">
              <a:buNone/>
              <a:defRPr sz="900"/>
            </a:lvl8pPr>
            <a:lvl9pPr marL="3657154" indent="0">
              <a:buNone/>
              <a:defRPr sz="900"/>
            </a:lvl9pPr>
          </a:lstStyle>
          <a:p>
            <a:pPr lvl="0"/>
            <a:r>
              <a:rPr lang="en-US"/>
              <a:t>Click to edit Master text styles</a:t>
            </a:r>
          </a:p>
        </p:txBody>
      </p:sp>
      <p:sp>
        <p:nvSpPr>
          <p:cNvPr id="5" name="Title 1"/>
          <p:cNvSpPr txBox="1">
            <a:spLocks/>
          </p:cNvSpPr>
          <p:nvPr userDrawn="1"/>
        </p:nvSpPr>
        <p:spPr>
          <a:xfrm>
            <a:off x="1154213" y="0"/>
            <a:ext cx="10452093" cy="1069788"/>
          </a:xfrm>
          <a:prstGeom prst="rect">
            <a:avLst/>
          </a:prstGeom>
        </p:spPr>
        <p:txBody>
          <a:bodyPr anchor="ctr"/>
          <a:lstStyle>
            <a:lvl1pPr algn="ctr" defTabSz="1001694" rtl="0" eaLnBrk="0" fontAlgn="base" hangingPunct="0">
              <a:spcBef>
                <a:spcPct val="0"/>
              </a:spcBef>
              <a:spcAft>
                <a:spcPct val="0"/>
              </a:spcAft>
              <a:defRPr sz="3900" b="1">
                <a:solidFill>
                  <a:schemeClr val="folHlink"/>
                </a:solidFill>
                <a:latin typeface="+mj-lt"/>
                <a:ea typeface="+mj-ea"/>
                <a:cs typeface="+mj-cs"/>
              </a:defRPr>
            </a:lvl1pPr>
            <a:lvl2pPr algn="ctr" defTabSz="1001694" rtl="0" eaLnBrk="0" fontAlgn="base" hangingPunct="0">
              <a:spcBef>
                <a:spcPct val="0"/>
              </a:spcBef>
              <a:spcAft>
                <a:spcPct val="0"/>
              </a:spcAft>
              <a:defRPr sz="3900" b="1">
                <a:solidFill>
                  <a:schemeClr val="folHlink"/>
                </a:solidFill>
                <a:latin typeface="Arial" charset="0"/>
              </a:defRPr>
            </a:lvl2pPr>
            <a:lvl3pPr algn="ctr" defTabSz="1001694" rtl="0" eaLnBrk="0" fontAlgn="base" hangingPunct="0">
              <a:spcBef>
                <a:spcPct val="0"/>
              </a:spcBef>
              <a:spcAft>
                <a:spcPct val="0"/>
              </a:spcAft>
              <a:defRPr sz="3900" b="1">
                <a:solidFill>
                  <a:schemeClr val="folHlink"/>
                </a:solidFill>
                <a:latin typeface="Arial" charset="0"/>
              </a:defRPr>
            </a:lvl3pPr>
            <a:lvl4pPr algn="ctr" defTabSz="1001694" rtl="0" eaLnBrk="0" fontAlgn="base" hangingPunct="0">
              <a:spcBef>
                <a:spcPct val="0"/>
              </a:spcBef>
              <a:spcAft>
                <a:spcPct val="0"/>
              </a:spcAft>
              <a:defRPr sz="3900" b="1">
                <a:solidFill>
                  <a:schemeClr val="folHlink"/>
                </a:solidFill>
                <a:latin typeface="Arial" charset="0"/>
              </a:defRPr>
            </a:lvl4pPr>
            <a:lvl5pPr algn="ctr" defTabSz="1001694" rtl="0" eaLnBrk="0" fontAlgn="base" hangingPunct="0">
              <a:spcBef>
                <a:spcPct val="0"/>
              </a:spcBef>
              <a:spcAft>
                <a:spcPct val="0"/>
              </a:spcAft>
              <a:defRPr sz="3900" b="1">
                <a:solidFill>
                  <a:schemeClr val="folHlink"/>
                </a:solidFill>
                <a:latin typeface="Arial" charset="0"/>
              </a:defRPr>
            </a:lvl5pPr>
            <a:lvl6pPr marL="457144" algn="ctr" defTabSz="1003178" rtl="0" eaLnBrk="0" fontAlgn="base" hangingPunct="0">
              <a:spcBef>
                <a:spcPct val="0"/>
              </a:spcBef>
              <a:spcAft>
                <a:spcPct val="0"/>
              </a:spcAft>
              <a:defRPr sz="3900" b="1">
                <a:solidFill>
                  <a:schemeClr val="folHlink"/>
                </a:solidFill>
                <a:latin typeface="Arial" charset="0"/>
              </a:defRPr>
            </a:lvl6pPr>
            <a:lvl7pPr marL="914289" algn="ctr" defTabSz="1003178" rtl="0" eaLnBrk="0" fontAlgn="base" hangingPunct="0">
              <a:spcBef>
                <a:spcPct val="0"/>
              </a:spcBef>
              <a:spcAft>
                <a:spcPct val="0"/>
              </a:spcAft>
              <a:defRPr sz="3900" b="1">
                <a:solidFill>
                  <a:schemeClr val="folHlink"/>
                </a:solidFill>
                <a:latin typeface="Arial" charset="0"/>
              </a:defRPr>
            </a:lvl7pPr>
            <a:lvl8pPr marL="1371432" algn="ctr" defTabSz="1003178" rtl="0" eaLnBrk="0" fontAlgn="base" hangingPunct="0">
              <a:spcBef>
                <a:spcPct val="0"/>
              </a:spcBef>
              <a:spcAft>
                <a:spcPct val="0"/>
              </a:spcAft>
              <a:defRPr sz="3900" b="1">
                <a:solidFill>
                  <a:schemeClr val="folHlink"/>
                </a:solidFill>
                <a:latin typeface="Arial" charset="0"/>
              </a:defRPr>
            </a:lvl8pPr>
            <a:lvl9pPr marL="1828576" algn="ctr" defTabSz="1003178" rtl="0" eaLnBrk="0" fontAlgn="base" hangingPunct="0">
              <a:spcBef>
                <a:spcPct val="0"/>
              </a:spcBef>
              <a:spcAft>
                <a:spcPct val="0"/>
              </a:spcAft>
              <a:defRPr sz="3900" b="1">
                <a:solidFill>
                  <a:schemeClr val="folHlink"/>
                </a:solidFill>
                <a:latin typeface="Arial" charset="0"/>
              </a:defRPr>
            </a:lvl9pPr>
          </a:lstStyle>
          <a:p>
            <a:r>
              <a:rPr lang="en-US" kern="0"/>
              <a:t>Click to edit Master title style</a:t>
            </a:r>
            <a:endParaRPr lang="en-US" kern="0" dirty="0"/>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7.xml"/><Relationship Id="rId1" Type="http://schemas.openxmlformats.org/officeDocument/2006/relationships/slideLayout" Target="../slideLayouts/slideLayout72.xml"/><Relationship Id="rId5" Type="http://schemas.openxmlformats.org/officeDocument/2006/relationships/image" Target="../media/image7.png"/><Relationship Id="rId4" Type="http://schemas.openxmlformats.org/officeDocument/2006/relationships/image" Target="../media/image6.jpe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 name="Rectangle 40"/>
          <p:cNvSpPr>
            <a:spLocks noChangeArrowheads="1"/>
          </p:cNvSpPr>
          <p:nvPr/>
        </p:nvSpPr>
        <p:spPr bwMode="auto">
          <a:xfrm flipV="1">
            <a:off x="8903664" y="1095375"/>
            <a:ext cx="4572000" cy="84138"/>
          </a:xfrm>
          <a:prstGeom prst="rect">
            <a:avLst/>
          </a:prstGeom>
          <a:gradFill rotWithShape="0">
            <a:gsLst>
              <a:gs pos="0">
                <a:schemeClr val="accent2"/>
              </a:gs>
              <a:gs pos="100000">
                <a:srgbClr val="DDDDDD"/>
              </a:gs>
            </a:gsLst>
            <a:lin ang="0" scaled="1"/>
          </a:gradFill>
          <a:ln w="9525">
            <a:noFill/>
            <a:miter lim="800000"/>
            <a:headEnd/>
            <a:tailEnd/>
          </a:ln>
          <a:effectLst/>
        </p:spPr>
        <p:txBody>
          <a:bodyPr rot="10800000" wrap="none" lIns="91430" tIns="45715" rIns="91430" bIns="45715" anchor="ctr"/>
          <a:lstStyle/>
          <a:p>
            <a:pPr algn="ctr" eaLnBrk="0" hangingPunct="0">
              <a:defRPr/>
            </a:pPr>
            <a:endParaRPr lang="en-US" sz="2200" dirty="0">
              <a:cs typeface="+mn-cs"/>
            </a:endParaRPr>
          </a:p>
        </p:txBody>
      </p:sp>
      <p:sp>
        <p:nvSpPr>
          <p:cNvPr id="3076" name="Rectangle 3"/>
          <p:cNvSpPr>
            <a:spLocks noGrp="1" noChangeArrowheads="1"/>
          </p:cNvSpPr>
          <p:nvPr>
            <p:ph type="body" idx="1"/>
          </p:nvPr>
        </p:nvSpPr>
        <p:spPr bwMode="auto">
          <a:xfrm>
            <a:off x="573883" y="1716094"/>
            <a:ext cx="12137496" cy="4554537"/>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33" name="Rectangle 9"/>
          <p:cNvSpPr>
            <a:spLocks noChangeArrowheads="1"/>
          </p:cNvSpPr>
          <p:nvPr/>
        </p:nvSpPr>
        <p:spPr bwMode="auto">
          <a:xfrm flipV="1">
            <a:off x="-17473" y="1095375"/>
            <a:ext cx="4572000" cy="82550"/>
          </a:xfrm>
          <a:prstGeom prst="rect">
            <a:avLst/>
          </a:prstGeom>
          <a:gradFill rotWithShape="0">
            <a:gsLst>
              <a:gs pos="0">
                <a:srgbClr val="000099"/>
              </a:gs>
              <a:gs pos="100000">
                <a:schemeClr val="accent2"/>
              </a:gs>
            </a:gsLst>
            <a:lin ang="0" scaled="1"/>
          </a:gradFill>
          <a:ln w="9525">
            <a:noFill/>
            <a:miter lim="800000"/>
            <a:headEnd/>
            <a:tailEnd/>
          </a:ln>
          <a:effectLst/>
        </p:spPr>
        <p:txBody>
          <a:bodyPr wrap="none" lIns="91430" tIns="45715" rIns="91430" bIns="45715" anchor="ctr"/>
          <a:lstStyle/>
          <a:p>
            <a:pPr eaLnBrk="0" hangingPunct="0">
              <a:defRPr/>
            </a:pPr>
            <a:endParaRPr lang="en-US" sz="2200" dirty="0">
              <a:cs typeface="+mn-cs"/>
            </a:endParaRPr>
          </a:p>
        </p:txBody>
      </p:sp>
      <p:pic>
        <p:nvPicPr>
          <p:cNvPr id="3078" name="Picture 33" descr="chrmblue_std small"/>
          <p:cNvPicPr>
            <a:picLocks noChangeAspect="1" noChangeArrowheads="1"/>
          </p:cNvPicPr>
          <p:nvPr/>
        </p:nvPicPr>
        <p:blipFill>
          <a:blip r:embed="rId17" cstate="print"/>
          <a:srcRect/>
          <a:stretch>
            <a:fillRect/>
          </a:stretch>
        </p:blipFill>
        <p:spPr bwMode="auto">
          <a:xfrm>
            <a:off x="174102" y="142875"/>
            <a:ext cx="980112" cy="819150"/>
          </a:xfrm>
          <a:prstGeom prst="rect">
            <a:avLst/>
          </a:prstGeom>
          <a:noFill/>
          <a:ln w="9525">
            <a:noFill/>
            <a:miter lim="800000"/>
            <a:headEnd/>
            <a:tailEnd/>
          </a:ln>
        </p:spPr>
      </p:pic>
      <p:sp>
        <p:nvSpPr>
          <p:cNvPr id="1059" name="Text Box 35"/>
          <p:cNvSpPr txBox="1">
            <a:spLocks noChangeArrowheads="1"/>
          </p:cNvSpPr>
          <p:nvPr/>
        </p:nvSpPr>
        <p:spPr bwMode="auto">
          <a:xfrm>
            <a:off x="4540704" y="998541"/>
            <a:ext cx="4412342" cy="307766"/>
          </a:xfrm>
          <a:prstGeom prst="rect">
            <a:avLst/>
          </a:prstGeom>
          <a:noFill/>
          <a:ln w="9525">
            <a:noFill/>
            <a:miter lim="800000"/>
            <a:headEnd/>
            <a:tailEnd/>
          </a:ln>
          <a:effectLst/>
        </p:spPr>
        <p:txBody>
          <a:bodyPr wrap="none" lIns="91430" tIns="45715" rIns="91430" bIns="45715">
            <a:spAutoFit/>
          </a:bodyPr>
          <a:lstStyle/>
          <a:p>
            <a:pPr algn="ctr" eaLnBrk="0" hangingPunct="0">
              <a:defRPr/>
            </a:pPr>
            <a:r>
              <a:rPr lang="en-US" sz="1400" b="1" i="1" dirty="0">
                <a:solidFill>
                  <a:schemeClr val="folHlink"/>
                </a:solidFill>
                <a:cs typeface="+mn-cs"/>
              </a:rPr>
              <a:t>Develop America's Airmen Today ... for Tomorrow</a:t>
            </a:r>
          </a:p>
        </p:txBody>
      </p:sp>
      <p:sp>
        <p:nvSpPr>
          <p:cNvPr id="1070" name="Rectangle 46"/>
          <p:cNvSpPr>
            <a:spLocks noChangeArrowheads="1"/>
          </p:cNvSpPr>
          <p:nvPr/>
        </p:nvSpPr>
        <p:spPr bwMode="auto">
          <a:xfrm flipV="1">
            <a:off x="-15323" y="7202499"/>
            <a:ext cx="3840480" cy="46037"/>
          </a:xfrm>
          <a:prstGeom prst="rect">
            <a:avLst/>
          </a:prstGeom>
          <a:gradFill rotWithShape="0">
            <a:gsLst>
              <a:gs pos="0">
                <a:srgbClr val="000099"/>
              </a:gs>
              <a:gs pos="100000">
                <a:schemeClr val="accent2"/>
              </a:gs>
            </a:gsLst>
            <a:lin ang="0" scaled="1"/>
          </a:gradFill>
          <a:ln w="9525">
            <a:noFill/>
            <a:miter lim="800000"/>
            <a:headEnd/>
            <a:tailEnd/>
          </a:ln>
          <a:effectLst/>
        </p:spPr>
        <p:txBody>
          <a:bodyPr wrap="none" lIns="91430" tIns="45715" rIns="91430" bIns="45715" anchor="ctr"/>
          <a:lstStyle/>
          <a:p>
            <a:pPr eaLnBrk="0" hangingPunct="0">
              <a:defRPr/>
            </a:pPr>
            <a:endParaRPr lang="en-US" sz="2200" dirty="0">
              <a:cs typeface="+mn-cs"/>
            </a:endParaRPr>
          </a:p>
        </p:txBody>
      </p:sp>
      <p:sp>
        <p:nvSpPr>
          <p:cNvPr id="1071" name="Rectangle 47"/>
          <p:cNvSpPr>
            <a:spLocks noChangeArrowheads="1"/>
          </p:cNvSpPr>
          <p:nvPr/>
        </p:nvSpPr>
        <p:spPr bwMode="auto">
          <a:xfrm flipV="1">
            <a:off x="9650801" y="7179479"/>
            <a:ext cx="3840480" cy="46038"/>
          </a:xfrm>
          <a:prstGeom prst="rect">
            <a:avLst/>
          </a:prstGeom>
          <a:gradFill rotWithShape="0">
            <a:gsLst>
              <a:gs pos="0">
                <a:schemeClr val="accent2"/>
              </a:gs>
              <a:gs pos="100000">
                <a:srgbClr val="DDDDDD"/>
              </a:gs>
            </a:gsLst>
            <a:lin ang="0" scaled="1"/>
          </a:gradFill>
          <a:ln w="9525">
            <a:noFill/>
            <a:miter lim="800000"/>
            <a:headEnd/>
            <a:tailEnd/>
          </a:ln>
          <a:effectLst/>
        </p:spPr>
        <p:txBody>
          <a:bodyPr rot="10800000" wrap="none" lIns="91430" tIns="45715" rIns="91430" bIns="45715" anchor="ctr"/>
          <a:lstStyle/>
          <a:p>
            <a:pPr algn="ctr" eaLnBrk="0" hangingPunct="0">
              <a:defRPr/>
            </a:pPr>
            <a:endParaRPr lang="en-US" sz="2200" dirty="0">
              <a:cs typeface="+mn-cs"/>
            </a:endParaRPr>
          </a:p>
        </p:txBody>
      </p:sp>
      <p:pic>
        <p:nvPicPr>
          <p:cNvPr id="19" name="Picture 17" descr="AFIT(good)"/>
          <p:cNvPicPr>
            <a:picLocks noChangeAspect="1" noChangeArrowheads="1"/>
          </p:cNvPicPr>
          <p:nvPr userDrawn="1"/>
        </p:nvPicPr>
        <p:blipFill>
          <a:blip r:embed="rId18" cstate="print">
            <a:duotone>
              <a:prstClr val="black"/>
              <a:schemeClr val="accent2">
                <a:tint val="45000"/>
                <a:satMod val="400000"/>
              </a:schemeClr>
            </a:duotone>
          </a:blip>
          <a:srcRect/>
          <a:stretch>
            <a:fillRect/>
          </a:stretch>
        </p:blipFill>
        <p:spPr bwMode="auto">
          <a:xfrm>
            <a:off x="11648140" y="230804"/>
            <a:ext cx="1649101" cy="694493"/>
          </a:xfrm>
          <a:prstGeom prst="rect">
            <a:avLst/>
          </a:prstGeom>
          <a:noFill/>
          <a:ln w="9525">
            <a:noFill/>
            <a:miter lim="800000"/>
            <a:headEnd/>
            <a:tailEnd/>
          </a:ln>
        </p:spPr>
      </p:pic>
      <p:sp>
        <p:nvSpPr>
          <p:cNvPr id="20" name="Text Box 12"/>
          <p:cNvSpPr txBox="1">
            <a:spLocks noChangeArrowheads="1"/>
          </p:cNvSpPr>
          <p:nvPr userDrawn="1"/>
        </p:nvSpPr>
        <p:spPr bwMode="auto">
          <a:xfrm>
            <a:off x="3891267" y="7058030"/>
            <a:ext cx="5711217" cy="283944"/>
          </a:xfrm>
          <a:prstGeom prst="rect">
            <a:avLst/>
          </a:prstGeom>
          <a:noFill/>
          <a:ln w="9525">
            <a:noFill/>
            <a:miter lim="800000"/>
            <a:headEnd/>
            <a:tailEnd/>
          </a:ln>
          <a:effectLst/>
        </p:spPr>
        <p:txBody>
          <a:bodyPr wrap="none" lIns="83077" tIns="41539" rIns="83077" bIns="41539">
            <a:spAutoFit/>
          </a:bodyPr>
          <a:lstStyle/>
          <a:p>
            <a:pPr algn="ctr" defTabSz="831191" eaLnBrk="0" fontAlgn="auto" hangingPunct="0">
              <a:spcBef>
                <a:spcPts val="0"/>
              </a:spcBef>
              <a:spcAft>
                <a:spcPts val="0"/>
              </a:spcAft>
              <a:defRPr/>
            </a:pPr>
            <a:r>
              <a:rPr lang="en-US" sz="1300" b="1" i="1" dirty="0">
                <a:solidFill>
                  <a:srgbClr val="000066"/>
                </a:solidFill>
                <a:latin typeface="+mn-lt"/>
                <a:cs typeface="+mn-cs"/>
              </a:rPr>
              <a:t>Air University: The Intellectual and Leadership Center of the Air Force</a:t>
            </a:r>
          </a:p>
        </p:txBody>
      </p:sp>
      <p:sp>
        <p:nvSpPr>
          <p:cNvPr id="21" name="Text Box 13"/>
          <p:cNvSpPr txBox="1">
            <a:spLocks noChangeArrowheads="1"/>
          </p:cNvSpPr>
          <p:nvPr userDrawn="1"/>
        </p:nvSpPr>
        <p:spPr bwMode="auto">
          <a:xfrm>
            <a:off x="5613760" y="7321559"/>
            <a:ext cx="2266230" cy="267703"/>
          </a:xfrm>
          <a:prstGeom prst="rect">
            <a:avLst/>
          </a:prstGeom>
          <a:noFill/>
          <a:ln w="9525">
            <a:noFill/>
            <a:miter lim="800000"/>
            <a:headEnd/>
            <a:tailEnd/>
          </a:ln>
          <a:effectLst/>
        </p:spPr>
        <p:txBody>
          <a:bodyPr wrap="none" lIns="82217" tIns="41117" rIns="82217" bIns="41117">
            <a:spAutoFit/>
          </a:bodyPr>
          <a:lstStyle/>
          <a:p>
            <a:pPr algn="ctr" defTabSz="820639" eaLnBrk="0" fontAlgn="auto" hangingPunct="0">
              <a:spcBef>
                <a:spcPts val="0"/>
              </a:spcBef>
              <a:spcAft>
                <a:spcPts val="0"/>
              </a:spcAft>
              <a:defRPr/>
            </a:pPr>
            <a:r>
              <a:rPr lang="en-US" sz="1200" b="1" i="1" dirty="0">
                <a:solidFill>
                  <a:srgbClr val="000066"/>
                </a:solidFill>
                <a:latin typeface="+mn-lt"/>
                <a:cs typeface="+mn-cs"/>
              </a:rPr>
              <a:t>Aim High…Fly – Fight – Win </a:t>
            </a:r>
            <a:endParaRPr lang="en-US" sz="1200" i="1" dirty="0">
              <a:solidFill>
                <a:srgbClr val="000000"/>
              </a:solidFill>
              <a:latin typeface="+mn-lt"/>
              <a:cs typeface="+mn-cs"/>
            </a:endParaRPr>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38"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9" r:id="rId14"/>
    <p:sldLayoutId id="2147483740" r:id="rId15"/>
  </p:sldLayoutIdLst>
  <p:transition advClick="0"/>
  <p:hf hdr="0" ftr="0"/>
  <p:txStyles>
    <p:titleStyle>
      <a:lvl1pPr algn="ctr" defTabSz="1001694" rtl="0" eaLnBrk="0" fontAlgn="base" hangingPunct="0">
        <a:spcBef>
          <a:spcPct val="0"/>
        </a:spcBef>
        <a:spcAft>
          <a:spcPct val="0"/>
        </a:spcAft>
        <a:defRPr sz="3900" b="1">
          <a:solidFill>
            <a:schemeClr val="folHlink"/>
          </a:solidFill>
          <a:latin typeface="+mj-lt"/>
          <a:ea typeface="+mj-ea"/>
          <a:cs typeface="+mj-cs"/>
        </a:defRPr>
      </a:lvl1pPr>
      <a:lvl2pPr algn="ctr" defTabSz="1001694" rtl="0" eaLnBrk="0" fontAlgn="base" hangingPunct="0">
        <a:spcBef>
          <a:spcPct val="0"/>
        </a:spcBef>
        <a:spcAft>
          <a:spcPct val="0"/>
        </a:spcAft>
        <a:defRPr sz="3900" b="1">
          <a:solidFill>
            <a:schemeClr val="folHlink"/>
          </a:solidFill>
          <a:latin typeface="Arial" charset="0"/>
        </a:defRPr>
      </a:lvl2pPr>
      <a:lvl3pPr algn="ctr" defTabSz="1001694" rtl="0" eaLnBrk="0" fontAlgn="base" hangingPunct="0">
        <a:spcBef>
          <a:spcPct val="0"/>
        </a:spcBef>
        <a:spcAft>
          <a:spcPct val="0"/>
        </a:spcAft>
        <a:defRPr sz="3900" b="1">
          <a:solidFill>
            <a:schemeClr val="folHlink"/>
          </a:solidFill>
          <a:latin typeface="Arial" charset="0"/>
        </a:defRPr>
      </a:lvl3pPr>
      <a:lvl4pPr algn="ctr" defTabSz="1001694" rtl="0" eaLnBrk="0" fontAlgn="base" hangingPunct="0">
        <a:spcBef>
          <a:spcPct val="0"/>
        </a:spcBef>
        <a:spcAft>
          <a:spcPct val="0"/>
        </a:spcAft>
        <a:defRPr sz="3900" b="1">
          <a:solidFill>
            <a:schemeClr val="folHlink"/>
          </a:solidFill>
          <a:latin typeface="Arial" charset="0"/>
        </a:defRPr>
      </a:lvl4pPr>
      <a:lvl5pPr algn="ctr" defTabSz="1001694" rtl="0" eaLnBrk="0" fontAlgn="base" hangingPunct="0">
        <a:spcBef>
          <a:spcPct val="0"/>
        </a:spcBef>
        <a:spcAft>
          <a:spcPct val="0"/>
        </a:spcAft>
        <a:defRPr sz="3900" b="1">
          <a:solidFill>
            <a:schemeClr val="folHlink"/>
          </a:solidFill>
          <a:latin typeface="Arial" charset="0"/>
        </a:defRPr>
      </a:lvl5pPr>
      <a:lvl6pPr marL="457144" algn="ctr" defTabSz="1003178" rtl="0" eaLnBrk="0" fontAlgn="base" hangingPunct="0">
        <a:spcBef>
          <a:spcPct val="0"/>
        </a:spcBef>
        <a:spcAft>
          <a:spcPct val="0"/>
        </a:spcAft>
        <a:defRPr sz="3900" b="1">
          <a:solidFill>
            <a:schemeClr val="folHlink"/>
          </a:solidFill>
          <a:latin typeface="Arial" charset="0"/>
        </a:defRPr>
      </a:lvl6pPr>
      <a:lvl7pPr marL="914289" algn="ctr" defTabSz="1003178" rtl="0" eaLnBrk="0" fontAlgn="base" hangingPunct="0">
        <a:spcBef>
          <a:spcPct val="0"/>
        </a:spcBef>
        <a:spcAft>
          <a:spcPct val="0"/>
        </a:spcAft>
        <a:defRPr sz="3900" b="1">
          <a:solidFill>
            <a:schemeClr val="folHlink"/>
          </a:solidFill>
          <a:latin typeface="Arial" charset="0"/>
        </a:defRPr>
      </a:lvl7pPr>
      <a:lvl8pPr marL="1371432" algn="ctr" defTabSz="1003178" rtl="0" eaLnBrk="0" fontAlgn="base" hangingPunct="0">
        <a:spcBef>
          <a:spcPct val="0"/>
        </a:spcBef>
        <a:spcAft>
          <a:spcPct val="0"/>
        </a:spcAft>
        <a:defRPr sz="3900" b="1">
          <a:solidFill>
            <a:schemeClr val="folHlink"/>
          </a:solidFill>
          <a:latin typeface="Arial" charset="0"/>
        </a:defRPr>
      </a:lvl8pPr>
      <a:lvl9pPr marL="1828576" algn="ctr" defTabSz="1003178" rtl="0" eaLnBrk="0" fontAlgn="base" hangingPunct="0">
        <a:spcBef>
          <a:spcPct val="0"/>
        </a:spcBef>
        <a:spcAft>
          <a:spcPct val="0"/>
        </a:spcAft>
        <a:defRPr sz="3900" b="1">
          <a:solidFill>
            <a:schemeClr val="folHlink"/>
          </a:solidFill>
          <a:latin typeface="Arial" charset="0"/>
        </a:defRPr>
      </a:lvl9pPr>
    </p:titleStyle>
    <p:body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2" algn="l" defTabSz="914289" rtl="0" eaLnBrk="1" latinLnBrk="0" hangingPunct="1">
        <a:defRPr sz="1800" kern="1200">
          <a:solidFill>
            <a:schemeClr val="tx1"/>
          </a:solidFill>
          <a:latin typeface="+mn-lt"/>
          <a:ea typeface="+mn-ea"/>
          <a:cs typeface="+mn-cs"/>
        </a:defRPr>
      </a:lvl4pPr>
      <a:lvl5pPr marL="1828576" algn="l" defTabSz="914289" rtl="0" eaLnBrk="1" latinLnBrk="0" hangingPunct="1">
        <a:defRPr sz="1800" kern="1200">
          <a:solidFill>
            <a:schemeClr val="tx1"/>
          </a:solidFill>
          <a:latin typeface="+mn-lt"/>
          <a:ea typeface="+mn-ea"/>
          <a:cs typeface="+mn-cs"/>
        </a:defRPr>
      </a:lvl5pPr>
      <a:lvl6pPr marL="2285720" algn="l" defTabSz="914289" rtl="0" eaLnBrk="1" latinLnBrk="0" hangingPunct="1">
        <a:defRPr sz="1800" kern="1200">
          <a:solidFill>
            <a:schemeClr val="tx1"/>
          </a:solidFill>
          <a:latin typeface="+mn-lt"/>
          <a:ea typeface="+mn-ea"/>
          <a:cs typeface="+mn-cs"/>
        </a:defRPr>
      </a:lvl6pPr>
      <a:lvl7pPr marL="2742865"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4" algn="l" defTabSz="9142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74910" y="303224"/>
            <a:ext cx="12143945" cy="1265237"/>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674910" y="1771661"/>
            <a:ext cx="12143945" cy="50085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4902" y="7034213"/>
            <a:ext cx="3148829" cy="404812"/>
          </a:xfrm>
          <a:prstGeom prst="rect">
            <a:avLst/>
          </a:prstGeom>
        </p:spPr>
        <p:txBody>
          <a:bodyPr vert="horz" lIns="91430" tIns="45715" rIns="91430" bIns="45715" rtlCol="0" anchor="ctr"/>
          <a:lstStyle>
            <a:lvl1pPr algn="l" eaLnBrk="0" hangingPunct="0">
              <a:defRPr sz="1200">
                <a:solidFill>
                  <a:schemeClr val="tx1">
                    <a:tint val="75000"/>
                  </a:schemeClr>
                </a:solidFill>
                <a:latin typeface="Arial" charset="0"/>
                <a:cs typeface="+mn-cs"/>
              </a:defRPr>
            </a:lvl1pPr>
          </a:lstStyle>
          <a:p>
            <a:pPr>
              <a:defRPr/>
            </a:pPr>
            <a:endParaRPr lang="en-US"/>
          </a:p>
        </p:txBody>
      </p:sp>
      <p:sp>
        <p:nvSpPr>
          <p:cNvPr id="5" name="Footer Placeholder 4"/>
          <p:cNvSpPr>
            <a:spLocks noGrp="1"/>
          </p:cNvSpPr>
          <p:nvPr>
            <p:ph type="ftr" sz="quarter" idx="3"/>
          </p:nvPr>
        </p:nvSpPr>
        <p:spPr>
          <a:xfrm>
            <a:off x="4610401" y="7034213"/>
            <a:ext cx="4272949" cy="404812"/>
          </a:xfrm>
          <a:prstGeom prst="rect">
            <a:avLst/>
          </a:prstGeom>
        </p:spPr>
        <p:txBody>
          <a:bodyPr vert="horz" lIns="91430" tIns="45715" rIns="91430" bIns="45715" rtlCol="0" anchor="ctr"/>
          <a:lstStyle>
            <a:lvl1pPr algn="ctr" eaLnBrk="0" hangingPunct="0">
              <a:defRPr sz="1200">
                <a:solidFill>
                  <a:schemeClr val="tx1">
                    <a:tint val="75000"/>
                  </a:schemeClr>
                </a:solidFill>
                <a:latin typeface="Arial" charset="0"/>
                <a:cs typeface="+mn-cs"/>
              </a:defRPr>
            </a:lvl1pPr>
          </a:lstStyle>
          <a:p>
            <a:pPr>
              <a:defRPr/>
            </a:pPr>
            <a:endParaRPr lang="en-US"/>
          </a:p>
        </p:txBody>
      </p:sp>
      <p:sp>
        <p:nvSpPr>
          <p:cNvPr id="6" name="Slide Number Placeholder 5"/>
          <p:cNvSpPr>
            <a:spLocks noGrp="1"/>
          </p:cNvSpPr>
          <p:nvPr>
            <p:ph type="sldNum" sz="quarter" idx="4"/>
          </p:nvPr>
        </p:nvSpPr>
        <p:spPr>
          <a:xfrm>
            <a:off x="9670020" y="7034213"/>
            <a:ext cx="3148828" cy="404812"/>
          </a:xfrm>
          <a:prstGeom prst="rect">
            <a:avLst/>
          </a:prstGeom>
        </p:spPr>
        <p:txBody>
          <a:bodyPr vert="horz" lIns="91430" tIns="45715" rIns="91430" bIns="45715" rtlCol="0" anchor="ctr"/>
          <a:lstStyle>
            <a:lvl1pPr algn="r" eaLnBrk="0" hangingPunct="0">
              <a:defRPr sz="1200">
                <a:solidFill>
                  <a:schemeClr val="tx1">
                    <a:tint val="75000"/>
                  </a:schemeClr>
                </a:solidFill>
                <a:latin typeface="Arial" charset="0"/>
                <a:cs typeface="+mn-cs"/>
              </a:defRPr>
            </a:lvl1pPr>
          </a:lstStyle>
          <a:p>
            <a:pPr>
              <a:defRPr/>
            </a:pPr>
            <a:fld id="{A7952CB5-F1CE-4577-BBB5-B163B594BC9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advClick="0"/>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44" algn="ctr" rtl="0" fontAlgn="base">
        <a:spcBef>
          <a:spcPct val="0"/>
        </a:spcBef>
        <a:spcAft>
          <a:spcPct val="0"/>
        </a:spcAft>
        <a:defRPr sz="4400">
          <a:solidFill>
            <a:schemeClr val="tx1"/>
          </a:solidFill>
          <a:latin typeface="Calibri" pitchFamily="34" charset="0"/>
        </a:defRPr>
      </a:lvl6pPr>
      <a:lvl7pPr marL="914289" algn="ctr" rtl="0" fontAlgn="base">
        <a:spcBef>
          <a:spcPct val="0"/>
        </a:spcBef>
        <a:spcAft>
          <a:spcPct val="0"/>
        </a:spcAft>
        <a:defRPr sz="4400">
          <a:solidFill>
            <a:schemeClr val="tx1"/>
          </a:solidFill>
          <a:latin typeface="Calibri" pitchFamily="34" charset="0"/>
        </a:defRPr>
      </a:lvl7pPr>
      <a:lvl8pPr marL="1371432" algn="ctr" rtl="0" fontAlgn="base">
        <a:spcBef>
          <a:spcPct val="0"/>
        </a:spcBef>
        <a:spcAft>
          <a:spcPct val="0"/>
        </a:spcAft>
        <a:defRPr sz="4400">
          <a:solidFill>
            <a:schemeClr val="tx1"/>
          </a:solidFill>
          <a:latin typeface="Calibri" pitchFamily="34" charset="0"/>
        </a:defRPr>
      </a:lvl8pPr>
      <a:lvl9pPr marL="1828576" algn="ctr" rtl="0" fontAlgn="base">
        <a:spcBef>
          <a:spcPct val="0"/>
        </a:spcBef>
        <a:spcAft>
          <a:spcPct val="0"/>
        </a:spcAft>
        <a:defRPr sz="4400">
          <a:solidFill>
            <a:schemeClr val="tx1"/>
          </a:solidFill>
          <a:latin typeface="Calibri" pitchFamily="34" charset="0"/>
        </a:defRPr>
      </a:lvl9pPr>
    </p:titleStyle>
    <p:bodyStyle>
      <a:lvl1pPr marL="341307" indent="-341307"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49" indent="-284157" algn="l" rtl="0" eaLnBrk="0" fontAlgn="base" hangingPunct="0">
        <a:spcBef>
          <a:spcPct val="20000"/>
        </a:spcBef>
        <a:spcAft>
          <a:spcPct val="0"/>
        </a:spcAft>
        <a:buFont typeface="Arial" charset="0"/>
        <a:buChar char="–"/>
        <a:defRPr sz="2900" kern="1200">
          <a:solidFill>
            <a:schemeClr val="tx1"/>
          </a:solidFill>
          <a:latin typeface="+mn-lt"/>
          <a:ea typeface="+mn-ea"/>
          <a:cs typeface="+mn-cs"/>
        </a:defRPr>
      </a:lvl2pPr>
      <a:lvl3pPr marL="1141391" indent="-227009"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583" indent="-22700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773" indent="-22700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292"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8"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81"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7"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2" algn="l" defTabSz="914289" rtl="0" eaLnBrk="1" latinLnBrk="0" hangingPunct="1">
        <a:defRPr sz="1800" kern="1200">
          <a:solidFill>
            <a:schemeClr val="tx1"/>
          </a:solidFill>
          <a:latin typeface="+mn-lt"/>
          <a:ea typeface="+mn-ea"/>
          <a:cs typeface="+mn-cs"/>
        </a:defRPr>
      </a:lvl4pPr>
      <a:lvl5pPr marL="1828576" algn="l" defTabSz="914289" rtl="0" eaLnBrk="1" latinLnBrk="0" hangingPunct="1">
        <a:defRPr sz="1800" kern="1200">
          <a:solidFill>
            <a:schemeClr val="tx1"/>
          </a:solidFill>
          <a:latin typeface="+mn-lt"/>
          <a:ea typeface="+mn-ea"/>
          <a:cs typeface="+mn-cs"/>
        </a:defRPr>
      </a:lvl5pPr>
      <a:lvl6pPr marL="2285720" algn="l" defTabSz="914289" rtl="0" eaLnBrk="1" latinLnBrk="0" hangingPunct="1">
        <a:defRPr sz="1800" kern="1200">
          <a:solidFill>
            <a:schemeClr val="tx1"/>
          </a:solidFill>
          <a:latin typeface="+mn-lt"/>
          <a:ea typeface="+mn-ea"/>
          <a:cs typeface="+mn-cs"/>
        </a:defRPr>
      </a:lvl6pPr>
      <a:lvl7pPr marL="2742865"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4" algn="l" defTabSz="9142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74910" y="303224"/>
            <a:ext cx="12143945" cy="1265237"/>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674910" y="1771661"/>
            <a:ext cx="12143945" cy="50085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4902" y="7034213"/>
            <a:ext cx="3148829" cy="404812"/>
          </a:xfrm>
          <a:prstGeom prst="rect">
            <a:avLst/>
          </a:prstGeom>
        </p:spPr>
        <p:txBody>
          <a:bodyPr vert="horz" lIns="91430" tIns="45715" rIns="91430" bIns="45715" rtlCol="0" anchor="ctr"/>
          <a:lstStyle>
            <a:lvl1pPr algn="l" eaLnBrk="0" hangingPunct="0">
              <a:defRPr sz="1200">
                <a:solidFill>
                  <a:schemeClr val="tx1">
                    <a:tint val="75000"/>
                  </a:schemeClr>
                </a:solidFill>
                <a:latin typeface="Arial" charset="0"/>
                <a:cs typeface="+mn-cs"/>
              </a:defRPr>
            </a:lvl1pPr>
          </a:lstStyle>
          <a:p>
            <a:pPr>
              <a:defRPr/>
            </a:pPr>
            <a:endParaRPr lang="en-US"/>
          </a:p>
        </p:txBody>
      </p:sp>
      <p:sp>
        <p:nvSpPr>
          <p:cNvPr id="5" name="Footer Placeholder 4"/>
          <p:cNvSpPr>
            <a:spLocks noGrp="1"/>
          </p:cNvSpPr>
          <p:nvPr>
            <p:ph type="ftr" sz="quarter" idx="3"/>
          </p:nvPr>
        </p:nvSpPr>
        <p:spPr>
          <a:xfrm>
            <a:off x="4610401" y="7034213"/>
            <a:ext cx="4272949" cy="404812"/>
          </a:xfrm>
          <a:prstGeom prst="rect">
            <a:avLst/>
          </a:prstGeom>
        </p:spPr>
        <p:txBody>
          <a:bodyPr vert="horz" lIns="91430" tIns="45715" rIns="91430" bIns="45715" rtlCol="0" anchor="ctr"/>
          <a:lstStyle>
            <a:lvl1pPr algn="ctr" eaLnBrk="0" hangingPunct="0">
              <a:defRPr sz="1200">
                <a:solidFill>
                  <a:schemeClr val="tx1">
                    <a:tint val="75000"/>
                  </a:schemeClr>
                </a:solidFill>
                <a:latin typeface="Arial" charset="0"/>
                <a:cs typeface="+mn-cs"/>
              </a:defRPr>
            </a:lvl1pPr>
          </a:lstStyle>
          <a:p>
            <a:pPr>
              <a:defRPr/>
            </a:pPr>
            <a:endParaRPr lang="en-US"/>
          </a:p>
        </p:txBody>
      </p:sp>
      <p:sp>
        <p:nvSpPr>
          <p:cNvPr id="6" name="Slide Number Placeholder 5"/>
          <p:cNvSpPr>
            <a:spLocks noGrp="1"/>
          </p:cNvSpPr>
          <p:nvPr>
            <p:ph type="sldNum" sz="quarter" idx="4"/>
          </p:nvPr>
        </p:nvSpPr>
        <p:spPr>
          <a:xfrm>
            <a:off x="9670020" y="7034213"/>
            <a:ext cx="3148828" cy="404812"/>
          </a:xfrm>
          <a:prstGeom prst="rect">
            <a:avLst/>
          </a:prstGeom>
        </p:spPr>
        <p:txBody>
          <a:bodyPr vert="horz" lIns="91430" tIns="45715" rIns="91430" bIns="45715" rtlCol="0" anchor="ctr"/>
          <a:lstStyle>
            <a:lvl1pPr algn="r" eaLnBrk="0" hangingPunct="0">
              <a:defRPr sz="1200">
                <a:solidFill>
                  <a:schemeClr val="tx1">
                    <a:tint val="75000"/>
                  </a:schemeClr>
                </a:solidFill>
                <a:latin typeface="Arial" charset="0"/>
                <a:cs typeface="+mn-cs"/>
              </a:defRPr>
            </a:lvl1pPr>
          </a:lstStyle>
          <a:p>
            <a:pPr>
              <a:defRPr/>
            </a:pPr>
            <a:fld id="{ABF4E253-A615-49BD-8FA8-01FEED9E4DA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ransition advClick="0"/>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44" algn="ctr" rtl="0" fontAlgn="base">
        <a:spcBef>
          <a:spcPct val="0"/>
        </a:spcBef>
        <a:spcAft>
          <a:spcPct val="0"/>
        </a:spcAft>
        <a:defRPr sz="4400">
          <a:solidFill>
            <a:schemeClr val="tx1"/>
          </a:solidFill>
          <a:latin typeface="Calibri" pitchFamily="34" charset="0"/>
        </a:defRPr>
      </a:lvl6pPr>
      <a:lvl7pPr marL="914289" algn="ctr" rtl="0" fontAlgn="base">
        <a:spcBef>
          <a:spcPct val="0"/>
        </a:spcBef>
        <a:spcAft>
          <a:spcPct val="0"/>
        </a:spcAft>
        <a:defRPr sz="4400">
          <a:solidFill>
            <a:schemeClr val="tx1"/>
          </a:solidFill>
          <a:latin typeface="Calibri" pitchFamily="34" charset="0"/>
        </a:defRPr>
      </a:lvl7pPr>
      <a:lvl8pPr marL="1371432" algn="ctr" rtl="0" fontAlgn="base">
        <a:spcBef>
          <a:spcPct val="0"/>
        </a:spcBef>
        <a:spcAft>
          <a:spcPct val="0"/>
        </a:spcAft>
        <a:defRPr sz="4400">
          <a:solidFill>
            <a:schemeClr val="tx1"/>
          </a:solidFill>
          <a:latin typeface="Calibri" pitchFamily="34" charset="0"/>
        </a:defRPr>
      </a:lvl8pPr>
      <a:lvl9pPr marL="1828576" algn="ctr" rtl="0" fontAlgn="base">
        <a:spcBef>
          <a:spcPct val="0"/>
        </a:spcBef>
        <a:spcAft>
          <a:spcPct val="0"/>
        </a:spcAft>
        <a:defRPr sz="4400">
          <a:solidFill>
            <a:schemeClr val="tx1"/>
          </a:solidFill>
          <a:latin typeface="Calibri" pitchFamily="34" charset="0"/>
        </a:defRPr>
      </a:lvl9pPr>
    </p:titleStyle>
    <p:bodyStyle>
      <a:lvl1pPr marL="341307" indent="-341307"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49" indent="-284157" algn="l" rtl="0" eaLnBrk="0" fontAlgn="base" hangingPunct="0">
        <a:spcBef>
          <a:spcPct val="20000"/>
        </a:spcBef>
        <a:spcAft>
          <a:spcPct val="0"/>
        </a:spcAft>
        <a:buFont typeface="Arial" charset="0"/>
        <a:buChar char="–"/>
        <a:defRPr sz="2900" kern="1200">
          <a:solidFill>
            <a:schemeClr val="tx1"/>
          </a:solidFill>
          <a:latin typeface="+mn-lt"/>
          <a:ea typeface="+mn-ea"/>
          <a:cs typeface="+mn-cs"/>
        </a:defRPr>
      </a:lvl2pPr>
      <a:lvl3pPr marL="1141391" indent="-227009"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583" indent="-22700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773" indent="-22700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292"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8"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81"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7"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2" algn="l" defTabSz="914289" rtl="0" eaLnBrk="1" latinLnBrk="0" hangingPunct="1">
        <a:defRPr sz="1800" kern="1200">
          <a:solidFill>
            <a:schemeClr val="tx1"/>
          </a:solidFill>
          <a:latin typeface="+mn-lt"/>
          <a:ea typeface="+mn-ea"/>
          <a:cs typeface="+mn-cs"/>
        </a:defRPr>
      </a:lvl4pPr>
      <a:lvl5pPr marL="1828576" algn="l" defTabSz="914289" rtl="0" eaLnBrk="1" latinLnBrk="0" hangingPunct="1">
        <a:defRPr sz="1800" kern="1200">
          <a:solidFill>
            <a:schemeClr val="tx1"/>
          </a:solidFill>
          <a:latin typeface="+mn-lt"/>
          <a:ea typeface="+mn-ea"/>
          <a:cs typeface="+mn-cs"/>
        </a:defRPr>
      </a:lvl5pPr>
      <a:lvl6pPr marL="2285720" algn="l" defTabSz="914289" rtl="0" eaLnBrk="1" latinLnBrk="0" hangingPunct="1">
        <a:defRPr sz="1800" kern="1200">
          <a:solidFill>
            <a:schemeClr val="tx1"/>
          </a:solidFill>
          <a:latin typeface="+mn-lt"/>
          <a:ea typeface="+mn-ea"/>
          <a:cs typeface="+mn-cs"/>
        </a:defRPr>
      </a:lvl6pPr>
      <a:lvl7pPr marL="2742865"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4" algn="l" defTabSz="9142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74910" y="303224"/>
            <a:ext cx="12143945" cy="1265237"/>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674910" y="1771661"/>
            <a:ext cx="12143945" cy="50085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4902" y="7034213"/>
            <a:ext cx="3148829" cy="404812"/>
          </a:xfrm>
          <a:prstGeom prst="rect">
            <a:avLst/>
          </a:prstGeom>
        </p:spPr>
        <p:txBody>
          <a:bodyPr vert="horz" lIns="91430" tIns="45715" rIns="91430" bIns="45715" rtlCol="0" anchor="ctr"/>
          <a:lstStyle>
            <a:lvl1pPr algn="l" eaLnBrk="0" hangingPunct="0">
              <a:defRPr sz="1200">
                <a:solidFill>
                  <a:schemeClr val="tx1">
                    <a:tint val="75000"/>
                  </a:schemeClr>
                </a:solidFill>
                <a:latin typeface="Arial" charset="0"/>
                <a:cs typeface="+mn-cs"/>
              </a:defRPr>
            </a:lvl1pPr>
          </a:lstStyle>
          <a:p>
            <a:pPr>
              <a:defRPr/>
            </a:pPr>
            <a:endParaRPr lang="en-US"/>
          </a:p>
        </p:txBody>
      </p:sp>
      <p:sp>
        <p:nvSpPr>
          <p:cNvPr id="5" name="Footer Placeholder 4"/>
          <p:cNvSpPr>
            <a:spLocks noGrp="1"/>
          </p:cNvSpPr>
          <p:nvPr>
            <p:ph type="ftr" sz="quarter" idx="3"/>
          </p:nvPr>
        </p:nvSpPr>
        <p:spPr>
          <a:xfrm>
            <a:off x="4610401" y="7034213"/>
            <a:ext cx="4272949" cy="404812"/>
          </a:xfrm>
          <a:prstGeom prst="rect">
            <a:avLst/>
          </a:prstGeom>
        </p:spPr>
        <p:txBody>
          <a:bodyPr vert="horz" lIns="91430" tIns="45715" rIns="91430" bIns="45715" rtlCol="0" anchor="ctr"/>
          <a:lstStyle>
            <a:lvl1pPr algn="ctr" eaLnBrk="0" hangingPunct="0">
              <a:defRPr sz="1200">
                <a:solidFill>
                  <a:schemeClr val="tx1">
                    <a:tint val="75000"/>
                  </a:schemeClr>
                </a:solidFill>
                <a:latin typeface="Arial" charset="0"/>
                <a:cs typeface="+mn-cs"/>
              </a:defRPr>
            </a:lvl1pPr>
          </a:lstStyle>
          <a:p>
            <a:pPr>
              <a:defRPr/>
            </a:pPr>
            <a:endParaRPr lang="en-US"/>
          </a:p>
        </p:txBody>
      </p:sp>
      <p:sp>
        <p:nvSpPr>
          <p:cNvPr id="6" name="Slide Number Placeholder 5"/>
          <p:cNvSpPr>
            <a:spLocks noGrp="1"/>
          </p:cNvSpPr>
          <p:nvPr>
            <p:ph type="sldNum" sz="quarter" idx="4"/>
          </p:nvPr>
        </p:nvSpPr>
        <p:spPr>
          <a:xfrm>
            <a:off x="9670020" y="7034213"/>
            <a:ext cx="3148828" cy="404812"/>
          </a:xfrm>
          <a:prstGeom prst="rect">
            <a:avLst/>
          </a:prstGeom>
        </p:spPr>
        <p:txBody>
          <a:bodyPr vert="horz" lIns="91430" tIns="45715" rIns="91430" bIns="45715" rtlCol="0" anchor="ctr"/>
          <a:lstStyle>
            <a:lvl1pPr algn="r" eaLnBrk="0" hangingPunct="0">
              <a:defRPr sz="1200">
                <a:solidFill>
                  <a:schemeClr val="tx1">
                    <a:tint val="75000"/>
                  </a:schemeClr>
                </a:solidFill>
                <a:latin typeface="Arial" charset="0"/>
                <a:cs typeface="+mn-cs"/>
              </a:defRPr>
            </a:lvl1pPr>
          </a:lstStyle>
          <a:p>
            <a:pPr>
              <a:defRPr/>
            </a:pPr>
            <a:fld id="{4AD767FB-4304-4E90-8357-526702A6072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advClick="0"/>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44" algn="ctr" rtl="0" fontAlgn="base">
        <a:spcBef>
          <a:spcPct val="0"/>
        </a:spcBef>
        <a:spcAft>
          <a:spcPct val="0"/>
        </a:spcAft>
        <a:defRPr sz="4400">
          <a:solidFill>
            <a:schemeClr val="tx1"/>
          </a:solidFill>
          <a:latin typeface="Calibri" pitchFamily="34" charset="0"/>
        </a:defRPr>
      </a:lvl6pPr>
      <a:lvl7pPr marL="914289" algn="ctr" rtl="0" fontAlgn="base">
        <a:spcBef>
          <a:spcPct val="0"/>
        </a:spcBef>
        <a:spcAft>
          <a:spcPct val="0"/>
        </a:spcAft>
        <a:defRPr sz="4400">
          <a:solidFill>
            <a:schemeClr val="tx1"/>
          </a:solidFill>
          <a:latin typeface="Calibri" pitchFamily="34" charset="0"/>
        </a:defRPr>
      </a:lvl7pPr>
      <a:lvl8pPr marL="1371432" algn="ctr" rtl="0" fontAlgn="base">
        <a:spcBef>
          <a:spcPct val="0"/>
        </a:spcBef>
        <a:spcAft>
          <a:spcPct val="0"/>
        </a:spcAft>
        <a:defRPr sz="4400">
          <a:solidFill>
            <a:schemeClr val="tx1"/>
          </a:solidFill>
          <a:latin typeface="Calibri" pitchFamily="34" charset="0"/>
        </a:defRPr>
      </a:lvl8pPr>
      <a:lvl9pPr marL="1828576" algn="ctr" rtl="0" fontAlgn="base">
        <a:spcBef>
          <a:spcPct val="0"/>
        </a:spcBef>
        <a:spcAft>
          <a:spcPct val="0"/>
        </a:spcAft>
        <a:defRPr sz="4400">
          <a:solidFill>
            <a:schemeClr val="tx1"/>
          </a:solidFill>
          <a:latin typeface="Calibri" pitchFamily="34" charset="0"/>
        </a:defRPr>
      </a:lvl9pPr>
    </p:titleStyle>
    <p:bodyStyle>
      <a:lvl1pPr marL="341307" indent="-341307"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49" indent="-284157" algn="l" rtl="0" eaLnBrk="0" fontAlgn="base" hangingPunct="0">
        <a:spcBef>
          <a:spcPct val="20000"/>
        </a:spcBef>
        <a:spcAft>
          <a:spcPct val="0"/>
        </a:spcAft>
        <a:buFont typeface="Arial" charset="0"/>
        <a:buChar char="–"/>
        <a:defRPr sz="2900" kern="1200">
          <a:solidFill>
            <a:schemeClr val="tx1"/>
          </a:solidFill>
          <a:latin typeface="+mn-lt"/>
          <a:ea typeface="+mn-ea"/>
          <a:cs typeface="+mn-cs"/>
        </a:defRPr>
      </a:lvl2pPr>
      <a:lvl3pPr marL="1141391" indent="-227009"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583" indent="-22700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773" indent="-22700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292"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8"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81"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7"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2" algn="l" defTabSz="914289" rtl="0" eaLnBrk="1" latinLnBrk="0" hangingPunct="1">
        <a:defRPr sz="1800" kern="1200">
          <a:solidFill>
            <a:schemeClr val="tx1"/>
          </a:solidFill>
          <a:latin typeface="+mn-lt"/>
          <a:ea typeface="+mn-ea"/>
          <a:cs typeface="+mn-cs"/>
        </a:defRPr>
      </a:lvl4pPr>
      <a:lvl5pPr marL="1828576" algn="l" defTabSz="914289" rtl="0" eaLnBrk="1" latinLnBrk="0" hangingPunct="1">
        <a:defRPr sz="1800" kern="1200">
          <a:solidFill>
            <a:schemeClr val="tx1"/>
          </a:solidFill>
          <a:latin typeface="+mn-lt"/>
          <a:ea typeface="+mn-ea"/>
          <a:cs typeface="+mn-cs"/>
        </a:defRPr>
      </a:lvl5pPr>
      <a:lvl6pPr marL="2285720" algn="l" defTabSz="914289" rtl="0" eaLnBrk="1" latinLnBrk="0" hangingPunct="1">
        <a:defRPr sz="1800" kern="1200">
          <a:solidFill>
            <a:schemeClr val="tx1"/>
          </a:solidFill>
          <a:latin typeface="+mn-lt"/>
          <a:ea typeface="+mn-ea"/>
          <a:cs typeface="+mn-cs"/>
        </a:defRPr>
      </a:lvl6pPr>
      <a:lvl7pPr marL="2742865"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4" algn="l" defTabSz="9142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74910" y="303224"/>
            <a:ext cx="12143945" cy="1265237"/>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7171" name="Text Placeholder 2"/>
          <p:cNvSpPr>
            <a:spLocks noGrp="1"/>
          </p:cNvSpPr>
          <p:nvPr>
            <p:ph type="body" idx="1"/>
          </p:nvPr>
        </p:nvSpPr>
        <p:spPr bwMode="auto">
          <a:xfrm>
            <a:off x="674910" y="1771661"/>
            <a:ext cx="12143945" cy="50085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4902" y="7034213"/>
            <a:ext cx="3148829" cy="404812"/>
          </a:xfrm>
          <a:prstGeom prst="rect">
            <a:avLst/>
          </a:prstGeom>
        </p:spPr>
        <p:txBody>
          <a:bodyPr vert="horz" lIns="91430" tIns="45715" rIns="91430" bIns="45715" rtlCol="0" anchor="ctr"/>
          <a:lstStyle>
            <a:lvl1pPr algn="l" eaLnBrk="0" hangingPunct="0">
              <a:defRPr sz="1200">
                <a:solidFill>
                  <a:schemeClr val="tx1">
                    <a:tint val="75000"/>
                  </a:schemeClr>
                </a:solidFill>
                <a:latin typeface="Arial" charset="0"/>
                <a:cs typeface="+mn-cs"/>
              </a:defRPr>
            </a:lvl1pPr>
          </a:lstStyle>
          <a:p>
            <a:pPr>
              <a:defRPr/>
            </a:pPr>
            <a:endParaRPr lang="en-US"/>
          </a:p>
        </p:txBody>
      </p:sp>
      <p:sp>
        <p:nvSpPr>
          <p:cNvPr id="5" name="Footer Placeholder 4"/>
          <p:cNvSpPr>
            <a:spLocks noGrp="1"/>
          </p:cNvSpPr>
          <p:nvPr>
            <p:ph type="ftr" sz="quarter" idx="3"/>
          </p:nvPr>
        </p:nvSpPr>
        <p:spPr>
          <a:xfrm>
            <a:off x="4610401" y="7034213"/>
            <a:ext cx="4272949" cy="404812"/>
          </a:xfrm>
          <a:prstGeom prst="rect">
            <a:avLst/>
          </a:prstGeom>
        </p:spPr>
        <p:txBody>
          <a:bodyPr vert="horz" lIns="91430" tIns="45715" rIns="91430" bIns="45715" rtlCol="0" anchor="ctr"/>
          <a:lstStyle>
            <a:lvl1pPr algn="ctr" eaLnBrk="0" hangingPunct="0">
              <a:defRPr sz="1200">
                <a:solidFill>
                  <a:schemeClr val="tx1">
                    <a:tint val="75000"/>
                  </a:schemeClr>
                </a:solidFill>
                <a:latin typeface="Arial" charset="0"/>
                <a:cs typeface="+mn-cs"/>
              </a:defRPr>
            </a:lvl1pPr>
          </a:lstStyle>
          <a:p>
            <a:pPr>
              <a:defRPr/>
            </a:pPr>
            <a:endParaRPr lang="en-US"/>
          </a:p>
        </p:txBody>
      </p:sp>
      <p:sp>
        <p:nvSpPr>
          <p:cNvPr id="6" name="Slide Number Placeholder 5"/>
          <p:cNvSpPr>
            <a:spLocks noGrp="1"/>
          </p:cNvSpPr>
          <p:nvPr>
            <p:ph type="sldNum" sz="quarter" idx="4"/>
          </p:nvPr>
        </p:nvSpPr>
        <p:spPr>
          <a:xfrm>
            <a:off x="9670020" y="7034213"/>
            <a:ext cx="3148828" cy="404812"/>
          </a:xfrm>
          <a:prstGeom prst="rect">
            <a:avLst/>
          </a:prstGeom>
        </p:spPr>
        <p:txBody>
          <a:bodyPr vert="horz" lIns="91430" tIns="45715" rIns="91430" bIns="45715" rtlCol="0" anchor="ctr"/>
          <a:lstStyle>
            <a:lvl1pPr algn="r" eaLnBrk="0" hangingPunct="0">
              <a:defRPr sz="1200">
                <a:solidFill>
                  <a:schemeClr val="tx1">
                    <a:tint val="75000"/>
                  </a:schemeClr>
                </a:solidFill>
                <a:latin typeface="Arial" charset="0"/>
                <a:cs typeface="+mn-cs"/>
              </a:defRPr>
            </a:lvl1pPr>
          </a:lstStyle>
          <a:p>
            <a:pPr>
              <a:defRPr/>
            </a:pPr>
            <a:fld id="{9E9D68D2-B9A9-4867-AA87-6105F0B8EFA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ransition advClick="0"/>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44" algn="ctr" rtl="0" fontAlgn="base">
        <a:spcBef>
          <a:spcPct val="0"/>
        </a:spcBef>
        <a:spcAft>
          <a:spcPct val="0"/>
        </a:spcAft>
        <a:defRPr sz="4400">
          <a:solidFill>
            <a:schemeClr val="tx1"/>
          </a:solidFill>
          <a:latin typeface="Calibri" pitchFamily="34" charset="0"/>
        </a:defRPr>
      </a:lvl6pPr>
      <a:lvl7pPr marL="914289" algn="ctr" rtl="0" fontAlgn="base">
        <a:spcBef>
          <a:spcPct val="0"/>
        </a:spcBef>
        <a:spcAft>
          <a:spcPct val="0"/>
        </a:spcAft>
        <a:defRPr sz="4400">
          <a:solidFill>
            <a:schemeClr val="tx1"/>
          </a:solidFill>
          <a:latin typeface="Calibri" pitchFamily="34" charset="0"/>
        </a:defRPr>
      </a:lvl7pPr>
      <a:lvl8pPr marL="1371432" algn="ctr" rtl="0" fontAlgn="base">
        <a:spcBef>
          <a:spcPct val="0"/>
        </a:spcBef>
        <a:spcAft>
          <a:spcPct val="0"/>
        </a:spcAft>
        <a:defRPr sz="4400">
          <a:solidFill>
            <a:schemeClr val="tx1"/>
          </a:solidFill>
          <a:latin typeface="Calibri" pitchFamily="34" charset="0"/>
        </a:defRPr>
      </a:lvl8pPr>
      <a:lvl9pPr marL="1828576" algn="ctr" rtl="0" fontAlgn="base">
        <a:spcBef>
          <a:spcPct val="0"/>
        </a:spcBef>
        <a:spcAft>
          <a:spcPct val="0"/>
        </a:spcAft>
        <a:defRPr sz="4400">
          <a:solidFill>
            <a:schemeClr val="tx1"/>
          </a:solidFill>
          <a:latin typeface="Calibri" pitchFamily="34" charset="0"/>
        </a:defRPr>
      </a:lvl9pPr>
    </p:titleStyle>
    <p:bodyStyle>
      <a:lvl1pPr marL="341307" indent="-341307"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49" indent="-284157" algn="l" rtl="0" eaLnBrk="0" fontAlgn="base" hangingPunct="0">
        <a:spcBef>
          <a:spcPct val="20000"/>
        </a:spcBef>
        <a:spcAft>
          <a:spcPct val="0"/>
        </a:spcAft>
        <a:buFont typeface="Arial" charset="0"/>
        <a:buChar char="–"/>
        <a:defRPr sz="2900" kern="1200">
          <a:solidFill>
            <a:schemeClr val="tx1"/>
          </a:solidFill>
          <a:latin typeface="+mn-lt"/>
          <a:ea typeface="+mn-ea"/>
          <a:cs typeface="+mn-cs"/>
        </a:defRPr>
      </a:lvl2pPr>
      <a:lvl3pPr marL="1141391" indent="-227009"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583" indent="-22700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773" indent="-22700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292"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8"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81"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7"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2" algn="l" defTabSz="914289" rtl="0" eaLnBrk="1" latinLnBrk="0" hangingPunct="1">
        <a:defRPr sz="1800" kern="1200">
          <a:solidFill>
            <a:schemeClr val="tx1"/>
          </a:solidFill>
          <a:latin typeface="+mn-lt"/>
          <a:ea typeface="+mn-ea"/>
          <a:cs typeface="+mn-cs"/>
        </a:defRPr>
      </a:lvl4pPr>
      <a:lvl5pPr marL="1828576" algn="l" defTabSz="914289" rtl="0" eaLnBrk="1" latinLnBrk="0" hangingPunct="1">
        <a:defRPr sz="1800" kern="1200">
          <a:solidFill>
            <a:schemeClr val="tx1"/>
          </a:solidFill>
          <a:latin typeface="+mn-lt"/>
          <a:ea typeface="+mn-ea"/>
          <a:cs typeface="+mn-cs"/>
        </a:defRPr>
      </a:lvl5pPr>
      <a:lvl6pPr marL="2285720" algn="l" defTabSz="914289" rtl="0" eaLnBrk="1" latinLnBrk="0" hangingPunct="1">
        <a:defRPr sz="1800" kern="1200">
          <a:solidFill>
            <a:schemeClr val="tx1"/>
          </a:solidFill>
          <a:latin typeface="+mn-lt"/>
          <a:ea typeface="+mn-ea"/>
          <a:cs typeface="+mn-cs"/>
        </a:defRPr>
      </a:lvl6pPr>
      <a:lvl7pPr marL="2742865"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4" algn="l" defTabSz="9142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674910" y="303224"/>
            <a:ext cx="12143945" cy="1265237"/>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8195" name="Text Placeholder 2"/>
          <p:cNvSpPr>
            <a:spLocks noGrp="1"/>
          </p:cNvSpPr>
          <p:nvPr>
            <p:ph type="body" idx="1"/>
          </p:nvPr>
        </p:nvSpPr>
        <p:spPr bwMode="auto">
          <a:xfrm>
            <a:off x="674910" y="1771661"/>
            <a:ext cx="12143945" cy="50085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4902" y="7034213"/>
            <a:ext cx="3148829" cy="404812"/>
          </a:xfrm>
          <a:prstGeom prst="rect">
            <a:avLst/>
          </a:prstGeom>
        </p:spPr>
        <p:txBody>
          <a:bodyPr vert="horz" lIns="91430" tIns="45715" rIns="91430" bIns="45715" rtlCol="0" anchor="ctr"/>
          <a:lstStyle>
            <a:lvl1pPr algn="l" eaLnBrk="0" hangingPunct="0">
              <a:defRPr sz="1200">
                <a:solidFill>
                  <a:schemeClr val="tx1">
                    <a:tint val="75000"/>
                  </a:schemeClr>
                </a:solidFill>
                <a:latin typeface="Arial" charset="0"/>
                <a:cs typeface="+mn-cs"/>
              </a:defRPr>
            </a:lvl1pPr>
          </a:lstStyle>
          <a:p>
            <a:pPr>
              <a:defRPr/>
            </a:pPr>
            <a:endParaRPr lang="en-US"/>
          </a:p>
        </p:txBody>
      </p:sp>
      <p:sp>
        <p:nvSpPr>
          <p:cNvPr id="5" name="Footer Placeholder 4"/>
          <p:cNvSpPr>
            <a:spLocks noGrp="1"/>
          </p:cNvSpPr>
          <p:nvPr>
            <p:ph type="ftr" sz="quarter" idx="3"/>
          </p:nvPr>
        </p:nvSpPr>
        <p:spPr>
          <a:xfrm>
            <a:off x="4610401" y="7034213"/>
            <a:ext cx="4272949" cy="404812"/>
          </a:xfrm>
          <a:prstGeom prst="rect">
            <a:avLst/>
          </a:prstGeom>
        </p:spPr>
        <p:txBody>
          <a:bodyPr vert="horz" lIns="91430" tIns="45715" rIns="91430" bIns="45715" rtlCol="0" anchor="ctr"/>
          <a:lstStyle>
            <a:lvl1pPr algn="ctr" eaLnBrk="0" hangingPunct="0">
              <a:defRPr sz="1200">
                <a:solidFill>
                  <a:schemeClr val="tx1">
                    <a:tint val="75000"/>
                  </a:schemeClr>
                </a:solidFill>
                <a:latin typeface="Arial" charset="0"/>
                <a:cs typeface="+mn-cs"/>
              </a:defRPr>
            </a:lvl1pPr>
          </a:lstStyle>
          <a:p>
            <a:pPr>
              <a:defRPr/>
            </a:pPr>
            <a:endParaRPr lang="en-US"/>
          </a:p>
        </p:txBody>
      </p:sp>
      <p:sp>
        <p:nvSpPr>
          <p:cNvPr id="6" name="Slide Number Placeholder 5"/>
          <p:cNvSpPr>
            <a:spLocks noGrp="1"/>
          </p:cNvSpPr>
          <p:nvPr>
            <p:ph type="sldNum" sz="quarter" idx="4"/>
          </p:nvPr>
        </p:nvSpPr>
        <p:spPr>
          <a:xfrm>
            <a:off x="9670020" y="7034213"/>
            <a:ext cx="3148828" cy="404812"/>
          </a:xfrm>
          <a:prstGeom prst="rect">
            <a:avLst/>
          </a:prstGeom>
        </p:spPr>
        <p:txBody>
          <a:bodyPr vert="horz" lIns="91430" tIns="45715" rIns="91430" bIns="45715" rtlCol="0" anchor="ctr"/>
          <a:lstStyle>
            <a:lvl1pPr algn="r" eaLnBrk="0" hangingPunct="0">
              <a:defRPr sz="1200">
                <a:solidFill>
                  <a:schemeClr val="tx1">
                    <a:tint val="75000"/>
                  </a:schemeClr>
                </a:solidFill>
                <a:latin typeface="Arial" charset="0"/>
                <a:cs typeface="+mn-cs"/>
              </a:defRPr>
            </a:lvl1pPr>
          </a:lstStyle>
          <a:p>
            <a:pPr>
              <a:defRPr/>
            </a:pPr>
            <a:fld id="{7BB1395D-C104-4CE8-A60A-486AFE6D699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advClick="0"/>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44" algn="ctr" rtl="0" fontAlgn="base">
        <a:spcBef>
          <a:spcPct val="0"/>
        </a:spcBef>
        <a:spcAft>
          <a:spcPct val="0"/>
        </a:spcAft>
        <a:defRPr sz="4400">
          <a:solidFill>
            <a:schemeClr val="tx1"/>
          </a:solidFill>
          <a:latin typeface="Calibri" pitchFamily="34" charset="0"/>
        </a:defRPr>
      </a:lvl6pPr>
      <a:lvl7pPr marL="914289" algn="ctr" rtl="0" fontAlgn="base">
        <a:spcBef>
          <a:spcPct val="0"/>
        </a:spcBef>
        <a:spcAft>
          <a:spcPct val="0"/>
        </a:spcAft>
        <a:defRPr sz="4400">
          <a:solidFill>
            <a:schemeClr val="tx1"/>
          </a:solidFill>
          <a:latin typeface="Calibri" pitchFamily="34" charset="0"/>
        </a:defRPr>
      </a:lvl7pPr>
      <a:lvl8pPr marL="1371432" algn="ctr" rtl="0" fontAlgn="base">
        <a:spcBef>
          <a:spcPct val="0"/>
        </a:spcBef>
        <a:spcAft>
          <a:spcPct val="0"/>
        </a:spcAft>
        <a:defRPr sz="4400">
          <a:solidFill>
            <a:schemeClr val="tx1"/>
          </a:solidFill>
          <a:latin typeface="Calibri" pitchFamily="34" charset="0"/>
        </a:defRPr>
      </a:lvl8pPr>
      <a:lvl9pPr marL="1828576" algn="ctr" rtl="0" fontAlgn="base">
        <a:spcBef>
          <a:spcPct val="0"/>
        </a:spcBef>
        <a:spcAft>
          <a:spcPct val="0"/>
        </a:spcAft>
        <a:defRPr sz="4400">
          <a:solidFill>
            <a:schemeClr val="tx1"/>
          </a:solidFill>
          <a:latin typeface="Calibri" pitchFamily="34" charset="0"/>
        </a:defRPr>
      </a:lvl9pPr>
    </p:titleStyle>
    <p:bodyStyle>
      <a:lvl1pPr marL="341307" indent="-341307"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49" indent="-284157" algn="l" rtl="0" eaLnBrk="0" fontAlgn="base" hangingPunct="0">
        <a:spcBef>
          <a:spcPct val="20000"/>
        </a:spcBef>
        <a:spcAft>
          <a:spcPct val="0"/>
        </a:spcAft>
        <a:buFont typeface="Arial" charset="0"/>
        <a:buChar char="–"/>
        <a:defRPr sz="2900" kern="1200">
          <a:solidFill>
            <a:schemeClr val="tx1"/>
          </a:solidFill>
          <a:latin typeface="+mn-lt"/>
          <a:ea typeface="+mn-ea"/>
          <a:cs typeface="+mn-cs"/>
        </a:defRPr>
      </a:lvl2pPr>
      <a:lvl3pPr marL="1141391" indent="-227009"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583" indent="-22700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773" indent="-22700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292"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8"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81"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7" indent="-228572" algn="l" defTabSz="91428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2" algn="l" defTabSz="914289" rtl="0" eaLnBrk="1" latinLnBrk="0" hangingPunct="1">
        <a:defRPr sz="1800" kern="1200">
          <a:solidFill>
            <a:schemeClr val="tx1"/>
          </a:solidFill>
          <a:latin typeface="+mn-lt"/>
          <a:ea typeface="+mn-ea"/>
          <a:cs typeface="+mn-cs"/>
        </a:defRPr>
      </a:lvl4pPr>
      <a:lvl5pPr marL="1828576" algn="l" defTabSz="914289" rtl="0" eaLnBrk="1" latinLnBrk="0" hangingPunct="1">
        <a:defRPr sz="1800" kern="1200">
          <a:solidFill>
            <a:schemeClr val="tx1"/>
          </a:solidFill>
          <a:latin typeface="+mn-lt"/>
          <a:ea typeface="+mn-ea"/>
          <a:cs typeface="+mn-cs"/>
        </a:defRPr>
      </a:lvl5pPr>
      <a:lvl6pPr marL="2285720" algn="l" defTabSz="914289" rtl="0" eaLnBrk="1" latinLnBrk="0" hangingPunct="1">
        <a:defRPr sz="1800" kern="1200">
          <a:solidFill>
            <a:schemeClr val="tx1"/>
          </a:solidFill>
          <a:latin typeface="+mn-lt"/>
          <a:ea typeface="+mn-ea"/>
          <a:cs typeface="+mn-cs"/>
        </a:defRPr>
      </a:lvl6pPr>
      <a:lvl7pPr marL="2742865"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4" algn="l" defTabSz="9142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 name="Picture 2"/>
          <p:cNvPicPr>
            <a:picLocks noChangeAspect="1" noChangeArrowheads="1"/>
          </p:cNvPicPr>
          <p:nvPr userDrawn="1"/>
        </p:nvPicPr>
        <p:blipFill>
          <a:blip r:embed="rId3" cstate="print"/>
          <a:srcRect/>
          <a:stretch>
            <a:fillRect/>
          </a:stretch>
        </p:blipFill>
        <p:spPr bwMode="auto">
          <a:xfrm>
            <a:off x="2" y="0"/>
            <a:ext cx="13493750" cy="7589838"/>
          </a:xfrm>
          <a:prstGeom prst="rect">
            <a:avLst/>
          </a:prstGeom>
          <a:noFill/>
          <a:ln w="9525">
            <a:noFill/>
            <a:miter lim="800000"/>
            <a:headEnd/>
            <a:tailEnd/>
          </a:ln>
          <a:effectLst>
            <a:outerShdw blurRad="50800" dist="50800" dir="5400000" algn="ctr" rotWithShape="0">
              <a:srgbClr val="000000"/>
            </a:outerShdw>
          </a:effectLst>
        </p:spPr>
      </p:pic>
      <p:sp>
        <p:nvSpPr>
          <p:cNvPr id="972803" name="Rectangle 3"/>
          <p:cNvSpPr>
            <a:spLocks noChangeArrowheads="1"/>
          </p:cNvSpPr>
          <p:nvPr/>
        </p:nvSpPr>
        <p:spPr bwMode="auto">
          <a:xfrm flipV="1">
            <a:off x="2343" y="7182236"/>
            <a:ext cx="2672981" cy="66762"/>
          </a:xfrm>
          <a:prstGeom prst="rect">
            <a:avLst/>
          </a:prstGeom>
          <a:gradFill rotWithShape="0">
            <a:gsLst>
              <a:gs pos="0">
                <a:srgbClr val="000099"/>
              </a:gs>
              <a:gs pos="100000">
                <a:schemeClr val="accent2"/>
              </a:gs>
            </a:gsLst>
            <a:lin ang="0" scaled="1"/>
          </a:gradFill>
          <a:ln w="9525">
            <a:noFill/>
            <a:miter lim="800000"/>
            <a:headEnd/>
            <a:tailEnd/>
          </a:ln>
          <a:effectLst/>
        </p:spPr>
        <p:txBody>
          <a:bodyPr wrap="none" lIns="99850" tIns="49925" rIns="99850" bIns="49925" anchor="ctr"/>
          <a:lstStyle/>
          <a:p>
            <a:pPr fontAlgn="auto">
              <a:spcBef>
                <a:spcPts val="0"/>
              </a:spcBef>
              <a:spcAft>
                <a:spcPts val="0"/>
              </a:spcAft>
              <a:defRPr/>
            </a:pPr>
            <a:endParaRPr lang="en-US" sz="1800" dirty="0">
              <a:solidFill>
                <a:srgbClr val="000000"/>
              </a:solidFill>
              <a:latin typeface="Arial"/>
            </a:endParaRPr>
          </a:p>
        </p:txBody>
      </p:sp>
      <p:sp>
        <p:nvSpPr>
          <p:cNvPr id="972804" name="Rectangle 4"/>
          <p:cNvSpPr>
            <a:spLocks noChangeArrowheads="1"/>
          </p:cNvSpPr>
          <p:nvPr/>
        </p:nvSpPr>
        <p:spPr bwMode="auto">
          <a:xfrm flipV="1">
            <a:off x="10488120" y="7194545"/>
            <a:ext cx="2984555" cy="68519"/>
          </a:xfrm>
          <a:prstGeom prst="rect">
            <a:avLst/>
          </a:prstGeom>
          <a:gradFill rotWithShape="0">
            <a:gsLst>
              <a:gs pos="0">
                <a:schemeClr val="accent2"/>
              </a:gs>
              <a:gs pos="100000">
                <a:srgbClr val="DDDDDD"/>
              </a:gs>
            </a:gsLst>
            <a:lin ang="0" scaled="1"/>
          </a:gradFill>
          <a:ln w="9525">
            <a:noFill/>
            <a:miter lim="800000"/>
            <a:headEnd/>
            <a:tailEnd/>
          </a:ln>
          <a:effectLst/>
        </p:spPr>
        <p:txBody>
          <a:bodyPr rot="10800000" wrap="none" lIns="91011" tIns="45509" rIns="91011" bIns="45509" anchor="ctr"/>
          <a:lstStyle/>
          <a:p>
            <a:pPr algn="ctr" defTabSz="907101" fontAlgn="auto">
              <a:spcBef>
                <a:spcPts val="0"/>
              </a:spcBef>
              <a:spcAft>
                <a:spcPts val="0"/>
              </a:spcAft>
              <a:defRPr/>
            </a:pPr>
            <a:endParaRPr lang="en-US" sz="2200" dirty="0">
              <a:solidFill>
                <a:srgbClr val="000000"/>
              </a:solidFill>
              <a:latin typeface="Arial"/>
            </a:endParaRPr>
          </a:p>
        </p:txBody>
      </p:sp>
      <p:sp>
        <p:nvSpPr>
          <p:cNvPr id="972805" name="Text Box 5"/>
          <p:cNvSpPr txBox="1">
            <a:spLocks noChangeArrowheads="1"/>
          </p:cNvSpPr>
          <p:nvPr/>
        </p:nvSpPr>
        <p:spPr bwMode="auto">
          <a:xfrm>
            <a:off x="2722179" y="7068039"/>
            <a:ext cx="5727240" cy="291962"/>
          </a:xfrm>
          <a:prstGeom prst="rect">
            <a:avLst/>
          </a:prstGeom>
          <a:noFill/>
          <a:ln w="9525">
            <a:noFill/>
            <a:miter lim="800000"/>
            <a:headEnd/>
            <a:tailEnd/>
          </a:ln>
          <a:effectLst/>
        </p:spPr>
        <p:txBody>
          <a:bodyPr wrap="none" lIns="91011" tIns="45509" rIns="91011" bIns="45509">
            <a:spAutoFit/>
          </a:bodyPr>
          <a:lstStyle/>
          <a:p>
            <a:pPr defTabSz="910211" fontAlgn="auto">
              <a:spcBef>
                <a:spcPts val="0"/>
              </a:spcBef>
              <a:spcAft>
                <a:spcPts val="0"/>
              </a:spcAft>
              <a:defRPr/>
            </a:pPr>
            <a:r>
              <a:rPr lang="en-US" sz="1300" b="1" i="1" dirty="0">
                <a:solidFill>
                  <a:srgbClr val="000066"/>
                </a:solidFill>
                <a:latin typeface="Arial"/>
              </a:rPr>
              <a:t>Air University: The Intellectual and Leadership Center of the Air Force</a:t>
            </a:r>
          </a:p>
        </p:txBody>
      </p:sp>
      <p:sp>
        <p:nvSpPr>
          <p:cNvPr id="972808" name="Rectangle 8"/>
          <p:cNvSpPr>
            <a:spLocks noChangeArrowheads="1"/>
          </p:cNvSpPr>
          <p:nvPr/>
        </p:nvSpPr>
        <p:spPr bwMode="auto">
          <a:xfrm flipV="1">
            <a:off x="9333177" y="1094554"/>
            <a:ext cx="4160573" cy="86088"/>
          </a:xfrm>
          <a:prstGeom prst="rect">
            <a:avLst/>
          </a:prstGeom>
          <a:gradFill rotWithShape="0">
            <a:gsLst>
              <a:gs pos="0">
                <a:schemeClr val="accent2"/>
              </a:gs>
              <a:gs pos="100000">
                <a:srgbClr val="DDDDDD"/>
              </a:gs>
            </a:gsLst>
            <a:lin ang="0" scaled="1"/>
          </a:gradFill>
          <a:ln w="9525">
            <a:noFill/>
            <a:miter lim="800000"/>
            <a:headEnd/>
            <a:tailEnd/>
          </a:ln>
          <a:effectLst/>
        </p:spPr>
        <p:txBody>
          <a:bodyPr rot="10800000" wrap="none" lIns="91011" tIns="45509" rIns="91011" bIns="45509" anchor="ctr"/>
          <a:lstStyle/>
          <a:p>
            <a:pPr algn="ctr" defTabSz="907101" fontAlgn="auto">
              <a:spcBef>
                <a:spcPts val="0"/>
              </a:spcBef>
              <a:spcAft>
                <a:spcPts val="0"/>
              </a:spcAft>
              <a:defRPr/>
            </a:pPr>
            <a:endParaRPr lang="en-US" sz="2200" dirty="0">
              <a:solidFill>
                <a:srgbClr val="000000"/>
              </a:solidFill>
              <a:latin typeface="Arial"/>
            </a:endParaRPr>
          </a:p>
        </p:txBody>
      </p:sp>
      <p:sp>
        <p:nvSpPr>
          <p:cNvPr id="1031" name="Rectangle 9"/>
          <p:cNvSpPr>
            <a:spLocks noGrp="1" noChangeArrowheads="1"/>
          </p:cNvSpPr>
          <p:nvPr>
            <p:ph type="title"/>
          </p:nvPr>
        </p:nvSpPr>
        <p:spPr bwMode="auto">
          <a:xfrm>
            <a:off x="787137" y="0"/>
            <a:ext cx="11469687" cy="1138476"/>
          </a:xfrm>
          <a:prstGeom prst="rect">
            <a:avLst/>
          </a:prstGeom>
          <a:noFill/>
          <a:ln w="9525">
            <a:noFill/>
            <a:miter lim="800000"/>
            <a:headEnd/>
            <a:tailEnd/>
          </a:ln>
        </p:spPr>
        <p:txBody>
          <a:bodyPr vert="horz" wrap="square" lIns="99826" tIns="49915" rIns="99826" bIns="49915" numCol="1" anchor="ctr" anchorCtr="0" compatLnSpc="1">
            <a:prstTxWarp prst="textNoShape">
              <a:avLst/>
            </a:prstTxWarp>
          </a:bodyPr>
          <a:lstStyle/>
          <a:p>
            <a:pPr lvl="0"/>
            <a:r>
              <a:rPr lang="en-US"/>
              <a:t>Click to edit Master title style</a:t>
            </a:r>
          </a:p>
        </p:txBody>
      </p:sp>
      <p:sp>
        <p:nvSpPr>
          <p:cNvPr id="972810" name="Rectangle 10"/>
          <p:cNvSpPr>
            <a:spLocks noChangeArrowheads="1"/>
          </p:cNvSpPr>
          <p:nvPr/>
        </p:nvSpPr>
        <p:spPr bwMode="auto">
          <a:xfrm flipV="1">
            <a:off x="0" y="1094554"/>
            <a:ext cx="3656901" cy="82574"/>
          </a:xfrm>
          <a:prstGeom prst="rect">
            <a:avLst/>
          </a:prstGeom>
          <a:gradFill rotWithShape="0">
            <a:gsLst>
              <a:gs pos="0">
                <a:srgbClr val="000099"/>
              </a:gs>
              <a:gs pos="100000">
                <a:schemeClr val="accent2"/>
              </a:gs>
            </a:gsLst>
            <a:lin ang="0" scaled="1"/>
          </a:gradFill>
          <a:ln w="9525">
            <a:noFill/>
            <a:miter lim="800000"/>
            <a:headEnd/>
            <a:tailEnd/>
          </a:ln>
          <a:effectLst/>
        </p:spPr>
        <p:txBody>
          <a:bodyPr wrap="none" lIns="99850" tIns="49925" rIns="99850" bIns="49925" anchor="ctr"/>
          <a:lstStyle/>
          <a:p>
            <a:pPr fontAlgn="auto">
              <a:spcBef>
                <a:spcPts val="0"/>
              </a:spcBef>
              <a:spcAft>
                <a:spcPts val="0"/>
              </a:spcAft>
              <a:defRPr/>
            </a:pPr>
            <a:endParaRPr lang="en-US" sz="1800" dirty="0">
              <a:solidFill>
                <a:srgbClr val="000000"/>
              </a:solidFill>
              <a:latin typeface="Arial"/>
            </a:endParaRPr>
          </a:p>
        </p:txBody>
      </p:sp>
      <p:pic>
        <p:nvPicPr>
          <p:cNvPr id="1033" name="Picture 11" descr="chrmblue_std small"/>
          <p:cNvPicPr>
            <a:picLocks noChangeAspect="1" noChangeArrowheads="1"/>
          </p:cNvPicPr>
          <p:nvPr/>
        </p:nvPicPr>
        <p:blipFill>
          <a:blip r:embed="rId4" cstate="print"/>
          <a:srcRect/>
          <a:stretch>
            <a:fillRect/>
          </a:stretch>
        </p:blipFill>
        <p:spPr bwMode="auto">
          <a:xfrm>
            <a:off x="290491" y="142321"/>
            <a:ext cx="1185388" cy="820475"/>
          </a:xfrm>
          <a:prstGeom prst="rect">
            <a:avLst/>
          </a:prstGeom>
          <a:noFill/>
          <a:ln w="9525">
            <a:noFill/>
            <a:miter lim="800000"/>
            <a:headEnd/>
            <a:tailEnd/>
          </a:ln>
        </p:spPr>
      </p:pic>
      <p:sp>
        <p:nvSpPr>
          <p:cNvPr id="13" name="Text Box 13"/>
          <p:cNvSpPr txBox="1">
            <a:spLocks noChangeArrowheads="1"/>
          </p:cNvSpPr>
          <p:nvPr/>
        </p:nvSpPr>
        <p:spPr bwMode="auto">
          <a:xfrm>
            <a:off x="5172611" y="7292925"/>
            <a:ext cx="2336683" cy="291136"/>
          </a:xfrm>
          <a:prstGeom prst="rect">
            <a:avLst/>
          </a:prstGeom>
          <a:noFill/>
          <a:ln w="9525">
            <a:noFill/>
            <a:miter lim="800000"/>
            <a:headEnd/>
            <a:tailEnd/>
          </a:ln>
          <a:effectLst/>
        </p:spPr>
        <p:txBody>
          <a:bodyPr wrap="none" lIns="90179" tIns="45100" rIns="90179" bIns="45100">
            <a:spAutoFit/>
          </a:bodyPr>
          <a:lstStyle/>
          <a:p>
            <a:pPr defTabSz="900138" fontAlgn="auto">
              <a:spcBef>
                <a:spcPts val="0"/>
              </a:spcBef>
              <a:spcAft>
                <a:spcPts val="0"/>
              </a:spcAft>
              <a:defRPr/>
            </a:pPr>
            <a:r>
              <a:rPr lang="en-US" sz="1300" b="1" i="1" dirty="0">
                <a:solidFill>
                  <a:srgbClr val="000066"/>
                </a:solidFill>
                <a:latin typeface="Arial"/>
              </a:rPr>
              <a:t>Aim High…Fly - Fight - Win</a:t>
            </a:r>
            <a:endParaRPr lang="en-US" sz="1300" i="1" dirty="0">
              <a:solidFill>
                <a:srgbClr val="000000"/>
              </a:solidFill>
              <a:latin typeface="Arial"/>
            </a:endParaRPr>
          </a:p>
        </p:txBody>
      </p:sp>
      <p:pic>
        <p:nvPicPr>
          <p:cNvPr id="14" name="Picture 17" descr="AFIT(good)"/>
          <p:cNvPicPr>
            <a:picLocks noChangeAspect="1" noChangeArrowheads="1"/>
          </p:cNvPicPr>
          <p:nvPr/>
        </p:nvPicPr>
        <p:blipFill>
          <a:blip r:embed="rId5" cstate="screen">
            <a:duotone>
              <a:prstClr val="black"/>
              <a:schemeClr val="accent2">
                <a:tint val="45000"/>
                <a:satMod val="400000"/>
              </a:schemeClr>
            </a:duotone>
          </a:blip>
          <a:srcRect/>
          <a:stretch>
            <a:fillRect/>
          </a:stretch>
        </p:blipFill>
        <p:spPr bwMode="auto">
          <a:xfrm>
            <a:off x="11244792" y="168666"/>
            <a:ext cx="2136510" cy="768604"/>
          </a:xfrm>
          <a:prstGeom prst="rect">
            <a:avLst/>
          </a:prstGeom>
          <a:noFill/>
          <a:ln w="9525">
            <a:noFill/>
            <a:miter lim="800000"/>
            <a:headEnd/>
            <a:tailEnd/>
          </a:ln>
        </p:spPr>
      </p:pic>
      <p:sp>
        <p:nvSpPr>
          <p:cNvPr id="15" name="Text Box 7"/>
          <p:cNvSpPr txBox="1">
            <a:spLocks noChangeArrowheads="1"/>
          </p:cNvSpPr>
          <p:nvPr/>
        </p:nvSpPr>
        <p:spPr bwMode="auto">
          <a:xfrm>
            <a:off x="3598339" y="997927"/>
            <a:ext cx="4256459" cy="307700"/>
          </a:xfrm>
          <a:prstGeom prst="rect">
            <a:avLst/>
          </a:prstGeom>
          <a:noFill/>
          <a:ln w="9525">
            <a:noFill/>
            <a:miter lim="800000"/>
            <a:headEnd/>
            <a:tailEnd/>
          </a:ln>
          <a:effectLst/>
        </p:spPr>
        <p:txBody>
          <a:bodyPr wrap="none" lIns="91363" tIns="45682" rIns="91363" bIns="45682">
            <a:spAutoFit/>
          </a:bodyPr>
          <a:lstStyle/>
          <a:p>
            <a:pPr defTabSz="913781" eaLnBrk="0" fontAlgn="auto" hangingPunct="0">
              <a:spcBef>
                <a:spcPts val="0"/>
              </a:spcBef>
              <a:spcAft>
                <a:spcPts val="0"/>
              </a:spcAft>
              <a:defRPr/>
            </a:pPr>
            <a:r>
              <a:rPr lang="en-US" sz="1400" b="1" i="1" dirty="0">
                <a:solidFill>
                  <a:srgbClr val="000066"/>
                </a:solidFill>
                <a:latin typeface="Arial"/>
              </a:rPr>
              <a:t>The AFIT of Today is the Air Force of Tomorrow.</a:t>
            </a:r>
          </a:p>
        </p:txBody>
      </p:sp>
      <p:sp>
        <p:nvSpPr>
          <p:cNvPr id="16" name="Slide Number Placeholder 15"/>
          <p:cNvSpPr>
            <a:spLocks noGrp="1"/>
          </p:cNvSpPr>
          <p:nvPr>
            <p:ph type="sldNum" sz="quarter" idx="4"/>
          </p:nvPr>
        </p:nvSpPr>
        <p:spPr>
          <a:xfrm>
            <a:off x="10345208" y="7185761"/>
            <a:ext cx="3148542" cy="404089"/>
          </a:xfrm>
          <a:prstGeom prst="rect">
            <a:avLst/>
          </a:prstGeom>
        </p:spPr>
        <p:txBody>
          <a:bodyPr vert="horz" lIns="100289" tIns="50143" rIns="100289" bIns="50143" rtlCol="0" anchor="ctr"/>
          <a:lstStyle>
            <a:lvl1pPr algn="r">
              <a:defRPr sz="1300">
                <a:solidFill>
                  <a:srgbClr val="000000">
                    <a:tint val="75000"/>
                  </a:srgbClr>
                </a:solidFill>
                <a:cs typeface="Arial" charset="0"/>
              </a:defRPr>
            </a:lvl1pPr>
          </a:lstStyle>
          <a:p>
            <a:pPr>
              <a:defRPr/>
            </a:pPr>
            <a:fld id="{A8E01A80-7DFA-4C1F-BC6E-A2FE76CAFE34}" type="slidenum">
              <a:rPr lang="en-US"/>
              <a:pPr>
                <a:defRPr/>
              </a:pPr>
              <a:t>‹#›</a:t>
            </a:fld>
            <a:endParaRPr lang="en-US"/>
          </a:p>
        </p:txBody>
      </p:sp>
    </p:spTree>
    <p:extLst>
      <p:ext uri="{BB962C8B-B14F-4D97-AF65-F5344CB8AC3E}">
        <p14:creationId xmlns:p14="http://schemas.microsoft.com/office/powerpoint/2010/main" val="2878773200"/>
      </p:ext>
    </p:extLst>
  </p:cSld>
  <p:clrMap bg1="lt1" tx1="dk1" bg2="lt2" tx2="dk2" accent1="accent1" accent2="accent2" accent3="accent3" accent4="accent4" accent5="accent5" accent6="accent6" hlink="hlink" folHlink="folHlink"/>
  <p:sldLayoutIdLst>
    <p:sldLayoutId id="2147483817" r:id="rId1"/>
  </p:sldLayoutIdLst>
  <p:transition/>
  <p:hf hdr="0" ftr="0" dt="0"/>
  <p:txStyles>
    <p:titleStyle>
      <a:lvl1pPr algn="ctr" rtl="0" eaLnBrk="0" fontAlgn="base" hangingPunct="0">
        <a:spcBef>
          <a:spcPct val="0"/>
        </a:spcBef>
        <a:spcAft>
          <a:spcPct val="0"/>
        </a:spcAft>
        <a:defRPr sz="3900" b="1">
          <a:solidFill>
            <a:schemeClr val="folHlink"/>
          </a:solidFill>
          <a:latin typeface="+mj-lt"/>
          <a:ea typeface="+mj-ea"/>
          <a:cs typeface="+mj-cs"/>
        </a:defRPr>
      </a:lvl1pPr>
      <a:lvl2pPr algn="ctr" rtl="0" eaLnBrk="0" fontAlgn="base" hangingPunct="0">
        <a:spcBef>
          <a:spcPct val="0"/>
        </a:spcBef>
        <a:spcAft>
          <a:spcPct val="0"/>
        </a:spcAft>
        <a:defRPr sz="3900" b="1">
          <a:solidFill>
            <a:schemeClr val="folHlink"/>
          </a:solidFill>
          <a:latin typeface="Arial" charset="0"/>
        </a:defRPr>
      </a:lvl2pPr>
      <a:lvl3pPr algn="ctr" rtl="0" eaLnBrk="0" fontAlgn="base" hangingPunct="0">
        <a:spcBef>
          <a:spcPct val="0"/>
        </a:spcBef>
        <a:spcAft>
          <a:spcPct val="0"/>
        </a:spcAft>
        <a:defRPr sz="3900" b="1">
          <a:solidFill>
            <a:schemeClr val="folHlink"/>
          </a:solidFill>
          <a:latin typeface="Arial" charset="0"/>
        </a:defRPr>
      </a:lvl3pPr>
      <a:lvl4pPr algn="ctr" rtl="0" eaLnBrk="0" fontAlgn="base" hangingPunct="0">
        <a:spcBef>
          <a:spcPct val="0"/>
        </a:spcBef>
        <a:spcAft>
          <a:spcPct val="0"/>
        </a:spcAft>
        <a:defRPr sz="3900" b="1">
          <a:solidFill>
            <a:schemeClr val="folHlink"/>
          </a:solidFill>
          <a:latin typeface="Arial" charset="0"/>
        </a:defRPr>
      </a:lvl4pPr>
      <a:lvl5pPr algn="ctr" rtl="0" eaLnBrk="0" fontAlgn="base" hangingPunct="0">
        <a:spcBef>
          <a:spcPct val="0"/>
        </a:spcBef>
        <a:spcAft>
          <a:spcPct val="0"/>
        </a:spcAft>
        <a:defRPr sz="3900" b="1">
          <a:solidFill>
            <a:schemeClr val="folHlink"/>
          </a:solidFill>
          <a:latin typeface="Arial" charset="0"/>
        </a:defRPr>
      </a:lvl5pPr>
      <a:lvl6pPr marL="499314" algn="ctr" rtl="0" fontAlgn="base">
        <a:spcBef>
          <a:spcPct val="0"/>
        </a:spcBef>
        <a:spcAft>
          <a:spcPct val="0"/>
        </a:spcAft>
        <a:defRPr sz="3900" b="1">
          <a:solidFill>
            <a:schemeClr val="folHlink"/>
          </a:solidFill>
          <a:latin typeface="Arial" charset="0"/>
        </a:defRPr>
      </a:lvl6pPr>
      <a:lvl7pPr marL="998631" algn="ctr" rtl="0" fontAlgn="base">
        <a:spcBef>
          <a:spcPct val="0"/>
        </a:spcBef>
        <a:spcAft>
          <a:spcPct val="0"/>
        </a:spcAft>
        <a:defRPr sz="3900" b="1">
          <a:solidFill>
            <a:schemeClr val="folHlink"/>
          </a:solidFill>
          <a:latin typeface="Arial" charset="0"/>
        </a:defRPr>
      </a:lvl7pPr>
      <a:lvl8pPr marL="1497949" algn="ctr" rtl="0" fontAlgn="base">
        <a:spcBef>
          <a:spcPct val="0"/>
        </a:spcBef>
        <a:spcAft>
          <a:spcPct val="0"/>
        </a:spcAft>
        <a:defRPr sz="3900" b="1">
          <a:solidFill>
            <a:schemeClr val="folHlink"/>
          </a:solidFill>
          <a:latin typeface="Arial" charset="0"/>
        </a:defRPr>
      </a:lvl8pPr>
      <a:lvl9pPr marL="1997262" algn="ctr" rtl="0" fontAlgn="base">
        <a:spcBef>
          <a:spcPct val="0"/>
        </a:spcBef>
        <a:spcAft>
          <a:spcPct val="0"/>
        </a:spcAft>
        <a:defRPr sz="3900" b="1">
          <a:solidFill>
            <a:schemeClr val="folHlink"/>
          </a:solidFill>
          <a:latin typeface="Arial" charset="0"/>
        </a:defRPr>
      </a:lvl9pPr>
    </p:titleStyle>
    <p:bodyStyle>
      <a:lvl1pPr marL="360514" indent="-360514" algn="l" rtl="0" eaLnBrk="0" fontAlgn="base" hangingPunct="0">
        <a:spcBef>
          <a:spcPct val="20000"/>
        </a:spcBef>
        <a:spcAft>
          <a:spcPct val="0"/>
        </a:spcAft>
        <a:buChar char="•"/>
        <a:defRPr sz="2600">
          <a:solidFill>
            <a:schemeClr val="tx1"/>
          </a:solidFill>
          <a:latin typeface="+mn-lt"/>
          <a:ea typeface="+mn-ea"/>
          <a:cs typeface="+mn-cs"/>
        </a:defRPr>
      </a:lvl1pPr>
      <a:lvl2pPr marL="797659" indent="-297816" algn="l" rtl="0" eaLnBrk="0" fontAlgn="base" hangingPunct="0">
        <a:spcBef>
          <a:spcPct val="20000"/>
        </a:spcBef>
        <a:spcAft>
          <a:spcPct val="0"/>
        </a:spcAft>
        <a:buChar char="•"/>
        <a:defRPr sz="2400">
          <a:solidFill>
            <a:schemeClr val="tx1"/>
          </a:solidFill>
          <a:latin typeface="+mn-lt"/>
        </a:defRPr>
      </a:lvl2pPr>
      <a:lvl3pPr marL="1236546" indent="-235119" algn="l" rtl="0" eaLnBrk="0" fontAlgn="base" hangingPunct="0">
        <a:spcBef>
          <a:spcPct val="20000"/>
        </a:spcBef>
        <a:spcAft>
          <a:spcPct val="0"/>
        </a:spcAft>
        <a:buChar char="•"/>
        <a:defRPr>
          <a:solidFill>
            <a:schemeClr val="tx1"/>
          </a:solidFill>
          <a:latin typeface="+mn-lt"/>
        </a:defRPr>
      </a:lvl3pPr>
      <a:lvl4pPr marL="1736390" indent="-235119" algn="l" rtl="0" eaLnBrk="0" fontAlgn="base" hangingPunct="0">
        <a:spcBef>
          <a:spcPct val="20000"/>
        </a:spcBef>
        <a:spcAft>
          <a:spcPct val="0"/>
        </a:spcAft>
        <a:defRPr>
          <a:solidFill>
            <a:schemeClr val="tx1"/>
          </a:solidFill>
          <a:latin typeface="+mn-lt"/>
        </a:defRPr>
      </a:lvl4pPr>
      <a:lvl5pPr marL="2236232" indent="-235119" algn="l" rtl="0" eaLnBrk="0" fontAlgn="base" hangingPunct="0">
        <a:spcBef>
          <a:spcPct val="20000"/>
        </a:spcBef>
        <a:spcAft>
          <a:spcPct val="0"/>
        </a:spcAft>
        <a:buChar char="»"/>
        <a:defRPr>
          <a:solidFill>
            <a:schemeClr val="tx1"/>
          </a:solidFill>
          <a:latin typeface="+mn-lt"/>
        </a:defRPr>
      </a:lvl5pPr>
      <a:lvl6pPr marL="2746236" indent="-249659" algn="l" rtl="0" fontAlgn="base">
        <a:spcBef>
          <a:spcPct val="20000"/>
        </a:spcBef>
        <a:spcAft>
          <a:spcPct val="0"/>
        </a:spcAft>
        <a:buChar char="»"/>
        <a:defRPr>
          <a:solidFill>
            <a:schemeClr val="tx1"/>
          </a:solidFill>
          <a:latin typeface="+mn-lt"/>
        </a:defRPr>
      </a:lvl6pPr>
      <a:lvl7pPr marL="3245547" indent="-249659" algn="l" rtl="0" fontAlgn="base">
        <a:spcBef>
          <a:spcPct val="20000"/>
        </a:spcBef>
        <a:spcAft>
          <a:spcPct val="0"/>
        </a:spcAft>
        <a:buChar char="»"/>
        <a:defRPr>
          <a:solidFill>
            <a:schemeClr val="tx1"/>
          </a:solidFill>
          <a:latin typeface="+mn-lt"/>
        </a:defRPr>
      </a:lvl7pPr>
      <a:lvl8pPr marL="3744862" indent="-249659" algn="l" rtl="0" fontAlgn="base">
        <a:spcBef>
          <a:spcPct val="20000"/>
        </a:spcBef>
        <a:spcAft>
          <a:spcPct val="0"/>
        </a:spcAft>
        <a:buChar char="»"/>
        <a:defRPr>
          <a:solidFill>
            <a:schemeClr val="tx1"/>
          </a:solidFill>
          <a:latin typeface="+mn-lt"/>
        </a:defRPr>
      </a:lvl8pPr>
      <a:lvl9pPr marL="4244173" indent="-249659" algn="l" rtl="0" fontAlgn="base">
        <a:spcBef>
          <a:spcPct val="20000"/>
        </a:spcBef>
        <a:spcAft>
          <a:spcPct val="0"/>
        </a:spcAft>
        <a:buChar char="»"/>
        <a:defRPr>
          <a:solidFill>
            <a:schemeClr val="tx1"/>
          </a:solidFill>
          <a:latin typeface="+mn-lt"/>
        </a:defRPr>
      </a:lvl9pPr>
    </p:bodyStyle>
    <p:otherStyle>
      <a:defPPr>
        <a:defRPr lang="en-US"/>
      </a:defPPr>
      <a:lvl1pPr marL="0" algn="l" defTabSz="998631" rtl="0" eaLnBrk="1" latinLnBrk="0" hangingPunct="1">
        <a:defRPr sz="2000" kern="1200">
          <a:solidFill>
            <a:schemeClr val="tx1"/>
          </a:solidFill>
          <a:latin typeface="+mn-lt"/>
          <a:ea typeface="+mn-ea"/>
          <a:cs typeface="+mn-cs"/>
        </a:defRPr>
      </a:lvl1pPr>
      <a:lvl2pPr marL="499314" algn="l" defTabSz="998631" rtl="0" eaLnBrk="1" latinLnBrk="0" hangingPunct="1">
        <a:defRPr sz="2000" kern="1200">
          <a:solidFill>
            <a:schemeClr val="tx1"/>
          </a:solidFill>
          <a:latin typeface="+mn-lt"/>
          <a:ea typeface="+mn-ea"/>
          <a:cs typeface="+mn-cs"/>
        </a:defRPr>
      </a:lvl2pPr>
      <a:lvl3pPr marL="998631" algn="l" defTabSz="998631" rtl="0" eaLnBrk="1" latinLnBrk="0" hangingPunct="1">
        <a:defRPr sz="2000" kern="1200">
          <a:solidFill>
            <a:schemeClr val="tx1"/>
          </a:solidFill>
          <a:latin typeface="+mn-lt"/>
          <a:ea typeface="+mn-ea"/>
          <a:cs typeface="+mn-cs"/>
        </a:defRPr>
      </a:lvl3pPr>
      <a:lvl4pPr marL="1497949" algn="l" defTabSz="998631" rtl="0" eaLnBrk="1" latinLnBrk="0" hangingPunct="1">
        <a:defRPr sz="2000" kern="1200">
          <a:solidFill>
            <a:schemeClr val="tx1"/>
          </a:solidFill>
          <a:latin typeface="+mn-lt"/>
          <a:ea typeface="+mn-ea"/>
          <a:cs typeface="+mn-cs"/>
        </a:defRPr>
      </a:lvl4pPr>
      <a:lvl5pPr marL="1997262" algn="l" defTabSz="998631" rtl="0" eaLnBrk="1" latinLnBrk="0" hangingPunct="1">
        <a:defRPr sz="2000" kern="1200">
          <a:solidFill>
            <a:schemeClr val="tx1"/>
          </a:solidFill>
          <a:latin typeface="+mn-lt"/>
          <a:ea typeface="+mn-ea"/>
          <a:cs typeface="+mn-cs"/>
        </a:defRPr>
      </a:lvl5pPr>
      <a:lvl6pPr marL="2496571" algn="l" defTabSz="998631" rtl="0" eaLnBrk="1" latinLnBrk="0" hangingPunct="1">
        <a:defRPr sz="2000" kern="1200">
          <a:solidFill>
            <a:schemeClr val="tx1"/>
          </a:solidFill>
          <a:latin typeface="+mn-lt"/>
          <a:ea typeface="+mn-ea"/>
          <a:cs typeface="+mn-cs"/>
        </a:defRPr>
      </a:lvl6pPr>
      <a:lvl7pPr marL="2995892" algn="l" defTabSz="998631" rtl="0" eaLnBrk="1" latinLnBrk="0" hangingPunct="1">
        <a:defRPr sz="2000" kern="1200">
          <a:solidFill>
            <a:schemeClr val="tx1"/>
          </a:solidFill>
          <a:latin typeface="+mn-lt"/>
          <a:ea typeface="+mn-ea"/>
          <a:cs typeface="+mn-cs"/>
        </a:defRPr>
      </a:lvl7pPr>
      <a:lvl8pPr marL="3495207" algn="l" defTabSz="998631" rtl="0" eaLnBrk="1" latinLnBrk="0" hangingPunct="1">
        <a:defRPr sz="2000" kern="1200">
          <a:solidFill>
            <a:schemeClr val="tx1"/>
          </a:solidFill>
          <a:latin typeface="+mn-lt"/>
          <a:ea typeface="+mn-ea"/>
          <a:cs typeface="+mn-cs"/>
        </a:defRPr>
      </a:lvl8pPr>
      <a:lvl9pPr marL="3994524" algn="l" defTabSz="998631" rtl="0" eaLnBrk="1" latinLnBrk="0" hangingPunct="1">
        <a:defRPr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7699" y="404091"/>
            <a:ext cx="11638359" cy="146701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27699" y="2020443"/>
            <a:ext cx="11638359" cy="48156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27697" y="7034663"/>
            <a:ext cx="3036094" cy="404089"/>
          </a:xfrm>
          <a:prstGeom prst="rect">
            <a:avLst/>
          </a:prstGeom>
        </p:spPr>
        <p:txBody>
          <a:bodyPr vert="horz" lIns="91440" tIns="45720" rIns="91440" bIns="45720" rtlCol="0" anchor="ctr"/>
          <a:lstStyle>
            <a:lvl1pPr algn="l">
              <a:defRPr sz="981" b="0" i="0">
                <a:solidFill>
                  <a:schemeClr val="tx1">
                    <a:tint val="75000"/>
                  </a:schemeClr>
                </a:solidFill>
                <a:latin typeface="Times New Roman" panose="02020603050405020304" pitchFamily="18" charset="0"/>
                <a:cs typeface="Times New Roman" panose="02020603050405020304" pitchFamily="18" charset="0"/>
              </a:defRPr>
            </a:lvl1pPr>
          </a:lstStyle>
          <a:p>
            <a:pPr hangingPunct="1"/>
            <a:fld id="{FAF516A9-9293-D94E-8372-267E3A082C30}" type="datetime1">
              <a:rPr lang="en-US" kern="1200" smtClean="0">
                <a:solidFill>
                  <a:prstClr val="black">
                    <a:tint val="75000"/>
                  </a:prstClr>
                </a:solidFill>
              </a:rPr>
              <a:t>11/15/22</a:t>
            </a:fld>
            <a:endParaRPr lang="en-US" kern="1200" dirty="0">
              <a:solidFill>
                <a:prstClr val="black">
                  <a:tint val="75000"/>
                </a:prstClr>
              </a:solidFill>
            </a:endParaRPr>
          </a:p>
        </p:txBody>
      </p:sp>
      <p:sp>
        <p:nvSpPr>
          <p:cNvPr id="5" name="Footer Placeholder 4"/>
          <p:cNvSpPr>
            <a:spLocks noGrp="1"/>
          </p:cNvSpPr>
          <p:nvPr>
            <p:ph type="ftr" sz="quarter" idx="3"/>
          </p:nvPr>
        </p:nvSpPr>
        <p:spPr>
          <a:xfrm>
            <a:off x="4469808" y="7034663"/>
            <a:ext cx="4554141" cy="404089"/>
          </a:xfrm>
          <a:prstGeom prst="rect">
            <a:avLst/>
          </a:prstGeom>
        </p:spPr>
        <p:txBody>
          <a:bodyPr vert="horz" lIns="91440" tIns="45720" rIns="91440" bIns="45720" rtlCol="0" anchor="ctr"/>
          <a:lstStyle>
            <a:lvl1pPr algn="ctr">
              <a:defRPr sz="981" b="0" i="0">
                <a:solidFill>
                  <a:schemeClr val="tx1">
                    <a:tint val="75000"/>
                  </a:schemeClr>
                </a:solidFill>
                <a:latin typeface="Times New Roman" panose="02020603050405020304" pitchFamily="18" charset="0"/>
                <a:cs typeface="Times New Roman" panose="02020603050405020304" pitchFamily="18" charset="0"/>
              </a:defRPr>
            </a:lvl1pPr>
          </a:lstStyle>
          <a:p>
            <a:pPr hangingPunct="1"/>
            <a:endParaRPr lang="en-US" kern="1200" dirty="0">
              <a:solidFill>
                <a:prstClr val="black">
                  <a:tint val="75000"/>
                </a:prstClr>
              </a:solidFill>
            </a:endParaRPr>
          </a:p>
        </p:txBody>
      </p:sp>
      <p:sp>
        <p:nvSpPr>
          <p:cNvPr id="6" name="Slide Number Placeholder 5"/>
          <p:cNvSpPr>
            <a:spLocks noGrp="1"/>
          </p:cNvSpPr>
          <p:nvPr>
            <p:ph type="sldNum" sz="quarter" idx="4"/>
          </p:nvPr>
        </p:nvSpPr>
        <p:spPr>
          <a:xfrm>
            <a:off x="9529961" y="7034663"/>
            <a:ext cx="3036094" cy="404089"/>
          </a:xfrm>
          <a:prstGeom prst="rect">
            <a:avLst/>
          </a:prstGeom>
        </p:spPr>
        <p:txBody>
          <a:bodyPr vert="horz" lIns="91440" tIns="45720" rIns="91440" bIns="45720" rtlCol="0" anchor="ctr"/>
          <a:lstStyle>
            <a:lvl1pPr algn="r">
              <a:defRPr sz="981" b="0" i="0">
                <a:solidFill>
                  <a:schemeClr val="tx1">
                    <a:tint val="75000"/>
                  </a:schemeClr>
                </a:solidFill>
                <a:latin typeface="Times New Roman" panose="02020603050405020304" pitchFamily="18" charset="0"/>
                <a:cs typeface="Times New Roman" panose="02020603050405020304" pitchFamily="18" charset="0"/>
              </a:defRPr>
            </a:lvl1pPr>
          </a:lstStyle>
          <a:p>
            <a:pPr hangingPunct="1"/>
            <a:fld id="{B0F3EEBB-6EBE-E149-9CF4-CED2E7952F16}" type="slidenum">
              <a:rPr lang="en-US" kern="1200" smtClean="0">
                <a:solidFill>
                  <a:prstClr val="black">
                    <a:tint val="75000"/>
                  </a:prstClr>
                </a:solidFill>
              </a:rPr>
              <a:pPr hangingPunct="1"/>
              <a:t>‹#›</a:t>
            </a:fld>
            <a:endParaRPr lang="en-US" kern="1200" dirty="0">
              <a:solidFill>
                <a:prstClr val="black">
                  <a:tint val="75000"/>
                </a:prstClr>
              </a:solidFill>
            </a:endParaRPr>
          </a:p>
        </p:txBody>
      </p:sp>
    </p:spTree>
    <p:extLst>
      <p:ext uri="{BB962C8B-B14F-4D97-AF65-F5344CB8AC3E}">
        <p14:creationId xmlns:p14="http://schemas.microsoft.com/office/powerpoint/2010/main" val="4112396988"/>
      </p:ext>
    </p:extLst>
  </p:cSld>
  <p:clrMap bg1="lt1" tx1="dk1" bg2="lt2" tx2="dk2" accent1="accent1" accent2="accent2" accent3="accent3" accent4="accent4" accent5="accent5" accent6="accent6" hlink="hlink" folHlink="folHlink"/>
  <p:sldLayoutIdLst>
    <p:sldLayoutId id="2147483820" r:id="rId1"/>
    <p:sldLayoutId id="2147483821" r:id="rId2"/>
  </p:sldLayoutIdLst>
  <p:hf hdr="0" ftr="0" dt="0"/>
  <p:txStyles>
    <p:titleStyle>
      <a:lvl1pPr algn="l" defTabSz="747424" rtl="0" eaLnBrk="1" latinLnBrk="0" hangingPunct="1">
        <a:lnSpc>
          <a:spcPct val="90000"/>
        </a:lnSpc>
        <a:spcBef>
          <a:spcPct val="0"/>
        </a:spcBef>
        <a:buNone/>
        <a:defRPr sz="3597" b="0" i="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186856" indent="-186856" algn="l" defTabSz="747424" rtl="0" eaLnBrk="1" latinLnBrk="0" hangingPunct="1">
        <a:lnSpc>
          <a:spcPct val="90000"/>
        </a:lnSpc>
        <a:spcBef>
          <a:spcPts val="817"/>
        </a:spcBef>
        <a:buFont typeface="Arial" panose="020B0604020202020204" pitchFamily="34" charset="0"/>
        <a:buChar char="•"/>
        <a:defRPr sz="2289" b="0" i="0" kern="1200">
          <a:solidFill>
            <a:schemeClr val="tx1"/>
          </a:solidFill>
          <a:latin typeface="Times New Roman" panose="02020603050405020304" pitchFamily="18" charset="0"/>
          <a:ea typeface="+mn-ea"/>
          <a:cs typeface="Times New Roman" panose="02020603050405020304" pitchFamily="18" charset="0"/>
        </a:defRPr>
      </a:lvl1pPr>
      <a:lvl2pPr marL="560568" indent="-186856" algn="l" defTabSz="747424" rtl="0" eaLnBrk="1" latinLnBrk="0" hangingPunct="1">
        <a:lnSpc>
          <a:spcPct val="90000"/>
        </a:lnSpc>
        <a:spcBef>
          <a:spcPts val="409"/>
        </a:spcBef>
        <a:buFont typeface="Arial" panose="020B0604020202020204" pitchFamily="34" charset="0"/>
        <a:buChar char="•"/>
        <a:defRPr sz="1962" b="0" i="0" kern="1200">
          <a:solidFill>
            <a:schemeClr val="tx1"/>
          </a:solidFill>
          <a:latin typeface="Times New Roman" panose="02020603050405020304" pitchFamily="18" charset="0"/>
          <a:ea typeface="+mn-ea"/>
          <a:cs typeface="Times New Roman" panose="02020603050405020304" pitchFamily="18" charset="0"/>
        </a:defRPr>
      </a:lvl2pPr>
      <a:lvl3pPr marL="934280" indent="-186856" algn="l" defTabSz="747424" rtl="0" eaLnBrk="1" latinLnBrk="0" hangingPunct="1">
        <a:lnSpc>
          <a:spcPct val="90000"/>
        </a:lnSpc>
        <a:spcBef>
          <a:spcPts val="409"/>
        </a:spcBef>
        <a:buFont typeface="Arial" panose="020B0604020202020204" pitchFamily="34" charset="0"/>
        <a:buChar char="•"/>
        <a:defRPr sz="1635" b="0" i="0" kern="1200">
          <a:solidFill>
            <a:schemeClr val="tx1"/>
          </a:solidFill>
          <a:latin typeface="Times New Roman" panose="02020603050405020304" pitchFamily="18" charset="0"/>
          <a:ea typeface="+mn-ea"/>
          <a:cs typeface="Times New Roman" panose="02020603050405020304" pitchFamily="18" charset="0"/>
        </a:defRPr>
      </a:lvl3pPr>
      <a:lvl4pPr marL="1307990" indent="-186856" algn="l" defTabSz="747424" rtl="0" eaLnBrk="1" latinLnBrk="0" hangingPunct="1">
        <a:lnSpc>
          <a:spcPct val="90000"/>
        </a:lnSpc>
        <a:spcBef>
          <a:spcPts val="409"/>
        </a:spcBef>
        <a:buFont typeface="Arial" panose="020B0604020202020204" pitchFamily="34" charset="0"/>
        <a:buChar char="•"/>
        <a:defRPr sz="1471" b="0" i="0" kern="1200">
          <a:solidFill>
            <a:schemeClr val="tx1"/>
          </a:solidFill>
          <a:latin typeface="Times New Roman" panose="02020603050405020304" pitchFamily="18" charset="0"/>
          <a:ea typeface="+mn-ea"/>
          <a:cs typeface="Times New Roman" panose="02020603050405020304" pitchFamily="18" charset="0"/>
        </a:defRPr>
      </a:lvl4pPr>
      <a:lvl5pPr marL="1681703" indent="-186856" algn="l" defTabSz="747424" rtl="0" eaLnBrk="1" latinLnBrk="0" hangingPunct="1">
        <a:lnSpc>
          <a:spcPct val="90000"/>
        </a:lnSpc>
        <a:spcBef>
          <a:spcPts val="409"/>
        </a:spcBef>
        <a:buFont typeface="Arial" panose="020B0604020202020204" pitchFamily="34" charset="0"/>
        <a:buChar char="•"/>
        <a:defRPr sz="1471" b="0" i="0" kern="1200">
          <a:solidFill>
            <a:schemeClr val="tx1"/>
          </a:solidFill>
          <a:latin typeface="Times New Roman" panose="02020603050405020304" pitchFamily="18" charset="0"/>
          <a:ea typeface="+mn-ea"/>
          <a:cs typeface="Times New Roman" panose="02020603050405020304" pitchFamily="18" charset="0"/>
        </a:defRPr>
      </a:lvl5pPr>
      <a:lvl6pPr marL="2055414" indent="-186856" algn="l" defTabSz="747424" rtl="0" eaLnBrk="1" latinLnBrk="0" hangingPunct="1">
        <a:lnSpc>
          <a:spcPct val="90000"/>
        </a:lnSpc>
        <a:spcBef>
          <a:spcPts val="409"/>
        </a:spcBef>
        <a:buFont typeface="Arial" panose="020B0604020202020204" pitchFamily="34" charset="0"/>
        <a:buChar char="•"/>
        <a:defRPr sz="1471" kern="1200">
          <a:solidFill>
            <a:schemeClr val="tx1"/>
          </a:solidFill>
          <a:latin typeface="+mn-lt"/>
          <a:ea typeface="+mn-ea"/>
          <a:cs typeface="+mn-cs"/>
        </a:defRPr>
      </a:lvl6pPr>
      <a:lvl7pPr marL="2429126" indent="-186856" algn="l" defTabSz="747424" rtl="0" eaLnBrk="1" latinLnBrk="0" hangingPunct="1">
        <a:lnSpc>
          <a:spcPct val="90000"/>
        </a:lnSpc>
        <a:spcBef>
          <a:spcPts val="409"/>
        </a:spcBef>
        <a:buFont typeface="Arial" panose="020B0604020202020204" pitchFamily="34" charset="0"/>
        <a:buChar char="•"/>
        <a:defRPr sz="1471" kern="1200">
          <a:solidFill>
            <a:schemeClr val="tx1"/>
          </a:solidFill>
          <a:latin typeface="+mn-lt"/>
          <a:ea typeface="+mn-ea"/>
          <a:cs typeface="+mn-cs"/>
        </a:defRPr>
      </a:lvl7pPr>
      <a:lvl8pPr marL="2802839" indent="-186856" algn="l" defTabSz="747424" rtl="0" eaLnBrk="1" latinLnBrk="0" hangingPunct="1">
        <a:lnSpc>
          <a:spcPct val="90000"/>
        </a:lnSpc>
        <a:spcBef>
          <a:spcPts val="409"/>
        </a:spcBef>
        <a:buFont typeface="Arial" panose="020B0604020202020204" pitchFamily="34" charset="0"/>
        <a:buChar char="•"/>
        <a:defRPr sz="1471" kern="1200">
          <a:solidFill>
            <a:schemeClr val="tx1"/>
          </a:solidFill>
          <a:latin typeface="+mn-lt"/>
          <a:ea typeface="+mn-ea"/>
          <a:cs typeface="+mn-cs"/>
        </a:defRPr>
      </a:lvl8pPr>
      <a:lvl9pPr marL="3176550" indent="-186856" algn="l" defTabSz="747424" rtl="0" eaLnBrk="1" latinLnBrk="0" hangingPunct="1">
        <a:lnSpc>
          <a:spcPct val="90000"/>
        </a:lnSpc>
        <a:spcBef>
          <a:spcPts val="409"/>
        </a:spcBef>
        <a:buFont typeface="Arial" panose="020B0604020202020204" pitchFamily="34" charset="0"/>
        <a:buChar char="•"/>
        <a:defRPr sz="1471" kern="1200">
          <a:solidFill>
            <a:schemeClr val="tx1"/>
          </a:solidFill>
          <a:latin typeface="+mn-lt"/>
          <a:ea typeface="+mn-ea"/>
          <a:cs typeface="+mn-cs"/>
        </a:defRPr>
      </a:lvl9pPr>
    </p:bodyStyle>
    <p:otherStyle>
      <a:defPPr>
        <a:defRPr lang="en-US"/>
      </a:defPPr>
      <a:lvl1pPr marL="0" algn="l" defTabSz="747424" rtl="0" eaLnBrk="1" latinLnBrk="0" hangingPunct="1">
        <a:defRPr sz="1471" kern="1200">
          <a:solidFill>
            <a:schemeClr val="tx1"/>
          </a:solidFill>
          <a:latin typeface="+mn-lt"/>
          <a:ea typeface="+mn-ea"/>
          <a:cs typeface="+mn-cs"/>
        </a:defRPr>
      </a:lvl1pPr>
      <a:lvl2pPr marL="373712" algn="l" defTabSz="747424" rtl="0" eaLnBrk="1" latinLnBrk="0" hangingPunct="1">
        <a:defRPr sz="1471" kern="1200">
          <a:solidFill>
            <a:schemeClr val="tx1"/>
          </a:solidFill>
          <a:latin typeface="+mn-lt"/>
          <a:ea typeface="+mn-ea"/>
          <a:cs typeface="+mn-cs"/>
        </a:defRPr>
      </a:lvl2pPr>
      <a:lvl3pPr marL="747424" algn="l" defTabSz="747424" rtl="0" eaLnBrk="1" latinLnBrk="0" hangingPunct="1">
        <a:defRPr sz="1471" kern="1200">
          <a:solidFill>
            <a:schemeClr val="tx1"/>
          </a:solidFill>
          <a:latin typeface="+mn-lt"/>
          <a:ea typeface="+mn-ea"/>
          <a:cs typeface="+mn-cs"/>
        </a:defRPr>
      </a:lvl3pPr>
      <a:lvl4pPr marL="1121136" algn="l" defTabSz="747424" rtl="0" eaLnBrk="1" latinLnBrk="0" hangingPunct="1">
        <a:defRPr sz="1471" kern="1200">
          <a:solidFill>
            <a:schemeClr val="tx1"/>
          </a:solidFill>
          <a:latin typeface="+mn-lt"/>
          <a:ea typeface="+mn-ea"/>
          <a:cs typeface="+mn-cs"/>
        </a:defRPr>
      </a:lvl4pPr>
      <a:lvl5pPr marL="1494847" algn="l" defTabSz="747424" rtl="0" eaLnBrk="1" latinLnBrk="0" hangingPunct="1">
        <a:defRPr sz="1471" kern="1200">
          <a:solidFill>
            <a:schemeClr val="tx1"/>
          </a:solidFill>
          <a:latin typeface="+mn-lt"/>
          <a:ea typeface="+mn-ea"/>
          <a:cs typeface="+mn-cs"/>
        </a:defRPr>
      </a:lvl5pPr>
      <a:lvl6pPr marL="1868558" algn="l" defTabSz="747424" rtl="0" eaLnBrk="1" latinLnBrk="0" hangingPunct="1">
        <a:defRPr sz="1471" kern="1200">
          <a:solidFill>
            <a:schemeClr val="tx1"/>
          </a:solidFill>
          <a:latin typeface="+mn-lt"/>
          <a:ea typeface="+mn-ea"/>
          <a:cs typeface="+mn-cs"/>
        </a:defRPr>
      </a:lvl6pPr>
      <a:lvl7pPr marL="2242271" algn="l" defTabSz="747424" rtl="0" eaLnBrk="1" latinLnBrk="0" hangingPunct="1">
        <a:defRPr sz="1471" kern="1200">
          <a:solidFill>
            <a:schemeClr val="tx1"/>
          </a:solidFill>
          <a:latin typeface="+mn-lt"/>
          <a:ea typeface="+mn-ea"/>
          <a:cs typeface="+mn-cs"/>
        </a:defRPr>
      </a:lvl7pPr>
      <a:lvl8pPr marL="2615982" algn="l" defTabSz="747424" rtl="0" eaLnBrk="1" latinLnBrk="0" hangingPunct="1">
        <a:defRPr sz="1471" kern="1200">
          <a:solidFill>
            <a:schemeClr val="tx1"/>
          </a:solidFill>
          <a:latin typeface="+mn-lt"/>
          <a:ea typeface="+mn-ea"/>
          <a:cs typeface="+mn-cs"/>
        </a:defRPr>
      </a:lvl8pPr>
      <a:lvl9pPr marL="2989694" algn="l" defTabSz="747424" rtl="0" eaLnBrk="1" latinLnBrk="0" hangingPunct="1">
        <a:defRPr sz="147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0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94.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02.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image" Target="../media/image73.png"/></Relationships>
</file>

<file path=ppt/slides/_rels/slide10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image" Target="../media/image73.png"/></Relationships>
</file>

<file path=ppt/slides/_rels/slide10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image" Target="../media/image73.png"/></Relationships>
</file>

<file path=ppt/slides/_rels/slide11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2.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slide" Target="slide130.xml"/></Relationships>
</file>

<file path=ppt/slides/_rels/slide13.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31.xml.rels><?xml version="1.0" encoding="UTF-8" standalone="yes"?>
<Relationships xmlns="http://schemas.openxmlformats.org/package/2006/relationships"><Relationship Id="rId3" Type="http://schemas.openxmlformats.org/officeDocument/2006/relationships/image" Target="../media/image1080.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32.xml.rels><?xml version="1.0" encoding="UTF-8" standalone="yes"?>
<Relationships xmlns="http://schemas.openxmlformats.org/package/2006/relationships"><Relationship Id="rId3" Type="http://schemas.openxmlformats.org/officeDocument/2006/relationships/image" Target="../media/image1090.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33.xml.rels><?xml version="1.0" encoding="UTF-8" standalone="yes"?>
<Relationships xmlns="http://schemas.openxmlformats.org/package/2006/relationships"><Relationship Id="rId3" Type="http://schemas.openxmlformats.org/officeDocument/2006/relationships/image" Target="../media/image1090.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34.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35.xml.rels><?xml version="1.0" encoding="UTF-8" standalone="yes"?>
<Relationships xmlns="http://schemas.openxmlformats.org/package/2006/relationships"><Relationship Id="rId3" Type="http://schemas.openxmlformats.org/officeDocument/2006/relationships/image" Target="../media/image1120.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36.xml.rels><?xml version="1.0" encoding="UTF-8" standalone="yes"?>
<Relationships xmlns="http://schemas.openxmlformats.org/package/2006/relationships"><Relationship Id="rId3" Type="http://schemas.openxmlformats.org/officeDocument/2006/relationships/image" Target="../media/image1140.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37.xml.rels><?xml version="1.0" encoding="UTF-8" standalone="yes"?>
<Relationships xmlns="http://schemas.openxmlformats.org/package/2006/relationships"><Relationship Id="rId3" Type="http://schemas.openxmlformats.org/officeDocument/2006/relationships/image" Target="../media/image1160.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3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4.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slide" Target="slide44.xml"/><Relationship Id="rId5" Type="http://schemas.openxmlformats.org/officeDocument/2006/relationships/image" Target="../media/image99.png"/><Relationship Id="rId4" Type="http://schemas.openxmlformats.org/officeDocument/2006/relationships/image" Target="../media/image98.png"/></Relationships>
</file>

<file path=ppt/slides/_rels/slide14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slide" Target="slide44.xml"/><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44.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9.png"/><Relationship Id="rId4" Type="http://schemas.openxmlformats.org/officeDocument/2006/relationships/image" Target="../media/image98.png"/></Relationships>
</file>

<file path=ppt/slides/_rels/slide14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slide" Target="slide44.xml"/></Relationships>
</file>

<file path=ppt/slides/_rels/slide14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7.png"/><Relationship Id="rId7" Type="http://schemas.openxmlformats.org/officeDocument/2006/relationships/image" Target="../media/image103.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slide" Target="slide44.xml"/></Relationships>
</file>

<file path=ppt/slides/_rels/slide14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slide" Target="slide44.xml"/><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9.png"/><Relationship Id="rId4" Type="http://schemas.openxmlformats.org/officeDocument/2006/relationships/image" Target="../media/image98.png"/></Relationships>
</file>

<file path=ppt/slides/_rels/slide148.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image" Target="../media/image97.png"/><Relationship Id="rId7" Type="http://schemas.openxmlformats.org/officeDocument/2006/relationships/image" Target="../media/image10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9.png"/><Relationship Id="rId4" Type="http://schemas.openxmlformats.org/officeDocument/2006/relationships/image" Target="../media/image98.png"/></Relationships>
</file>

<file path=ppt/slides/_rels/slide149.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image" Target="../media/image97.png"/><Relationship Id="rId7" Type="http://schemas.openxmlformats.org/officeDocument/2006/relationships/image" Target="../media/image106.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9.png"/><Relationship Id="rId4" Type="http://schemas.openxmlformats.org/officeDocument/2006/relationships/image" Target="../media/image98.png"/></Relationships>
</file>

<file path=ppt/slides/_rels/slide1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slide" Target="slide44.xml"/><Relationship Id="rId5" Type="http://schemas.openxmlformats.org/officeDocument/2006/relationships/image" Target="../media/image112.png"/><Relationship Id="rId4" Type="http://schemas.openxmlformats.org/officeDocument/2006/relationships/image" Target="../media/image111.png"/></Relationships>
</file>

<file path=ppt/slides/_rels/slide1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image" Target="../media/image113.png"/></Relationships>
</file>

<file path=ppt/slides/_rels/slide1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slide" Target="slide44.xml"/><Relationship Id="rId5" Type="http://schemas.openxmlformats.org/officeDocument/2006/relationships/image" Target="../media/image116.png"/><Relationship Id="rId4" Type="http://schemas.openxmlformats.org/officeDocument/2006/relationships/image" Target="../media/image115.png"/></Relationships>
</file>

<file path=ppt/slides/_rels/slide1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5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slide" Target="slide44.xml"/><Relationship Id="rId5" Type="http://schemas.openxmlformats.org/officeDocument/2006/relationships/image" Target="../media/image110.png"/><Relationship Id="rId4" Type="http://schemas.openxmlformats.org/officeDocument/2006/relationships/image" Target="../media/image1600.png"/></Relationships>
</file>

<file path=ppt/slides/_rels/slide15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slide" Target="slide44.xml"/><Relationship Id="rId5" Type="http://schemas.openxmlformats.org/officeDocument/2006/relationships/image" Target="../media/image110.png"/><Relationship Id="rId4" Type="http://schemas.openxmlformats.org/officeDocument/2006/relationships/image" Target="../media/image1610.png"/></Relationships>
</file>

<file path=ppt/slides/_rels/slide1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slide" Target="slide44.xml"/><Relationship Id="rId5" Type="http://schemas.openxmlformats.org/officeDocument/2006/relationships/image" Target="../media/image119.png"/><Relationship Id="rId4" Type="http://schemas.openxmlformats.org/officeDocument/2006/relationships/image" Target="../media/image115.png"/></Relationships>
</file>

<file path=ppt/slides/_rels/slide159.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slide" Target="slide44.xml"/><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5.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slide" Target="slide44.xml"/><Relationship Id="rId5" Type="http://schemas.openxmlformats.org/officeDocument/2006/relationships/image" Target="../media/image121.png"/><Relationship Id="rId4" Type="http://schemas.openxmlformats.org/officeDocument/2006/relationships/image" Target="../media/image115.png"/></Relationships>
</file>

<file path=ppt/slides/_rels/slide1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slide" Target="slide44.xml"/><Relationship Id="rId5" Type="http://schemas.openxmlformats.org/officeDocument/2006/relationships/image" Target="../media/image121.png"/><Relationship Id="rId4" Type="http://schemas.openxmlformats.org/officeDocument/2006/relationships/image" Target="../media/image122.png"/></Relationships>
</file>

<file path=ppt/slides/_rels/slide162.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image" Target="../media/image126.png"/></Relationships>
</file>

<file path=ppt/slides/_rels/slide1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slide" Target="slide44.xml"/><Relationship Id="rId5" Type="http://schemas.openxmlformats.org/officeDocument/2006/relationships/image" Target="../media/image127.png"/><Relationship Id="rId4" Type="http://schemas.openxmlformats.org/officeDocument/2006/relationships/image" Target="../media/image126.png"/></Relationships>
</file>

<file path=ppt/slides/_rels/slide16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image" Target="../media/image13.png"/></Relationships>
</file>

<file path=ppt/slides/_rels/slide1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7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3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83.xml.rels><?xml version="1.0" encoding="UTF-8" standalone="yes"?>
<Relationships xmlns="http://schemas.openxmlformats.org/package/2006/relationships"><Relationship Id="rId3" Type="http://schemas.openxmlformats.org/officeDocument/2006/relationships/image" Target="../media/image133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image" Target="../media/image1220.png"/></Relationships>
</file>

<file path=ppt/slides/_rels/slide184.xml.rels><?xml version="1.0" encoding="UTF-8" standalone="yes"?>
<Relationships xmlns="http://schemas.openxmlformats.org/package/2006/relationships"><Relationship Id="rId3" Type="http://schemas.openxmlformats.org/officeDocument/2006/relationships/image" Target="../media/image1230.png"/><Relationship Id="rId2" Type="http://schemas.openxmlformats.org/officeDocument/2006/relationships/image" Target="../media/image1330.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85.xml.rels><?xml version="1.0" encoding="UTF-8" standalone="yes"?>
<Relationships xmlns="http://schemas.openxmlformats.org/package/2006/relationships"><Relationship Id="rId3" Type="http://schemas.openxmlformats.org/officeDocument/2006/relationships/image" Target="../media/image1230.png"/><Relationship Id="rId2" Type="http://schemas.openxmlformats.org/officeDocument/2006/relationships/image" Target="../media/image1330.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86.xml.rels><?xml version="1.0" encoding="UTF-8" standalone="yes"?>
<Relationships xmlns="http://schemas.openxmlformats.org/package/2006/relationships"><Relationship Id="rId3" Type="http://schemas.openxmlformats.org/officeDocument/2006/relationships/image" Target="../media/image1240.png"/><Relationship Id="rId2" Type="http://schemas.openxmlformats.org/officeDocument/2006/relationships/image" Target="../media/image1330.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87.xml.rels><?xml version="1.0" encoding="UTF-8" standalone="yes"?>
<Relationships xmlns="http://schemas.openxmlformats.org/package/2006/relationships"><Relationship Id="rId3" Type="http://schemas.openxmlformats.org/officeDocument/2006/relationships/image" Target="../media/image1250.png"/><Relationship Id="rId2" Type="http://schemas.openxmlformats.org/officeDocument/2006/relationships/image" Target="../media/image1330.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88.xml.rels><?xml version="1.0" encoding="UTF-8" standalone="yes"?>
<Relationships xmlns="http://schemas.openxmlformats.org/package/2006/relationships"><Relationship Id="rId3" Type="http://schemas.openxmlformats.org/officeDocument/2006/relationships/image" Target="../media/image1260.png"/><Relationship Id="rId2" Type="http://schemas.openxmlformats.org/officeDocument/2006/relationships/image" Target="../media/image1330.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8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400.png"/><Relationship Id="rId2" Type="http://schemas.openxmlformats.org/officeDocument/2006/relationships/image" Target="../media/image135.png"/><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image" Target="../media/image1410.png"/></Relationships>
</file>

<file path=ppt/slides/_rels/slide191.xml.rels><?xml version="1.0" encoding="UTF-8" standalone="yes"?>
<Relationships xmlns="http://schemas.openxmlformats.org/package/2006/relationships"><Relationship Id="rId3" Type="http://schemas.openxmlformats.org/officeDocument/2006/relationships/image" Target="../media/image1420.png"/><Relationship Id="rId2" Type="http://schemas.openxmlformats.org/officeDocument/2006/relationships/image" Target="../media/image135.png"/><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image" Target="../media/image1430.png"/></Relationships>
</file>

<file path=ppt/slides/_rels/slide192.xml.rels><?xml version="1.0" encoding="UTF-8" standalone="yes"?>
<Relationships xmlns="http://schemas.openxmlformats.org/package/2006/relationships"><Relationship Id="rId3" Type="http://schemas.openxmlformats.org/officeDocument/2006/relationships/image" Target="../media/image1440.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93.xml.rels><?xml version="1.0" encoding="UTF-8" standalone="yes"?>
<Relationships xmlns="http://schemas.openxmlformats.org/package/2006/relationships"><Relationship Id="rId3" Type="http://schemas.openxmlformats.org/officeDocument/2006/relationships/image" Target="../media/image1450.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94.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200.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20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image" Target="../media/image17.png"/></Relationships>
</file>

<file path=ppt/slides/_rels/slide21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slide" Target="slide55.xml"/></Relationships>
</file>

<file path=ppt/slides/_rels/slide21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21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21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21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21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21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image" Target="../media/image18.png"/></Relationships>
</file>

<file path=ppt/slides/_rels/slide22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52.png"/><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52.png"/><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53.png"/><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53.png"/><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slide" Target="slide83.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54.png"/><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5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23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23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3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4.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113.xml"/><Relationship Id="rId18" Type="http://schemas.openxmlformats.org/officeDocument/2006/relationships/slide" Target="slide178.xml"/><Relationship Id="rId26" Type="http://schemas.openxmlformats.org/officeDocument/2006/relationships/slide" Target="slide217.xml"/><Relationship Id="rId3" Type="http://schemas.openxmlformats.org/officeDocument/2006/relationships/slide" Target="slide49.xml"/><Relationship Id="rId21" Type="http://schemas.openxmlformats.org/officeDocument/2006/relationships/slide" Target="slide35.xml"/><Relationship Id="rId7" Type="http://schemas.openxmlformats.org/officeDocument/2006/relationships/slide" Target="slide80.xml"/><Relationship Id="rId12" Type="http://schemas.openxmlformats.org/officeDocument/2006/relationships/slide" Target="slide107.xml"/><Relationship Id="rId17" Type="http://schemas.openxmlformats.org/officeDocument/2006/relationships/slide" Target="slide173.xml"/><Relationship Id="rId25" Type="http://schemas.openxmlformats.org/officeDocument/2006/relationships/slide" Target="slide206.xml"/><Relationship Id="rId2" Type="http://schemas.openxmlformats.org/officeDocument/2006/relationships/slide" Target="slide45.xml"/><Relationship Id="rId16" Type="http://schemas.openxmlformats.org/officeDocument/2006/relationships/slide" Target="slide162.xml"/><Relationship Id="rId20" Type="http://schemas.openxmlformats.org/officeDocument/2006/relationships/slide" Target="slide182.xml"/><Relationship Id="rId29" Type="http://schemas.openxmlformats.org/officeDocument/2006/relationships/slide" Target="slide233.xml"/><Relationship Id="rId1" Type="http://schemas.openxmlformats.org/officeDocument/2006/relationships/slideLayout" Target="../slideLayouts/slideLayout2.xml"/><Relationship Id="rId6" Type="http://schemas.openxmlformats.org/officeDocument/2006/relationships/slide" Target="slide69.xml"/><Relationship Id="rId11" Type="http://schemas.openxmlformats.org/officeDocument/2006/relationships/slide" Target="slide30.xml"/><Relationship Id="rId24" Type="http://schemas.openxmlformats.org/officeDocument/2006/relationships/slide" Target="slide39.xml"/><Relationship Id="rId5" Type="http://schemas.openxmlformats.org/officeDocument/2006/relationships/slide" Target="slide65.xml"/><Relationship Id="rId15" Type="http://schemas.openxmlformats.org/officeDocument/2006/relationships/slide" Target="slide150.xml"/><Relationship Id="rId23" Type="http://schemas.openxmlformats.org/officeDocument/2006/relationships/slide" Target="slide38.xml"/><Relationship Id="rId28" Type="http://schemas.openxmlformats.org/officeDocument/2006/relationships/slide" Target="slide229.xml"/><Relationship Id="rId10" Type="http://schemas.openxmlformats.org/officeDocument/2006/relationships/slide" Target="slide7.xml"/><Relationship Id="rId19" Type="http://schemas.openxmlformats.org/officeDocument/2006/relationships/slide" Target="slide31.xml"/><Relationship Id="rId31" Type="http://schemas.openxmlformats.org/officeDocument/2006/relationships/slide" Target="slide40.xml"/><Relationship Id="rId4" Type="http://schemas.openxmlformats.org/officeDocument/2006/relationships/slide" Target="slide58.xml"/><Relationship Id="rId9" Type="http://schemas.openxmlformats.org/officeDocument/2006/relationships/slide" Target="slide105.xml"/><Relationship Id="rId14" Type="http://schemas.openxmlformats.org/officeDocument/2006/relationships/slide" Target="slide130.xml"/><Relationship Id="rId22" Type="http://schemas.openxmlformats.org/officeDocument/2006/relationships/slide" Target="slide189.xml"/><Relationship Id="rId27" Type="http://schemas.openxmlformats.org/officeDocument/2006/relationships/slide" Target="slide218.xml"/><Relationship Id="rId30" Type="http://schemas.openxmlformats.org/officeDocument/2006/relationships/slide" Target="slide230.xml"/></Relationships>
</file>

<file path=ppt/slides/_rels/slide45.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8" Type="http://schemas.openxmlformats.org/officeDocument/2006/relationships/image" Target="../media/image26.png"/><Relationship Id="rId3" Type="http://schemas.openxmlformats.org/officeDocument/2006/relationships/image" Target="../media/image1111.png"/><Relationship Id="rId21" Type="http://schemas.openxmlformats.org/officeDocument/2006/relationships/image" Target="../media/image29.png"/><Relationship Id="rId17" Type="http://schemas.openxmlformats.org/officeDocument/2006/relationships/image" Target="../media/image25.png"/><Relationship Id="rId2" Type="http://schemas.openxmlformats.org/officeDocument/2006/relationships/image" Target="../media/image1010.png"/><Relationship Id="rId16" Type="http://schemas.openxmlformats.org/officeDocument/2006/relationships/image" Target="../media/image241.png"/><Relationship Id="rId20" Type="http://schemas.openxmlformats.org/officeDocument/2006/relationships/image" Target="../media/image28.png"/><Relationship Id="rId1" Type="http://schemas.openxmlformats.org/officeDocument/2006/relationships/slideLayout" Target="../slideLayouts/slideLayout2.xml"/><Relationship Id="rId24" Type="http://schemas.openxmlformats.org/officeDocument/2006/relationships/slide" Target="slide44.xml"/><Relationship Id="rId23" Type="http://schemas.openxmlformats.org/officeDocument/2006/relationships/image" Target="../media/image1211.png"/><Relationship Id="rId19" Type="http://schemas.openxmlformats.org/officeDocument/2006/relationships/image" Target="../media/image27.png"/><Relationship Id="rId22"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8" Type="http://schemas.openxmlformats.org/officeDocument/2006/relationships/image" Target="../media/image26.png"/><Relationship Id="rId3" Type="http://schemas.openxmlformats.org/officeDocument/2006/relationships/image" Target="../media/image1111.png"/><Relationship Id="rId21" Type="http://schemas.openxmlformats.org/officeDocument/2006/relationships/image" Target="../media/image29.png"/><Relationship Id="rId17" Type="http://schemas.openxmlformats.org/officeDocument/2006/relationships/image" Target="../media/image25.png"/><Relationship Id="rId2" Type="http://schemas.openxmlformats.org/officeDocument/2006/relationships/image" Target="../media/image1010.png"/><Relationship Id="rId16" Type="http://schemas.openxmlformats.org/officeDocument/2006/relationships/image" Target="../media/image241.png"/><Relationship Id="rId20" Type="http://schemas.openxmlformats.org/officeDocument/2006/relationships/image" Target="../media/image28.png"/><Relationship Id="rId1" Type="http://schemas.openxmlformats.org/officeDocument/2006/relationships/slideLayout" Target="../slideLayouts/slideLayout2.xml"/><Relationship Id="rId24" Type="http://schemas.openxmlformats.org/officeDocument/2006/relationships/slide" Target="slide44.xml"/><Relationship Id="rId23" Type="http://schemas.openxmlformats.org/officeDocument/2006/relationships/image" Target="../media/image1211.png"/><Relationship Id="rId19" Type="http://schemas.openxmlformats.org/officeDocument/2006/relationships/image" Target="../media/image27.png"/><Relationship Id="rId22" Type="http://schemas.openxmlformats.org/officeDocument/2006/relationships/image" Target="../media/image30.png"/></Relationships>
</file>

<file path=ppt/slides/_rels/slide51.xml.rels><?xml version="1.0" encoding="UTF-8" standalone="yes"?>
<Relationships xmlns="http://schemas.openxmlformats.org/package/2006/relationships"><Relationship Id="rId13" Type="http://schemas.openxmlformats.org/officeDocument/2006/relationships/image" Target="../media/image211.png"/><Relationship Id="rId18" Type="http://schemas.openxmlformats.org/officeDocument/2006/relationships/image" Target="../media/image26.png"/><Relationship Id="rId3" Type="http://schemas.openxmlformats.org/officeDocument/2006/relationships/image" Target="../media/image1111.png"/><Relationship Id="rId21" Type="http://schemas.openxmlformats.org/officeDocument/2006/relationships/image" Target="../media/image29.png"/><Relationship Id="rId12" Type="http://schemas.openxmlformats.org/officeDocument/2006/relationships/image" Target="../media/image200.png"/><Relationship Id="rId17" Type="http://schemas.openxmlformats.org/officeDocument/2006/relationships/image" Target="../media/image25.png"/><Relationship Id="rId2" Type="http://schemas.openxmlformats.org/officeDocument/2006/relationships/image" Target="../media/image1010.png"/><Relationship Id="rId16" Type="http://schemas.openxmlformats.org/officeDocument/2006/relationships/image" Target="../media/image241.png"/><Relationship Id="rId20" Type="http://schemas.openxmlformats.org/officeDocument/2006/relationships/image" Target="../media/image28.png"/><Relationship Id="rId1" Type="http://schemas.openxmlformats.org/officeDocument/2006/relationships/slideLayout" Target="../slideLayouts/slideLayout2.xml"/><Relationship Id="rId11" Type="http://schemas.openxmlformats.org/officeDocument/2006/relationships/image" Target="../media/image190.png"/><Relationship Id="rId24" Type="http://schemas.openxmlformats.org/officeDocument/2006/relationships/slide" Target="slide44.xml"/><Relationship Id="rId5" Type="http://schemas.openxmlformats.org/officeDocument/2006/relationships/image" Target="../media/image1310.png"/><Relationship Id="rId15" Type="http://schemas.openxmlformats.org/officeDocument/2006/relationships/image" Target="../media/image231.png"/><Relationship Id="rId23" Type="http://schemas.openxmlformats.org/officeDocument/2006/relationships/image" Target="../media/image1211.png"/><Relationship Id="rId10" Type="http://schemas.openxmlformats.org/officeDocument/2006/relationships/image" Target="../media/image181.png"/><Relationship Id="rId19" Type="http://schemas.openxmlformats.org/officeDocument/2006/relationships/image" Target="../media/image27.png"/><Relationship Id="rId4" Type="http://schemas.openxmlformats.org/officeDocument/2006/relationships/image" Target="../media/image1110.png"/><Relationship Id="rId9" Type="http://schemas.openxmlformats.org/officeDocument/2006/relationships/image" Target="../media/image170.png"/><Relationship Id="rId14" Type="http://schemas.openxmlformats.org/officeDocument/2006/relationships/image" Target="../media/image221.png"/><Relationship Id="rId22" Type="http://schemas.openxmlformats.org/officeDocument/2006/relationships/image" Target="../media/image30.png"/></Relationships>
</file>

<file path=ppt/slides/_rels/slide52.xml.rels><?xml version="1.0" encoding="UTF-8" standalone="yes"?>
<Relationships xmlns="http://schemas.openxmlformats.org/package/2006/relationships"><Relationship Id="rId13" Type="http://schemas.openxmlformats.org/officeDocument/2006/relationships/image" Target="../media/image211.png"/><Relationship Id="rId18" Type="http://schemas.openxmlformats.org/officeDocument/2006/relationships/image" Target="../media/image26.png"/><Relationship Id="rId3" Type="http://schemas.openxmlformats.org/officeDocument/2006/relationships/image" Target="../media/image1111.png"/><Relationship Id="rId21" Type="http://schemas.openxmlformats.org/officeDocument/2006/relationships/image" Target="../media/image29.png"/><Relationship Id="rId12" Type="http://schemas.openxmlformats.org/officeDocument/2006/relationships/image" Target="../media/image200.png"/><Relationship Id="rId17" Type="http://schemas.openxmlformats.org/officeDocument/2006/relationships/image" Target="../media/image25.png"/><Relationship Id="rId2" Type="http://schemas.openxmlformats.org/officeDocument/2006/relationships/image" Target="../media/image1010.png"/><Relationship Id="rId16" Type="http://schemas.openxmlformats.org/officeDocument/2006/relationships/image" Target="../media/image241.png"/><Relationship Id="rId20" Type="http://schemas.openxmlformats.org/officeDocument/2006/relationships/image" Target="../media/image28.png"/><Relationship Id="rId1" Type="http://schemas.openxmlformats.org/officeDocument/2006/relationships/slideLayout" Target="../slideLayouts/slideLayout2.xml"/><Relationship Id="rId11" Type="http://schemas.openxmlformats.org/officeDocument/2006/relationships/image" Target="../media/image190.png"/><Relationship Id="rId24" Type="http://schemas.openxmlformats.org/officeDocument/2006/relationships/slide" Target="slide44.xml"/><Relationship Id="rId5" Type="http://schemas.openxmlformats.org/officeDocument/2006/relationships/image" Target="../media/image1310.png"/><Relationship Id="rId15" Type="http://schemas.openxmlformats.org/officeDocument/2006/relationships/image" Target="../media/image231.png"/><Relationship Id="rId23" Type="http://schemas.openxmlformats.org/officeDocument/2006/relationships/image" Target="../media/image1211.png"/><Relationship Id="rId10" Type="http://schemas.openxmlformats.org/officeDocument/2006/relationships/image" Target="../media/image181.png"/><Relationship Id="rId19" Type="http://schemas.openxmlformats.org/officeDocument/2006/relationships/image" Target="../media/image27.png"/><Relationship Id="rId4" Type="http://schemas.openxmlformats.org/officeDocument/2006/relationships/image" Target="../media/image1110.png"/><Relationship Id="rId9" Type="http://schemas.openxmlformats.org/officeDocument/2006/relationships/image" Target="../media/image170.png"/><Relationship Id="rId14" Type="http://schemas.openxmlformats.org/officeDocument/2006/relationships/image" Target="../media/image221.png"/><Relationship Id="rId22" Type="http://schemas.openxmlformats.org/officeDocument/2006/relationships/image" Target="../media/image30.png"/></Relationships>
</file>

<file path=ppt/slides/_rels/slide53.xml.rels><?xml version="1.0" encoding="UTF-8" standalone="yes"?>
<Relationships xmlns="http://schemas.openxmlformats.org/package/2006/relationships"><Relationship Id="rId13" Type="http://schemas.openxmlformats.org/officeDocument/2006/relationships/image" Target="../media/image21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11.png"/><Relationship Id="rId21" Type="http://schemas.openxmlformats.org/officeDocument/2006/relationships/image" Target="../media/image29.png"/><Relationship Id="rId7" Type="http://schemas.openxmlformats.org/officeDocument/2006/relationships/image" Target="../media/image1411.png"/><Relationship Id="rId12" Type="http://schemas.openxmlformats.org/officeDocument/2006/relationships/image" Target="../media/image20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241.png"/><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310.png"/><Relationship Id="rId11" Type="http://schemas.openxmlformats.org/officeDocument/2006/relationships/image" Target="../media/image190.png"/><Relationship Id="rId24" Type="http://schemas.openxmlformats.org/officeDocument/2006/relationships/image" Target="../media/image32.png"/><Relationship Id="rId5" Type="http://schemas.openxmlformats.org/officeDocument/2006/relationships/image" Target="../media/image1210.png"/><Relationship Id="rId15" Type="http://schemas.openxmlformats.org/officeDocument/2006/relationships/image" Target="../media/image231.png"/><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181.png"/><Relationship Id="rId19" Type="http://schemas.openxmlformats.org/officeDocument/2006/relationships/image" Target="../media/image27.png"/><Relationship Id="rId31" Type="http://schemas.openxmlformats.org/officeDocument/2006/relationships/slide" Target="slide44.xml"/><Relationship Id="rId4" Type="http://schemas.openxmlformats.org/officeDocument/2006/relationships/image" Target="../media/image1110.png"/><Relationship Id="rId9" Type="http://schemas.openxmlformats.org/officeDocument/2006/relationships/image" Target="../media/image170.png"/><Relationship Id="rId14" Type="http://schemas.openxmlformats.org/officeDocument/2006/relationships/image" Target="../media/image221.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1010.png"/></Relationships>
</file>

<file path=ppt/slides/_rels/slide54.xml.rels><?xml version="1.0" encoding="UTF-8" standalone="yes"?>
<Relationships xmlns="http://schemas.openxmlformats.org/package/2006/relationships"><Relationship Id="rId13" Type="http://schemas.openxmlformats.org/officeDocument/2006/relationships/image" Target="../media/image21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11.png"/><Relationship Id="rId21" Type="http://schemas.openxmlformats.org/officeDocument/2006/relationships/image" Target="../media/image29.png"/><Relationship Id="rId7" Type="http://schemas.openxmlformats.org/officeDocument/2006/relationships/image" Target="../media/image1411.png"/><Relationship Id="rId12" Type="http://schemas.openxmlformats.org/officeDocument/2006/relationships/image" Target="../media/image20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7.xml"/><Relationship Id="rId16" Type="http://schemas.openxmlformats.org/officeDocument/2006/relationships/image" Target="../media/image241.png"/><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310.png"/><Relationship Id="rId11" Type="http://schemas.openxmlformats.org/officeDocument/2006/relationships/image" Target="../media/image190.png"/><Relationship Id="rId24" Type="http://schemas.openxmlformats.org/officeDocument/2006/relationships/image" Target="../media/image32.png"/><Relationship Id="rId5" Type="http://schemas.openxmlformats.org/officeDocument/2006/relationships/image" Target="../media/image1210.png"/><Relationship Id="rId15" Type="http://schemas.openxmlformats.org/officeDocument/2006/relationships/image" Target="../media/image231.png"/><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181.png"/><Relationship Id="rId19" Type="http://schemas.openxmlformats.org/officeDocument/2006/relationships/image" Target="../media/image27.png"/><Relationship Id="rId31" Type="http://schemas.openxmlformats.org/officeDocument/2006/relationships/slide" Target="slide44.xml"/><Relationship Id="rId4" Type="http://schemas.openxmlformats.org/officeDocument/2006/relationships/image" Target="../media/image1110.png"/><Relationship Id="rId9" Type="http://schemas.openxmlformats.org/officeDocument/2006/relationships/image" Target="../media/image170.png"/><Relationship Id="rId14" Type="http://schemas.openxmlformats.org/officeDocument/2006/relationships/image" Target="../media/image221.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1010.png"/></Relationships>
</file>

<file path=ppt/slides/_rels/slide55.xml.rels><?xml version="1.0" encoding="UTF-8" standalone="yes"?>
<Relationships xmlns="http://schemas.openxmlformats.org/package/2006/relationships"><Relationship Id="rId13" Type="http://schemas.openxmlformats.org/officeDocument/2006/relationships/image" Target="../media/image211.png"/><Relationship Id="rId18" Type="http://schemas.openxmlformats.org/officeDocument/2006/relationships/image" Target="../media/image26.png"/><Relationship Id="rId26" Type="http://schemas.openxmlformats.org/officeDocument/2006/relationships/image" Target="../media/image34.png"/><Relationship Id="rId21" Type="http://schemas.openxmlformats.org/officeDocument/2006/relationships/image" Target="../media/image29.png"/><Relationship Id="rId34" Type="http://schemas.openxmlformats.org/officeDocument/2006/relationships/image" Target="../media/image42.png"/><Relationship Id="rId7" Type="http://schemas.openxmlformats.org/officeDocument/2006/relationships/image" Target="../media/image1510.png"/><Relationship Id="rId12" Type="http://schemas.openxmlformats.org/officeDocument/2006/relationships/image" Target="../media/image200.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2" Type="http://schemas.openxmlformats.org/officeDocument/2006/relationships/image" Target="../media/image1111.png"/><Relationship Id="rId16" Type="http://schemas.openxmlformats.org/officeDocument/2006/relationships/image" Target="../media/image241.png"/><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411.png"/><Relationship Id="rId11" Type="http://schemas.openxmlformats.org/officeDocument/2006/relationships/image" Target="../media/image190.png"/><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slide" Target="slide44.xml"/><Relationship Id="rId5" Type="http://schemas.openxmlformats.org/officeDocument/2006/relationships/image" Target="../media/image1310.png"/><Relationship Id="rId15" Type="http://schemas.openxmlformats.org/officeDocument/2006/relationships/image" Target="../media/image231.png"/><Relationship Id="rId23" Type="http://schemas.openxmlformats.org/officeDocument/2006/relationships/image" Target="../media/image31.png"/><Relationship Id="rId28" Type="http://schemas.openxmlformats.org/officeDocument/2006/relationships/image" Target="../media/image36.png"/><Relationship Id="rId36" Type="http://schemas.openxmlformats.org/officeDocument/2006/relationships/image" Target="../media/image1010.png"/><Relationship Id="rId10" Type="http://schemas.openxmlformats.org/officeDocument/2006/relationships/image" Target="../media/image181.png"/><Relationship Id="rId19" Type="http://schemas.openxmlformats.org/officeDocument/2006/relationships/image" Target="../media/image27.png"/><Relationship Id="rId31" Type="http://schemas.openxmlformats.org/officeDocument/2006/relationships/image" Target="../media/image39.png"/><Relationship Id="rId4" Type="http://schemas.openxmlformats.org/officeDocument/2006/relationships/image" Target="../media/image1210.png"/><Relationship Id="rId9" Type="http://schemas.openxmlformats.org/officeDocument/2006/relationships/image" Target="../media/image170.png"/><Relationship Id="rId14" Type="http://schemas.openxmlformats.org/officeDocument/2006/relationships/image" Target="../media/image221.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image" Target="../media/image43.png"/><Relationship Id="rId8" Type="http://schemas.openxmlformats.org/officeDocument/2006/relationships/image" Target="../media/image160.png"/><Relationship Id="rId3" Type="http://schemas.openxmlformats.org/officeDocument/2006/relationships/image" Target="../media/image1110.png"/></Relationships>
</file>

<file path=ppt/slides/_rels/slide56.xml.rels><?xml version="1.0" encoding="UTF-8" standalone="yes"?>
<Relationships xmlns="http://schemas.openxmlformats.org/package/2006/relationships"><Relationship Id="rId13" Type="http://schemas.openxmlformats.org/officeDocument/2006/relationships/image" Target="../media/image211.png"/><Relationship Id="rId18" Type="http://schemas.openxmlformats.org/officeDocument/2006/relationships/image" Target="../media/image26.png"/><Relationship Id="rId26" Type="http://schemas.openxmlformats.org/officeDocument/2006/relationships/image" Target="../media/image34.png"/><Relationship Id="rId21" Type="http://schemas.openxmlformats.org/officeDocument/2006/relationships/image" Target="../media/image29.png"/><Relationship Id="rId34" Type="http://schemas.openxmlformats.org/officeDocument/2006/relationships/image" Target="../media/image42.png"/><Relationship Id="rId7" Type="http://schemas.openxmlformats.org/officeDocument/2006/relationships/image" Target="../media/image1510.png"/><Relationship Id="rId12" Type="http://schemas.openxmlformats.org/officeDocument/2006/relationships/image" Target="../media/image200.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2" Type="http://schemas.openxmlformats.org/officeDocument/2006/relationships/image" Target="../media/image1111.png"/><Relationship Id="rId16" Type="http://schemas.openxmlformats.org/officeDocument/2006/relationships/image" Target="../media/image241.png"/><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411.png"/><Relationship Id="rId11" Type="http://schemas.openxmlformats.org/officeDocument/2006/relationships/image" Target="../media/image190.png"/><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slide" Target="slide44.xml"/><Relationship Id="rId5" Type="http://schemas.openxmlformats.org/officeDocument/2006/relationships/image" Target="../media/image1310.png"/><Relationship Id="rId15" Type="http://schemas.openxmlformats.org/officeDocument/2006/relationships/image" Target="../media/image231.png"/><Relationship Id="rId23" Type="http://schemas.openxmlformats.org/officeDocument/2006/relationships/image" Target="../media/image31.png"/><Relationship Id="rId28" Type="http://schemas.openxmlformats.org/officeDocument/2006/relationships/image" Target="../media/image36.png"/><Relationship Id="rId36" Type="http://schemas.openxmlformats.org/officeDocument/2006/relationships/image" Target="../media/image1010.png"/><Relationship Id="rId10" Type="http://schemas.openxmlformats.org/officeDocument/2006/relationships/image" Target="../media/image181.png"/><Relationship Id="rId19" Type="http://schemas.openxmlformats.org/officeDocument/2006/relationships/image" Target="../media/image27.png"/><Relationship Id="rId31" Type="http://schemas.openxmlformats.org/officeDocument/2006/relationships/image" Target="../media/image39.png"/><Relationship Id="rId4" Type="http://schemas.openxmlformats.org/officeDocument/2006/relationships/image" Target="../media/image1210.png"/><Relationship Id="rId9" Type="http://schemas.openxmlformats.org/officeDocument/2006/relationships/image" Target="../media/image170.png"/><Relationship Id="rId14" Type="http://schemas.openxmlformats.org/officeDocument/2006/relationships/image" Target="../media/image221.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image" Target="../media/image43.png"/><Relationship Id="rId8" Type="http://schemas.openxmlformats.org/officeDocument/2006/relationships/image" Target="../media/image160.png"/><Relationship Id="rId3" Type="http://schemas.openxmlformats.org/officeDocument/2006/relationships/image" Target="../media/image1110.png"/></Relationships>
</file>

<file path=ppt/slides/_rels/slide57.xml.rels><?xml version="1.0" encoding="UTF-8" standalone="yes"?>
<Relationships xmlns="http://schemas.openxmlformats.org/package/2006/relationships"><Relationship Id="rId13" Type="http://schemas.openxmlformats.org/officeDocument/2006/relationships/image" Target="../media/image211.png"/><Relationship Id="rId18" Type="http://schemas.openxmlformats.org/officeDocument/2006/relationships/image" Target="../media/image26.png"/><Relationship Id="rId26" Type="http://schemas.openxmlformats.org/officeDocument/2006/relationships/image" Target="../media/image34.png"/><Relationship Id="rId21" Type="http://schemas.openxmlformats.org/officeDocument/2006/relationships/image" Target="../media/image29.png"/><Relationship Id="rId34" Type="http://schemas.openxmlformats.org/officeDocument/2006/relationships/image" Target="../media/image42.png"/><Relationship Id="rId7" Type="http://schemas.openxmlformats.org/officeDocument/2006/relationships/image" Target="../media/image1510.png"/><Relationship Id="rId12" Type="http://schemas.openxmlformats.org/officeDocument/2006/relationships/image" Target="../media/image200.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2" Type="http://schemas.openxmlformats.org/officeDocument/2006/relationships/image" Target="../media/image1111.png"/><Relationship Id="rId16" Type="http://schemas.openxmlformats.org/officeDocument/2006/relationships/image" Target="../media/image241.png"/><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411.png"/><Relationship Id="rId11" Type="http://schemas.openxmlformats.org/officeDocument/2006/relationships/image" Target="../media/image190.png"/><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slide" Target="slide44.xml"/><Relationship Id="rId5" Type="http://schemas.openxmlformats.org/officeDocument/2006/relationships/image" Target="../media/image1310.png"/><Relationship Id="rId15" Type="http://schemas.openxmlformats.org/officeDocument/2006/relationships/image" Target="../media/image231.png"/><Relationship Id="rId23" Type="http://schemas.openxmlformats.org/officeDocument/2006/relationships/image" Target="../media/image31.png"/><Relationship Id="rId28" Type="http://schemas.openxmlformats.org/officeDocument/2006/relationships/image" Target="../media/image36.png"/><Relationship Id="rId36" Type="http://schemas.openxmlformats.org/officeDocument/2006/relationships/image" Target="../media/image1010.png"/><Relationship Id="rId10" Type="http://schemas.openxmlformats.org/officeDocument/2006/relationships/image" Target="../media/image181.png"/><Relationship Id="rId19" Type="http://schemas.openxmlformats.org/officeDocument/2006/relationships/image" Target="../media/image27.png"/><Relationship Id="rId31" Type="http://schemas.openxmlformats.org/officeDocument/2006/relationships/image" Target="../media/image39.png"/><Relationship Id="rId4" Type="http://schemas.openxmlformats.org/officeDocument/2006/relationships/image" Target="../media/image1210.png"/><Relationship Id="rId9" Type="http://schemas.openxmlformats.org/officeDocument/2006/relationships/image" Target="../media/image170.png"/><Relationship Id="rId14" Type="http://schemas.openxmlformats.org/officeDocument/2006/relationships/image" Target="../media/image221.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image" Target="../media/image43.png"/><Relationship Id="rId8" Type="http://schemas.openxmlformats.org/officeDocument/2006/relationships/image" Target="../media/image160.png"/><Relationship Id="rId3" Type="http://schemas.openxmlformats.org/officeDocument/2006/relationships/image" Target="../media/image1110.png"/></Relationships>
</file>

<file path=ppt/slides/_rels/slide58.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8.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470.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85.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50.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240.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180.png"/><Relationship Id="rId5" Type="http://schemas.openxmlformats.org/officeDocument/2006/relationships/image" Target="../media/image63.png"/><Relationship Id="rId10" Type="http://schemas.openxmlformats.org/officeDocument/2006/relationships/image" Target="../media/image230.png"/><Relationship Id="rId4" Type="http://schemas.openxmlformats.org/officeDocument/2006/relationships/image" Target="../media/image62.png"/><Relationship Id="rId9" Type="http://schemas.openxmlformats.org/officeDocument/2006/relationships/image" Target="../media/image220.png"/><Relationship Id="rId14" Type="http://schemas.openxmlformats.org/officeDocument/2006/relationships/slide" Target="slide44.xml"/></Relationships>
</file>

<file path=ppt/slides/_rels/slide8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290.png"/><Relationship Id="rId3" Type="http://schemas.openxmlformats.org/officeDocument/2006/relationships/image" Target="../media/image61.png"/><Relationship Id="rId12" Type="http://schemas.openxmlformats.org/officeDocument/2006/relationships/image" Target="../media/image280.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11" Type="http://schemas.openxmlformats.org/officeDocument/2006/relationships/image" Target="../media/image69.png"/><Relationship Id="rId6" Type="http://schemas.openxmlformats.org/officeDocument/2006/relationships/image" Target="../media/image64.png"/><Relationship Id="rId5" Type="http://schemas.openxmlformats.org/officeDocument/2006/relationships/image" Target="../media/image63.png"/><Relationship Id="rId15" Type="http://schemas.openxmlformats.org/officeDocument/2006/relationships/slide" Target="slide44.xml"/><Relationship Id="rId10" Type="http://schemas.openxmlformats.org/officeDocument/2006/relationships/image" Target="../media/image68.png"/><Relationship Id="rId9" Type="http://schemas.openxmlformats.org/officeDocument/2006/relationships/image" Target="../media/image67.png"/><Relationship Id="rId14" Type="http://schemas.openxmlformats.org/officeDocument/2006/relationships/image" Target="../media/image300.png"/><Relationship Id="rId4" Type="http://schemas.openxmlformats.org/officeDocument/2006/relationships/image" Target="../media/image62.png"/></Relationships>
</file>

<file path=ppt/slides/_rels/slide88.xml.rels><?xml version="1.0" encoding="UTF-8" standalone="yes"?>
<Relationships xmlns="http://schemas.openxmlformats.org/package/2006/relationships"><Relationship Id="rId8" Type="http://schemas.openxmlformats.org/officeDocument/2006/relationships/image" Target="../media/image530.png"/><Relationship Id="rId13" Type="http://schemas.openxmlformats.org/officeDocument/2006/relationships/image" Target="../media/image57.png"/><Relationship Id="rId3" Type="http://schemas.openxmlformats.org/officeDocument/2006/relationships/image" Target="../media/image481.png"/><Relationship Id="rId7" Type="http://schemas.openxmlformats.org/officeDocument/2006/relationships/image" Target="../media/image520.png"/><Relationship Id="rId12" Type="http://schemas.openxmlformats.org/officeDocument/2006/relationships/image" Target="../media/image63.png"/><Relationship Id="rId2" Type="http://schemas.openxmlformats.org/officeDocument/2006/relationships/image" Target="../media/image471.png"/><Relationship Id="rId1" Type="http://schemas.openxmlformats.org/officeDocument/2006/relationships/slideLayout" Target="../slideLayouts/slideLayout2.xml"/><Relationship Id="rId6" Type="http://schemas.openxmlformats.org/officeDocument/2006/relationships/image" Target="../media/image510.png"/><Relationship Id="rId11" Type="http://schemas.openxmlformats.org/officeDocument/2006/relationships/image" Target="../media/image56.png"/><Relationship Id="rId5" Type="http://schemas.openxmlformats.org/officeDocument/2006/relationships/image" Target="../media/image500.png"/><Relationship Id="rId15" Type="http://schemas.openxmlformats.org/officeDocument/2006/relationships/slide" Target="slide44.xml"/><Relationship Id="rId10" Type="http://schemas.openxmlformats.org/officeDocument/2006/relationships/image" Target="../media/image55.png"/><Relationship Id="rId4" Type="http://schemas.openxmlformats.org/officeDocument/2006/relationships/image" Target="../media/image490.png"/><Relationship Id="rId9" Type="http://schemas.openxmlformats.org/officeDocument/2006/relationships/image" Target="../media/image540.png"/><Relationship Id="rId14" Type="http://schemas.openxmlformats.org/officeDocument/2006/relationships/image" Target="../media/image65.png"/></Relationships>
</file>

<file path=ppt/slides/_rels/slide89.xml.rels><?xml version="1.0" encoding="UTF-8" standalone="yes"?>
<Relationships xmlns="http://schemas.openxmlformats.org/package/2006/relationships"><Relationship Id="rId8" Type="http://schemas.openxmlformats.org/officeDocument/2006/relationships/image" Target="../media/image530.png"/><Relationship Id="rId13" Type="http://schemas.openxmlformats.org/officeDocument/2006/relationships/image" Target="../media/image57.png"/><Relationship Id="rId3" Type="http://schemas.openxmlformats.org/officeDocument/2006/relationships/image" Target="../media/image481.png"/><Relationship Id="rId7" Type="http://schemas.openxmlformats.org/officeDocument/2006/relationships/image" Target="../media/image520.png"/><Relationship Id="rId12" Type="http://schemas.openxmlformats.org/officeDocument/2006/relationships/image" Target="../media/image63.png"/><Relationship Id="rId2" Type="http://schemas.openxmlformats.org/officeDocument/2006/relationships/image" Target="../media/image471.png"/><Relationship Id="rId1" Type="http://schemas.openxmlformats.org/officeDocument/2006/relationships/slideLayout" Target="../slideLayouts/slideLayout2.xml"/><Relationship Id="rId6" Type="http://schemas.openxmlformats.org/officeDocument/2006/relationships/image" Target="../media/image510.png"/><Relationship Id="rId11" Type="http://schemas.openxmlformats.org/officeDocument/2006/relationships/image" Target="../media/image56.png"/><Relationship Id="rId5" Type="http://schemas.openxmlformats.org/officeDocument/2006/relationships/image" Target="../media/image500.png"/><Relationship Id="rId15" Type="http://schemas.openxmlformats.org/officeDocument/2006/relationships/slide" Target="slide44.xml"/><Relationship Id="rId10" Type="http://schemas.openxmlformats.org/officeDocument/2006/relationships/image" Target="../media/image55.png"/><Relationship Id="rId4" Type="http://schemas.openxmlformats.org/officeDocument/2006/relationships/image" Target="../media/image490.png"/><Relationship Id="rId9" Type="http://schemas.openxmlformats.org/officeDocument/2006/relationships/image" Target="../media/image540.png"/><Relationship Id="rId14" Type="http://schemas.openxmlformats.org/officeDocument/2006/relationships/image" Target="../media/image65.png"/></Relationships>
</file>

<file path=ppt/slides/_rels/slide9.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9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9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9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slide" Target="slide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i="1" dirty="0"/>
              <a:t>A New Approach to Air Force Career Field Assignment </a:t>
            </a:r>
          </a:p>
        </p:txBody>
      </p:sp>
      <p:sp>
        <p:nvSpPr>
          <p:cNvPr id="4" name="Subtitle 3"/>
          <p:cNvSpPr>
            <a:spLocks noGrp="1"/>
          </p:cNvSpPr>
          <p:nvPr>
            <p:ph type="subTitle" idx="1"/>
          </p:nvPr>
        </p:nvSpPr>
        <p:spPr/>
        <p:txBody>
          <a:bodyPr/>
          <a:lstStyle/>
          <a:p>
            <a:r>
              <a:rPr lang="en-US" dirty="0"/>
              <a:t>D. Griffen Laird, Air Force Personnel Center</a:t>
            </a:r>
          </a:p>
          <a:p>
            <a:r>
              <a:rPr lang="en-US" dirty="0"/>
              <a:t>17 Nov 2022</a:t>
            </a:r>
          </a:p>
        </p:txBody>
      </p:sp>
      <p:sp>
        <p:nvSpPr>
          <p:cNvPr id="2" name="Rectangle 1">
            <a:hlinkClick r:id="rId2" action="ppaction://hlinksldjump"/>
            <a:extLst>
              <a:ext uri="{FF2B5EF4-FFF2-40B4-BE49-F238E27FC236}">
                <a16:creationId xmlns:a16="http://schemas.microsoft.com/office/drawing/2014/main" id="{2606507A-8A11-6F1E-E4A1-179B94427F69}"/>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349488411"/>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882" y="1440329"/>
            <a:ext cx="12355309" cy="5546165"/>
          </a:xfrm>
        </p:spPr>
        <p:txBody>
          <a:bodyPr/>
          <a:lstStyle/>
          <a:p>
            <a:r>
              <a:rPr lang="en-US" dirty="0"/>
              <a:t>“Value-Focused Thinking” (VFT) Objective Hierarchy</a:t>
            </a:r>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2" name="Title 1"/>
          <p:cNvSpPr>
            <a:spLocks noGrp="1"/>
          </p:cNvSpPr>
          <p:nvPr>
            <p:ph type="title"/>
          </p:nvPr>
        </p:nvSpPr>
        <p:spPr/>
        <p:txBody>
          <a:bodyPr/>
          <a:lstStyle/>
          <a:p>
            <a:r>
              <a:rPr lang="en-US" dirty="0"/>
              <a:t>VFT Model</a:t>
            </a:r>
          </a:p>
        </p:txBody>
      </p:sp>
      <p:sp>
        <p:nvSpPr>
          <p:cNvPr id="4" name="Rectangle 3">
            <a:extLst>
              <a:ext uri="{FF2B5EF4-FFF2-40B4-BE49-F238E27FC236}">
                <a16:creationId xmlns:a16="http://schemas.microsoft.com/office/drawing/2014/main" id="{6FB79A87-004F-4CE3-9AC1-C2B4538A5777}"/>
              </a:ext>
            </a:extLst>
          </p:cNvPr>
          <p:cNvSpPr/>
          <p:nvPr/>
        </p:nvSpPr>
        <p:spPr>
          <a:xfrm>
            <a:off x="7899418" y="3311281"/>
            <a:ext cx="1843185" cy="5371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AFSC Solution Value</a:t>
            </a:r>
          </a:p>
        </p:txBody>
      </p:sp>
      <p:sp>
        <p:nvSpPr>
          <p:cNvPr id="5" name="Rectangle 4">
            <a:extLst>
              <a:ext uri="{FF2B5EF4-FFF2-40B4-BE49-F238E27FC236}">
                <a16:creationId xmlns:a16="http://schemas.microsoft.com/office/drawing/2014/main" id="{EBE3EC39-60F9-4F89-AAA9-D73D250D2643}"/>
              </a:ext>
            </a:extLst>
          </p:cNvPr>
          <p:cNvSpPr/>
          <p:nvPr/>
        </p:nvSpPr>
        <p:spPr>
          <a:xfrm>
            <a:off x="3772148" y="3306015"/>
            <a:ext cx="1843185"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Cadet Solution Value</a:t>
            </a:r>
          </a:p>
        </p:txBody>
      </p:sp>
      <p:sp>
        <p:nvSpPr>
          <p:cNvPr id="26" name="Rectangle 25">
            <a:extLst>
              <a:ext uri="{FF2B5EF4-FFF2-40B4-BE49-F238E27FC236}">
                <a16:creationId xmlns:a16="http://schemas.microsoft.com/office/drawing/2014/main" id="{D511A9D9-BBB8-477E-88CC-5861698F6022}"/>
              </a:ext>
            </a:extLst>
          </p:cNvPr>
          <p:cNvSpPr/>
          <p:nvPr/>
        </p:nvSpPr>
        <p:spPr>
          <a:xfrm>
            <a:off x="5835782" y="2186410"/>
            <a:ext cx="1843185"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Solution Quality</a:t>
            </a:r>
          </a:p>
        </p:txBody>
      </p:sp>
      <p:cxnSp>
        <p:nvCxnSpPr>
          <p:cNvPr id="27" name="Straight Connector 26">
            <a:extLst>
              <a:ext uri="{FF2B5EF4-FFF2-40B4-BE49-F238E27FC236}">
                <a16:creationId xmlns:a16="http://schemas.microsoft.com/office/drawing/2014/main" id="{D4ADE432-1513-4197-BEA7-56E9D4B1991B}"/>
              </a:ext>
            </a:extLst>
          </p:cNvPr>
          <p:cNvCxnSpPr>
            <a:cxnSpLocks/>
          </p:cNvCxnSpPr>
          <p:nvPr/>
        </p:nvCxnSpPr>
        <p:spPr>
          <a:xfrm>
            <a:off x="6757374" y="2712513"/>
            <a:ext cx="0" cy="290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BB7ED9-4FEF-44A2-A122-3EC97DAEC03C}"/>
              </a:ext>
            </a:extLst>
          </p:cNvPr>
          <p:cNvCxnSpPr>
            <a:cxnSpLocks/>
          </p:cNvCxnSpPr>
          <p:nvPr/>
        </p:nvCxnSpPr>
        <p:spPr>
          <a:xfrm>
            <a:off x="4673204" y="2998997"/>
            <a:ext cx="0" cy="28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09D711D-C790-4313-8114-0E2D0E51A5D4}"/>
              </a:ext>
            </a:extLst>
          </p:cNvPr>
          <p:cNvCxnSpPr>
            <a:cxnSpLocks/>
          </p:cNvCxnSpPr>
          <p:nvPr/>
        </p:nvCxnSpPr>
        <p:spPr>
          <a:xfrm>
            <a:off x="6732096" y="2998995"/>
            <a:ext cx="2063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1FE28AD-FF74-4286-9CA6-5F420BEE7F1C}"/>
              </a:ext>
            </a:extLst>
          </p:cNvPr>
          <p:cNvCxnSpPr>
            <a:cxnSpLocks/>
          </p:cNvCxnSpPr>
          <p:nvPr/>
        </p:nvCxnSpPr>
        <p:spPr>
          <a:xfrm flipH="1">
            <a:off x="8796555" y="2998995"/>
            <a:ext cx="0" cy="28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74173F1-C451-444D-A6CA-D4156B6F479C}"/>
              </a:ext>
            </a:extLst>
          </p:cNvPr>
          <p:cNvCxnSpPr>
            <a:cxnSpLocks/>
          </p:cNvCxnSpPr>
          <p:nvPr/>
        </p:nvCxnSpPr>
        <p:spPr>
          <a:xfrm>
            <a:off x="4673204" y="2998995"/>
            <a:ext cx="2084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hlinkClick r:id="rId2" action="ppaction://hlinksldjump"/>
            <a:extLst>
              <a:ext uri="{FF2B5EF4-FFF2-40B4-BE49-F238E27FC236}">
                <a16:creationId xmlns:a16="http://schemas.microsoft.com/office/drawing/2014/main" id="{CEA62727-BF58-5165-E04D-61341557DC0F}"/>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501052435"/>
      </p:ext>
    </p:extLst>
  </p:cSld>
  <p:clrMapOvr>
    <a:masterClrMapping/>
  </p:clrMapOvr>
  <p:transition advClick="0"/>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a:xfrm>
            <a:off x="573882" y="1440329"/>
            <a:ext cx="6319287" cy="5546165"/>
          </a:xfrm>
        </p:spPr>
        <p:txBody>
          <a:bodyPr/>
          <a:lstStyle/>
          <a:p>
            <a:r>
              <a:rPr lang="en-US" dirty="0"/>
              <a:t>Original Model Issues</a:t>
            </a:r>
          </a:p>
          <a:p>
            <a:pPr lvl="1"/>
            <a:r>
              <a:rPr lang="en-US" dirty="0">
                <a:cs typeface="Arial"/>
              </a:rPr>
              <a:t>The utility function does not accurately depict real AFSC/Cadet utilities</a:t>
            </a:r>
          </a:p>
          <a:p>
            <a:pPr lvl="2"/>
            <a:r>
              <a:rPr lang="en-US" dirty="0">
                <a:cs typeface="Arial"/>
              </a:rPr>
              <a:t>Arbitrary value specifications</a:t>
            </a:r>
          </a:p>
          <a:p>
            <a:pPr lvl="2"/>
            <a:r>
              <a:rPr lang="en-US" dirty="0">
                <a:cs typeface="Arial"/>
              </a:rPr>
              <a:t>Inconsistencies in values</a:t>
            </a:r>
          </a:p>
          <a:p>
            <a:pPr lvl="2"/>
            <a:r>
              <a:rPr lang="en-US" dirty="0">
                <a:cs typeface="Arial"/>
              </a:rPr>
              <a:t>All AFSCs are assumed to be the same</a:t>
            </a:r>
          </a:p>
          <a:p>
            <a:pPr lvl="2"/>
            <a:r>
              <a:rPr lang="en-US" dirty="0">
                <a:cs typeface="Arial"/>
              </a:rPr>
              <a:t>AFSC objectives are blended</a:t>
            </a:r>
          </a:p>
          <a:p>
            <a:pPr lvl="2"/>
            <a:r>
              <a:rPr lang="en-US" dirty="0">
                <a:cs typeface="Arial"/>
              </a:rPr>
              <a:t>Big M does not always constrain eligibility</a:t>
            </a: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pSp>
        <p:nvGrpSpPr>
          <p:cNvPr id="5" name="Group 4">
            <a:extLst>
              <a:ext uri="{FF2B5EF4-FFF2-40B4-BE49-F238E27FC236}">
                <a16:creationId xmlns:a16="http://schemas.microsoft.com/office/drawing/2014/main" id="{6FAD4662-060E-4E9B-B2B4-72A1DE6E86DA}"/>
              </a:ext>
            </a:extLst>
          </p:cNvPr>
          <p:cNvGrpSpPr/>
          <p:nvPr/>
        </p:nvGrpSpPr>
        <p:grpSpPr>
          <a:xfrm>
            <a:off x="6998677" y="1789468"/>
            <a:ext cx="6183223" cy="4010902"/>
            <a:chOff x="3977518" y="3245476"/>
            <a:chExt cx="5252008" cy="3406846"/>
          </a:xfrm>
        </p:grpSpPr>
        <p:pic>
          <p:nvPicPr>
            <p:cNvPr id="18" name="Picture 17">
              <a:extLst>
                <a:ext uri="{FF2B5EF4-FFF2-40B4-BE49-F238E27FC236}">
                  <a16:creationId xmlns:a16="http://schemas.microsoft.com/office/drawing/2014/main" id="{902DC812-3368-4CB9-A4E9-E6993A8B61C6}"/>
                </a:ext>
              </a:extLst>
            </p:cNvPr>
            <p:cNvPicPr>
              <a:picLocks noChangeAspect="1"/>
            </p:cNvPicPr>
            <p:nvPr/>
          </p:nvPicPr>
          <p:blipFill rotWithShape="1">
            <a:blip r:embed="rId2"/>
            <a:srcRect l="5591" t="43183" r="17802" b="13410"/>
            <a:stretch/>
          </p:blipFill>
          <p:spPr>
            <a:xfrm>
              <a:off x="3977518" y="5040330"/>
              <a:ext cx="5252006" cy="1611992"/>
            </a:xfrm>
            <a:prstGeom prst="rect">
              <a:avLst/>
            </a:prstGeom>
          </p:spPr>
        </p:pic>
        <p:pic>
          <p:nvPicPr>
            <p:cNvPr id="19" name="Picture 18">
              <a:extLst>
                <a:ext uri="{FF2B5EF4-FFF2-40B4-BE49-F238E27FC236}">
                  <a16:creationId xmlns:a16="http://schemas.microsoft.com/office/drawing/2014/main" id="{1DA901B7-B8F8-4C9C-B8E0-8D19066E58F0}"/>
                </a:ext>
              </a:extLst>
            </p:cNvPr>
            <p:cNvPicPr>
              <a:picLocks noChangeAspect="1"/>
            </p:cNvPicPr>
            <p:nvPr/>
          </p:nvPicPr>
          <p:blipFill rotWithShape="1">
            <a:blip r:embed="rId3">
              <a:alphaModFix/>
            </a:blip>
            <a:srcRect l="5592" t="31298" r="17803" b="25294"/>
            <a:stretch/>
          </p:blipFill>
          <p:spPr>
            <a:xfrm>
              <a:off x="3977519" y="3245476"/>
              <a:ext cx="5252007" cy="1611993"/>
            </a:xfrm>
            <a:prstGeom prst="rect">
              <a:avLst/>
            </a:prstGeom>
          </p:spPr>
        </p:pic>
      </p:grpSp>
      <p:sp>
        <p:nvSpPr>
          <p:cNvPr id="10" name="Oval 9">
            <a:extLst>
              <a:ext uri="{FF2B5EF4-FFF2-40B4-BE49-F238E27FC236}">
                <a16:creationId xmlns:a16="http://schemas.microsoft.com/office/drawing/2014/main" id="{05F90149-B9A9-425B-8192-C285B30275A1}"/>
              </a:ext>
            </a:extLst>
          </p:cNvPr>
          <p:cNvSpPr/>
          <p:nvPr/>
        </p:nvSpPr>
        <p:spPr bwMode="auto">
          <a:xfrm>
            <a:off x="7805531" y="2731543"/>
            <a:ext cx="1258956" cy="48990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6AA5D165-1C7F-422C-8664-DE3BA76577F5}"/>
              </a:ext>
            </a:extLst>
          </p:cNvPr>
          <p:cNvSpPr/>
          <p:nvPr/>
        </p:nvSpPr>
        <p:spPr bwMode="auto">
          <a:xfrm>
            <a:off x="7805531" y="4851465"/>
            <a:ext cx="1258956" cy="48990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 name="Rectangle 3">
            <a:hlinkClick r:id="rId4" action="ppaction://hlinksldjump"/>
            <a:extLst>
              <a:ext uri="{FF2B5EF4-FFF2-40B4-BE49-F238E27FC236}">
                <a16:creationId xmlns:a16="http://schemas.microsoft.com/office/drawing/2014/main" id="{A54D8BE5-C628-CD27-ED01-500F98F85FE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268488633"/>
      </p:ext>
    </p:extLst>
  </p:cSld>
  <p:clrMapOvr>
    <a:masterClrMapping/>
  </p:clrMapOvr>
  <p:transition advClick="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a:xfrm>
            <a:off x="573882" y="1440329"/>
            <a:ext cx="12346988" cy="5546165"/>
          </a:xfrm>
        </p:spPr>
        <p:txBody>
          <a:bodyPr/>
          <a:lstStyle/>
          <a:p>
            <a:r>
              <a:rPr lang="en-US" dirty="0"/>
              <a:t>Original Model Issues</a:t>
            </a:r>
            <a:r>
              <a:rPr lang="en-US" dirty="0">
                <a:solidFill>
                  <a:schemeClr val="accent6">
                    <a:lumMod val="75000"/>
                  </a:schemeClr>
                </a:solidFill>
                <a:hlinkClick r:id="rId2" action="ppaction://hlinksldjump">
                  <a:extLst>
                    <a:ext uri="{A12FA001-AC4F-418D-AE19-62706E023703}">
                      <ahyp:hlinkClr xmlns:ahyp="http://schemas.microsoft.com/office/drawing/2018/hyperlinkcolor" val="tx"/>
                    </a:ext>
                  </a:extLst>
                </a:hlinkClick>
              </a:rPr>
              <a:t> </a:t>
            </a:r>
            <a:endParaRPr lang="en-US" dirty="0">
              <a:solidFill>
                <a:schemeClr val="accent6">
                  <a:lumMod val="75000"/>
                </a:schemeClr>
              </a:solidFill>
            </a:endParaRPr>
          </a:p>
          <a:p>
            <a:pPr lvl="1"/>
            <a:r>
              <a:rPr lang="en-US" dirty="0">
                <a:cs typeface="Arial"/>
              </a:rPr>
              <a:t>The constraints almost always result in infeasible solutions</a:t>
            </a: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Chart, bar chart&#10;&#10;Description automatically generated">
            <a:extLst>
              <a:ext uri="{FF2B5EF4-FFF2-40B4-BE49-F238E27FC236}">
                <a16:creationId xmlns:a16="http://schemas.microsoft.com/office/drawing/2014/main" id="{4AE13EAE-1160-4C77-9221-EE3756A1B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460" y="2623993"/>
            <a:ext cx="11262830" cy="4362501"/>
          </a:xfrm>
          <a:prstGeom prst="rect">
            <a:avLst/>
          </a:prstGeom>
        </p:spPr>
      </p:pic>
      <p:sp>
        <p:nvSpPr>
          <p:cNvPr id="4" name="Rectangle 3">
            <a:hlinkClick r:id="rId4" action="ppaction://hlinksldjump"/>
            <a:extLst>
              <a:ext uri="{FF2B5EF4-FFF2-40B4-BE49-F238E27FC236}">
                <a16:creationId xmlns:a16="http://schemas.microsoft.com/office/drawing/2014/main" id="{63285D8C-B390-1D37-2687-77DEAFDC936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272982008"/>
      </p:ext>
    </p:extLst>
  </p:cSld>
  <p:clrMapOvr>
    <a:masterClrMapping/>
  </p:clrMapOvr>
  <p:transition advClick="0"/>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a:xfrm>
            <a:off x="573882" y="1440329"/>
            <a:ext cx="12346988" cy="5546165"/>
          </a:xfrm>
        </p:spPr>
        <p:txBody>
          <a:bodyPr/>
          <a:lstStyle/>
          <a:p>
            <a:r>
              <a:rPr lang="en-US" dirty="0"/>
              <a:t>Original Model Issues</a:t>
            </a:r>
          </a:p>
          <a:p>
            <a:pPr lvl="1"/>
            <a:r>
              <a:rPr lang="en-US" dirty="0">
                <a:cs typeface="Arial"/>
              </a:rPr>
              <a:t>AFSCs are not the same</a:t>
            </a: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11" name="Picture 10" descr="Chart, bar chart&#10;&#10;Description automatically generated">
            <a:extLst>
              <a:ext uri="{FF2B5EF4-FFF2-40B4-BE49-F238E27FC236}">
                <a16:creationId xmlns:a16="http://schemas.microsoft.com/office/drawing/2014/main" id="{0A18C4BD-41F6-4805-BC59-A10096712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460" y="2623992"/>
            <a:ext cx="11262830" cy="4362502"/>
          </a:xfrm>
          <a:prstGeom prst="rect">
            <a:avLst/>
          </a:prstGeom>
        </p:spPr>
      </p:pic>
      <p:sp>
        <p:nvSpPr>
          <p:cNvPr id="4" name="Rectangle 3">
            <a:hlinkClick r:id="rId3" action="ppaction://hlinksldjump"/>
            <a:extLst>
              <a:ext uri="{FF2B5EF4-FFF2-40B4-BE49-F238E27FC236}">
                <a16:creationId xmlns:a16="http://schemas.microsoft.com/office/drawing/2014/main" id="{4914E5C9-E95E-F9FD-DC6F-18E4C2ABD077}"/>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34247628"/>
      </p:ext>
    </p:extLst>
  </p:cSld>
  <p:clrMapOvr>
    <a:masterClrMapping/>
  </p:clrMapOvr>
  <p:transition advClick="0"/>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bar chart&#10;&#10;Description automatically generated">
            <a:extLst>
              <a:ext uri="{FF2B5EF4-FFF2-40B4-BE49-F238E27FC236}">
                <a16:creationId xmlns:a16="http://schemas.microsoft.com/office/drawing/2014/main" id="{A5E156B5-F196-408A-BA12-B79763BBD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460" y="2623993"/>
            <a:ext cx="11262830" cy="4362502"/>
          </a:xfrm>
          <a:prstGeom prst="rect">
            <a:avLst/>
          </a:prstGeom>
        </p:spPr>
      </p:pic>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a:xfrm>
            <a:off x="573882" y="1440329"/>
            <a:ext cx="12346988" cy="5546165"/>
          </a:xfrm>
        </p:spPr>
        <p:txBody>
          <a:bodyPr/>
          <a:lstStyle/>
          <a:p>
            <a:r>
              <a:rPr lang="en-US" dirty="0"/>
              <a:t>Original Model Issues</a:t>
            </a:r>
          </a:p>
          <a:p>
            <a:pPr lvl="1"/>
            <a:r>
              <a:rPr lang="en-US" dirty="0">
                <a:cs typeface="Arial"/>
              </a:rPr>
              <a:t>AFSCs are not the same</a:t>
            </a: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3" action="ppaction://hlinksldjump"/>
            <a:extLst>
              <a:ext uri="{FF2B5EF4-FFF2-40B4-BE49-F238E27FC236}">
                <a16:creationId xmlns:a16="http://schemas.microsoft.com/office/drawing/2014/main" id="{C28B2AAE-A79D-4A8E-F81D-EC0578EA732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132490448"/>
      </p:ext>
    </p:extLst>
  </p:cSld>
  <p:clrMapOvr>
    <a:masterClrMapping/>
  </p:clrMapOvr>
  <p:transition advClick="0"/>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endParaRPr lang="en-US" dirty="0">
              <a:solidFill>
                <a:schemeClr val="tx1"/>
              </a:solidFill>
            </a:endParaRPr>
          </a:p>
        </p:txBody>
      </p:sp>
      <p:sp>
        <p:nvSpPr>
          <p:cNvPr id="3" name="Content Placeholder 2"/>
          <p:cNvSpPr>
            <a:spLocks noGrp="1"/>
          </p:cNvSpPr>
          <p:nvPr>
            <p:ph idx="1"/>
          </p:nvPr>
        </p:nvSpPr>
        <p:spPr>
          <a:xfrm>
            <a:off x="573883" y="1440329"/>
            <a:ext cx="6172992" cy="5546165"/>
          </a:xfrm>
        </p:spPr>
        <p:txBody>
          <a:bodyPr/>
          <a:lstStyle/>
          <a:p>
            <a:r>
              <a:rPr lang="en-US" dirty="0"/>
              <a:t>Original Model Issues </a:t>
            </a:r>
          </a:p>
          <a:p>
            <a:pPr lvl="1"/>
            <a:r>
              <a:rPr lang="en-US" dirty="0">
                <a:cs typeface="Arial"/>
              </a:rPr>
              <a:t>Two different objectives represented by USAFA constraint</a:t>
            </a:r>
          </a:p>
          <a:p>
            <a:pPr marL="1460482" lvl="2" indent="-457200">
              <a:buAutoNum type="arabicPeriod"/>
            </a:pPr>
            <a:r>
              <a:rPr lang="en-US" dirty="0">
                <a:cs typeface="Arial"/>
              </a:rPr>
              <a:t>Constrained minimum number of USAFA cadets</a:t>
            </a:r>
          </a:p>
          <a:p>
            <a:pPr marL="1003282" lvl="2" indent="0">
              <a:buNone/>
            </a:pPr>
            <a:endParaRPr lang="en-US" dirty="0">
              <a:cs typeface="Arial"/>
            </a:endParaRPr>
          </a:p>
          <a:p>
            <a:pPr marL="1003282" lvl="2" indent="0">
              <a:lnSpc>
                <a:spcPct val="150000"/>
              </a:lnSpc>
              <a:buNone/>
            </a:pPr>
            <a:endParaRPr lang="en-US" dirty="0">
              <a:cs typeface="Arial"/>
            </a:endParaRPr>
          </a:p>
          <a:p>
            <a:pPr marL="1460482" lvl="2" indent="-457200">
              <a:buAutoNum type="arabicPeriod" startAt="2"/>
            </a:pPr>
            <a:r>
              <a:rPr lang="en-US" dirty="0">
                <a:cs typeface="Arial"/>
              </a:rPr>
              <a:t>Constrained USAFA proportion</a:t>
            </a:r>
          </a:p>
          <a:p>
            <a:pPr marL="1460482" lvl="2" indent="-457200">
              <a:buAutoNum type="arabicPeriod" startAt="2"/>
            </a:pPr>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pSp>
        <p:nvGrpSpPr>
          <p:cNvPr id="8" name="Group 7">
            <a:extLst>
              <a:ext uri="{FF2B5EF4-FFF2-40B4-BE49-F238E27FC236}">
                <a16:creationId xmlns:a16="http://schemas.microsoft.com/office/drawing/2014/main" id="{F2C1987A-64C7-4E03-AA42-029D1FF69D6D}"/>
              </a:ext>
            </a:extLst>
          </p:cNvPr>
          <p:cNvGrpSpPr/>
          <p:nvPr/>
        </p:nvGrpSpPr>
        <p:grpSpPr>
          <a:xfrm>
            <a:off x="1510751" y="3492260"/>
            <a:ext cx="6840336" cy="2107690"/>
            <a:chOff x="2010225" y="3535815"/>
            <a:chExt cx="7633203" cy="2351994"/>
          </a:xfrm>
        </p:grpSpPr>
        <p:pic>
          <p:nvPicPr>
            <p:cNvPr id="5" name="Picture 4">
              <a:extLst>
                <a:ext uri="{FF2B5EF4-FFF2-40B4-BE49-F238E27FC236}">
                  <a16:creationId xmlns:a16="http://schemas.microsoft.com/office/drawing/2014/main" id="{4B9CB214-71A6-4084-B4F0-014FADDFB7DA}"/>
                </a:ext>
              </a:extLst>
            </p:cNvPr>
            <p:cNvPicPr>
              <a:picLocks noChangeAspect="1"/>
            </p:cNvPicPr>
            <p:nvPr/>
          </p:nvPicPr>
          <p:blipFill rotWithShape="1">
            <a:blip r:embed="rId2">
              <a:alphaModFix/>
            </a:blip>
            <a:srcRect l="1103" t="38853" r="4253" b="39814"/>
            <a:stretch/>
          </p:blipFill>
          <p:spPr>
            <a:xfrm>
              <a:off x="2010225" y="4955849"/>
              <a:ext cx="7633202" cy="931960"/>
            </a:xfrm>
            <a:prstGeom prst="rect">
              <a:avLst/>
            </a:prstGeom>
          </p:spPr>
        </p:pic>
        <p:pic>
          <p:nvPicPr>
            <p:cNvPr id="38" name="Picture 37">
              <a:extLst>
                <a:ext uri="{FF2B5EF4-FFF2-40B4-BE49-F238E27FC236}">
                  <a16:creationId xmlns:a16="http://schemas.microsoft.com/office/drawing/2014/main" id="{F633B249-F474-4485-99FC-6DD452D915ED}"/>
                </a:ext>
              </a:extLst>
            </p:cNvPr>
            <p:cNvPicPr>
              <a:picLocks noChangeAspect="1"/>
            </p:cNvPicPr>
            <p:nvPr/>
          </p:nvPicPr>
          <p:blipFill rotWithShape="1">
            <a:blip r:embed="rId2">
              <a:alphaModFix/>
            </a:blip>
            <a:srcRect l="1103" t="59667" r="4253" b="21912"/>
            <a:stretch/>
          </p:blipFill>
          <p:spPr>
            <a:xfrm>
              <a:off x="2010226" y="3535815"/>
              <a:ext cx="7633202" cy="804739"/>
            </a:xfrm>
            <a:prstGeom prst="rect">
              <a:avLst/>
            </a:prstGeom>
          </p:spPr>
        </p:pic>
      </p:grpSp>
      <p:grpSp>
        <p:nvGrpSpPr>
          <p:cNvPr id="7" name="Group 6">
            <a:extLst>
              <a:ext uri="{FF2B5EF4-FFF2-40B4-BE49-F238E27FC236}">
                <a16:creationId xmlns:a16="http://schemas.microsoft.com/office/drawing/2014/main" id="{926096FC-ACB0-4CD8-956B-30E576A9E8CC}"/>
              </a:ext>
            </a:extLst>
          </p:cNvPr>
          <p:cNvGrpSpPr/>
          <p:nvPr/>
        </p:nvGrpSpPr>
        <p:grpSpPr>
          <a:xfrm>
            <a:off x="7421173" y="2290916"/>
            <a:ext cx="2114206" cy="1155233"/>
            <a:chOff x="7519604" y="3668406"/>
            <a:chExt cx="2114206" cy="1155233"/>
          </a:xfrm>
        </p:grpSpPr>
        <p:grpSp>
          <p:nvGrpSpPr>
            <p:cNvPr id="9" name="Group 8">
              <a:extLst>
                <a:ext uri="{FF2B5EF4-FFF2-40B4-BE49-F238E27FC236}">
                  <a16:creationId xmlns:a16="http://schemas.microsoft.com/office/drawing/2014/main" id="{3702CE42-CA5B-40C8-9CA0-AB0DFA62F047}"/>
                </a:ext>
              </a:extLst>
            </p:cNvPr>
            <p:cNvGrpSpPr/>
            <p:nvPr/>
          </p:nvGrpSpPr>
          <p:grpSpPr>
            <a:xfrm>
              <a:off x="7519604" y="3668406"/>
              <a:ext cx="1145488" cy="1155233"/>
              <a:chOff x="6977095" y="2800346"/>
              <a:chExt cx="1749625" cy="1764511"/>
            </a:xfrm>
          </p:grpSpPr>
          <p:grpSp>
            <p:nvGrpSpPr>
              <p:cNvPr id="15" name="Group 14">
                <a:extLst>
                  <a:ext uri="{FF2B5EF4-FFF2-40B4-BE49-F238E27FC236}">
                    <a16:creationId xmlns:a16="http://schemas.microsoft.com/office/drawing/2014/main" id="{5AC70427-7C80-4140-BEEC-133A42B012F4}"/>
                  </a:ext>
                </a:extLst>
              </p:cNvPr>
              <p:cNvGrpSpPr/>
              <p:nvPr/>
            </p:nvGrpSpPr>
            <p:grpSpPr>
              <a:xfrm>
                <a:off x="6977095" y="2800346"/>
                <a:ext cx="1749625" cy="1764511"/>
                <a:chOff x="7683744" y="2752411"/>
                <a:chExt cx="1780784" cy="1795935"/>
              </a:xfrm>
            </p:grpSpPr>
            <p:sp>
              <p:nvSpPr>
                <p:cNvPr id="18" name="Oval 17">
                  <a:extLst>
                    <a:ext uri="{FF2B5EF4-FFF2-40B4-BE49-F238E27FC236}">
                      <a16:creationId xmlns:a16="http://schemas.microsoft.com/office/drawing/2014/main" id="{3EFB6A67-670B-4EFE-8BAF-A36C77B3B403}"/>
                    </a:ext>
                  </a:extLst>
                </p:cNvPr>
                <p:cNvSpPr/>
                <p:nvPr/>
              </p:nvSpPr>
              <p:spPr bwMode="auto">
                <a:xfrm>
                  <a:off x="7683744" y="2752411"/>
                  <a:ext cx="1780784" cy="178078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effectLst/>
                    <a:latin typeface="Arial" charset="0"/>
                  </a:endParaRPr>
                </a:p>
              </p:txBody>
            </p:sp>
            <p:sp>
              <p:nvSpPr>
                <p:cNvPr id="19" name="Partial Circle 18">
                  <a:extLst>
                    <a:ext uri="{FF2B5EF4-FFF2-40B4-BE49-F238E27FC236}">
                      <a16:creationId xmlns:a16="http://schemas.microsoft.com/office/drawing/2014/main" id="{C8C240D2-BBD6-4276-A575-6063A4798205}"/>
                    </a:ext>
                  </a:extLst>
                </p:cNvPr>
                <p:cNvSpPr/>
                <p:nvPr/>
              </p:nvSpPr>
              <p:spPr bwMode="auto">
                <a:xfrm>
                  <a:off x="7683744" y="2767562"/>
                  <a:ext cx="1780784" cy="1780784"/>
                </a:xfrm>
                <a:prstGeom prst="pie">
                  <a:avLst>
                    <a:gd name="adj1" fmla="val 20258530"/>
                    <a:gd name="adj2" fmla="val 16200000"/>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bg1"/>
                    </a:solidFill>
                    <a:effectLst/>
                    <a:latin typeface="Arial" charset="0"/>
                  </a:endParaRPr>
                </a:p>
              </p:txBody>
            </p:sp>
          </p:grpSp>
          <p:sp>
            <p:nvSpPr>
              <p:cNvPr id="16" name="TextBox 15">
                <a:extLst>
                  <a:ext uri="{FF2B5EF4-FFF2-40B4-BE49-F238E27FC236}">
                    <a16:creationId xmlns:a16="http://schemas.microsoft.com/office/drawing/2014/main" id="{56762449-45FF-4ADD-BA5D-075D6D337873}"/>
                  </a:ext>
                </a:extLst>
              </p:cNvPr>
              <p:cNvSpPr txBox="1"/>
              <p:nvPr/>
            </p:nvSpPr>
            <p:spPr>
              <a:xfrm>
                <a:off x="7245645" y="3760721"/>
                <a:ext cx="684760" cy="376080"/>
              </a:xfrm>
              <a:prstGeom prst="rect">
                <a:avLst/>
              </a:prstGeom>
              <a:noFill/>
            </p:spPr>
            <p:txBody>
              <a:bodyPr wrap="square" rtlCol="0">
                <a:spAutoFit/>
              </a:bodyPr>
              <a:lstStyle/>
              <a:p>
                <a:r>
                  <a:rPr lang="en-US" sz="1000" dirty="0">
                    <a:solidFill>
                      <a:schemeClr val="bg1"/>
                    </a:solidFill>
                  </a:rPr>
                  <a:t>80%</a:t>
                </a:r>
              </a:p>
            </p:txBody>
          </p:sp>
          <p:sp>
            <p:nvSpPr>
              <p:cNvPr id="17" name="TextBox 16">
                <a:extLst>
                  <a:ext uri="{FF2B5EF4-FFF2-40B4-BE49-F238E27FC236}">
                    <a16:creationId xmlns:a16="http://schemas.microsoft.com/office/drawing/2014/main" id="{77958C5A-1F17-480D-9E21-64EEF7A19CA8}"/>
                  </a:ext>
                </a:extLst>
              </p:cNvPr>
              <p:cNvSpPr txBox="1"/>
              <p:nvPr/>
            </p:nvSpPr>
            <p:spPr>
              <a:xfrm>
                <a:off x="7930405" y="3041809"/>
                <a:ext cx="684760" cy="376080"/>
              </a:xfrm>
              <a:prstGeom prst="rect">
                <a:avLst/>
              </a:prstGeom>
              <a:noFill/>
            </p:spPr>
            <p:txBody>
              <a:bodyPr wrap="square" rtlCol="0">
                <a:spAutoFit/>
              </a:bodyPr>
              <a:lstStyle/>
              <a:p>
                <a:r>
                  <a:rPr lang="en-US" sz="1000" dirty="0">
                    <a:solidFill>
                      <a:schemeClr val="bg1"/>
                    </a:solidFill>
                  </a:rPr>
                  <a:t>20%</a:t>
                </a:r>
              </a:p>
            </p:txBody>
          </p:sp>
        </p:grpSp>
        <p:grpSp>
          <p:nvGrpSpPr>
            <p:cNvPr id="10" name="Group 9">
              <a:extLst>
                <a:ext uri="{FF2B5EF4-FFF2-40B4-BE49-F238E27FC236}">
                  <a16:creationId xmlns:a16="http://schemas.microsoft.com/office/drawing/2014/main" id="{DDCA5C4F-EAD0-4EF2-97A0-2A64473472B4}"/>
                </a:ext>
              </a:extLst>
            </p:cNvPr>
            <p:cNvGrpSpPr/>
            <p:nvPr/>
          </p:nvGrpSpPr>
          <p:grpSpPr>
            <a:xfrm>
              <a:off x="8850557" y="3974771"/>
              <a:ext cx="783253" cy="558689"/>
              <a:chOff x="9546089" y="2779819"/>
              <a:chExt cx="1196346" cy="853345"/>
            </a:xfrm>
          </p:grpSpPr>
          <p:sp>
            <p:nvSpPr>
              <p:cNvPr id="11" name="Oval 10">
                <a:extLst>
                  <a:ext uri="{FF2B5EF4-FFF2-40B4-BE49-F238E27FC236}">
                    <a16:creationId xmlns:a16="http://schemas.microsoft.com/office/drawing/2014/main" id="{5EDDAA5A-9A07-4C4B-907B-10F8F1BEB64E}"/>
                  </a:ext>
                </a:extLst>
              </p:cNvPr>
              <p:cNvSpPr/>
              <p:nvPr/>
            </p:nvSpPr>
            <p:spPr bwMode="auto">
              <a:xfrm>
                <a:off x="9546089" y="2895005"/>
                <a:ext cx="182880" cy="182880"/>
              </a:xfrm>
              <a:prstGeom prst="ellipse">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effectLst/>
                  <a:latin typeface="Arial" charset="0"/>
                </a:endParaRPr>
              </a:p>
            </p:txBody>
          </p:sp>
          <p:sp>
            <p:nvSpPr>
              <p:cNvPr id="12" name="TextBox 11">
                <a:extLst>
                  <a:ext uri="{FF2B5EF4-FFF2-40B4-BE49-F238E27FC236}">
                    <a16:creationId xmlns:a16="http://schemas.microsoft.com/office/drawing/2014/main" id="{1C85A5B8-BFB1-4CB6-8D50-B9534FD1FC94}"/>
                  </a:ext>
                </a:extLst>
              </p:cNvPr>
              <p:cNvSpPr txBox="1"/>
              <p:nvPr/>
            </p:nvSpPr>
            <p:spPr>
              <a:xfrm>
                <a:off x="9689804" y="2779819"/>
                <a:ext cx="1052631" cy="423090"/>
              </a:xfrm>
              <a:prstGeom prst="rect">
                <a:avLst/>
              </a:prstGeom>
              <a:noFill/>
            </p:spPr>
            <p:txBody>
              <a:bodyPr wrap="none" rtlCol="0">
                <a:spAutoFit/>
              </a:bodyPr>
              <a:lstStyle/>
              <a:p>
                <a:r>
                  <a:rPr lang="en-US" sz="1200" dirty="0"/>
                  <a:t>USAFA</a:t>
                </a:r>
              </a:p>
            </p:txBody>
          </p:sp>
          <p:sp>
            <p:nvSpPr>
              <p:cNvPr id="13" name="Oval 12">
                <a:extLst>
                  <a:ext uri="{FF2B5EF4-FFF2-40B4-BE49-F238E27FC236}">
                    <a16:creationId xmlns:a16="http://schemas.microsoft.com/office/drawing/2014/main" id="{8453B5E7-E48B-44AB-AEAD-A0B075753821}"/>
                  </a:ext>
                </a:extLst>
              </p:cNvPr>
              <p:cNvSpPr/>
              <p:nvPr/>
            </p:nvSpPr>
            <p:spPr bwMode="auto">
              <a:xfrm>
                <a:off x="9546089" y="3319701"/>
                <a:ext cx="182880" cy="18288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effectLst/>
                  <a:latin typeface="Arial" charset="0"/>
                </a:endParaRPr>
              </a:p>
            </p:txBody>
          </p:sp>
          <p:sp>
            <p:nvSpPr>
              <p:cNvPr id="14" name="TextBox 13">
                <a:extLst>
                  <a:ext uri="{FF2B5EF4-FFF2-40B4-BE49-F238E27FC236}">
                    <a16:creationId xmlns:a16="http://schemas.microsoft.com/office/drawing/2014/main" id="{9BAAD9E5-14F2-4DF5-BD4A-035A8BC48027}"/>
                  </a:ext>
                </a:extLst>
              </p:cNvPr>
              <p:cNvSpPr txBox="1"/>
              <p:nvPr/>
            </p:nvSpPr>
            <p:spPr>
              <a:xfrm>
                <a:off x="9735892" y="3210074"/>
                <a:ext cx="948035" cy="423090"/>
              </a:xfrm>
              <a:prstGeom prst="rect">
                <a:avLst/>
              </a:prstGeom>
              <a:noFill/>
            </p:spPr>
            <p:txBody>
              <a:bodyPr wrap="none" rtlCol="0">
                <a:spAutoFit/>
              </a:bodyPr>
              <a:lstStyle/>
              <a:p>
                <a:r>
                  <a:rPr lang="en-US" sz="1200" dirty="0"/>
                  <a:t>ROTC</a:t>
                </a:r>
              </a:p>
            </p:txBody>
          </p:sp>
        </p:grpSp>
      </p:grpSp>
      <p:sp>
        <p:nvSpPr>
          <p:cNvPr id="20" name="TextBox 19">
            <a:extLst>
              <a:ext uri="{FF2B5EF4-FFF2-40B4-BE49-F238E27FC236}">
                <a16:creationId xmlns:a16="http://schemas.microsoft.com/office/drawing/2014/main" id="{2D84DB16-CFEA-4F76-84B9-5635AE5864CB}"/>
              </a:ext>
            </a:extLst>
          </p:cNvPr>
          <p:cNvSpPr txBox="1"/>
          <p:nvPr/>
        </p:nvSpPr>
        <p:spPr>
          <a:xfrm>
            <a:off x="7501639" y="3787638"/>
            <a:ext cx="1518364" cy="369332"/>
          </a:xfrm>
          <a:prstGeom prst="rect">
            <a:avLst/>
          </a:prstGeom>
          <a:noFill/>
        </p:spPr>
        <p:txBody>
          <a:bodyPr wrap="none" rtlCol="0">
            <a:spAutoFit/>
          </a:bodyPr>
          <a:lstStyle/>
          <a:p>
            <a:r>
              <a:rPr lang="en-US" sz="1800" b="1" dirty="0"/>
              <a:t>Entire Class</a:t>
            </a:r>
          </a:p>
        </p:txBody>
      </p:sp>
      <p:sp>
        <p:nvSpPr>
          <p:cNvPr id="21" name="TextBox 20">
            <a:extLst>
              <a:ext uri="{FF2B5EF4-FFF2-40B4-BE49-F238E27FC236}">
                <a16:creationId xmlns:a16="http://schemas.microsoft.com/office/drawing/2014/main" id="{6AD4AB2D-D683-4861-A07E-D40E546B0CDC}"/>
              </a:ext>
            </a:extLst>
          </p:cNvPr>
          <p:cNvSpPr txBox="1"/>
          <p:nvPr/>
        </p:nvSpPr>
        <p:spPr>
          <a:xfrm>
            <a:off x="9180818" y="1519859"/>
            <a:ext cx="1282723" cy="430887"/>
          </a:xfrm>
          <a:prstGeom prst="rect">
            <a:avLst/>
          </a:prstGeom>
          <a:noFill/>
        </p:spPr>
        <p:txBody>
          <a:bodyPr wrap="none" rtlCol="0">
            <a:spAutoFit/>
          </a:bodyPr>
          <a:lstStyle/>
          <a:p>
            <a:r>
              <a:rPr lang="en-US" dirty="0"/>
              <a:t>Example</a:t>
            </a:r>
          </a:p>
        </p:txBody>
      </p:sp>
      <p:sp>
        <p:nvSpPr>
          <p:cNvPr id="22" name="TextBox 21">
            <a:extLst>
              <a:ext uri="{FF2B5EF4-FFF2-40B4-BE49-F238E27FC236}">
                <a16:creationId xmlns:a16="http://schemas.microsoft.com/office/drawing/2014/main" id="{59886ED5-4B37-4828-82F3-F6565CE1C422}"/>
              </a:ext>
            </a:extLst>
          </p:cNvPr>
          <p:cNvSpPr txBox="1"/>
          <p:nvPr/>
        </p:nvSpPr>
        <p:spPr>
          <a:xfrm>
            <a:off x="10241951" y="1627934"/>
            <a:ext cx="2973943" cy="4416594"/>
          </a:xfrm>
          <a:prstGeom prst="rect">
            <a:avLst/>
          </a:prstGeom>
          <a:noFill/>
        </p:spPr>
        <p:txBody>
          <a:bodyPr wrap="square" rtlCol="0">
            <a:spAutoFit/>
          </a:bodyPr>
          <a:lstStyle/>
          <a:p>
            <a:pPr algn="ctr">
              <a:lnSpc>
                <a:spcPct val="200000"/>
              </a:lnSpc>
            </a:pPr>
            <a:r>
              <a:rPr lang="en-US" sz="1800" dirty="0"/>
              <a:t>Targets</a:t>
            </a:r>
            <a:endParaRPr lang="en-US" sz="1400" dirty="0"/>
          </a:p>
          <a:p>
            <a:pPr>
              <a:lnSpc>
                <a:spcPct val="200000"/>
              </a:lnSpc>
            </a:pPr>
            <a:r>
              <a:rPr lang="en-US" sz="1400" dirty="0"/>
              <a:t>USAFA Quota: 	  2 cadets</a:t>
            </a:r>
          </a:p>
          <a:p>
            <a:pPr>
              <a:lnSpc>
                <a:spcPct val="150000"/>
              </a:lnSpc>
            </a:pPr>
            <a:r>
              <a:rPr lang="en-US" sz="1400" dirty="0"/>
              <a:t>ROTC Quota: 	  6 cadets</a:t>
            </a:r>
          </a:p>
          <a:p>
            <a:pPr>
              <a:lnSpc>
                <a:spcPct val="150000"/>
              </a:lnSpc>
            </a:pPr>
            <a:r>
              <a:rPr lang="en-US" sz="1400" dirty="0"/>
              <a:t>Combined Quota:           8 cadets</a:t>
            </a:r>
          </a:p>
          <a:p>
            <a:pPr>
              <a:lnSpc>
                <a:spcPct val="200000"/>
              </a:lnSpc>
            </a:pPr>
            <a:r>
              <a:rPr lang="en-US" sz="1400" dirty="0"/>
              <a:t>Maximum: 	                   14 cadets</a:t>
            </a:r>
          </a:p>
          <a:p>
            <a:pPr algn="ctr">
              <a:lnSpc>
                <a:spcPct val="200000"/>
              </a:lnSpc>
            </a:pPr>
            <a:endParaRPr lang="en-US" sz="1400" dirty="0"/>
          </a:p>
          <a:p>
            <a:pPr algn="ctr">
              <a:lnSpc>
                <a:spcPct val="150000"/>
              </a:lnSpc>
            </a:pPr>
            <a:r>
              <a:rPr lang="en-US" sz="1400" dirty="0"/>
              <a:t>2 USAFA cadets,</a:t>
            </a:r>
          </a:p>
          <a:p>
            <a:pPr algn="ctr">
              <a:lnSpc>
                <a:spcPct val="150000"/>
              </a:lnSpc>
            </a:pPr>
            <a:r>
              <a:rPr lang="en-US" sz="1400" dirty="0"/>
              <a:t>8 ROTC cadets</a:t>
            </a:r>
          </a:p>
          <a:p>
            <a:pPr algn="ctr">
              <a:lnSpc>
                <a:spcPct val="150000"/>
              </a:lnSpc>
            </a:pPr>
            <a:r>
              <a:rPr lang="en-US" sz="1400" dirty="0"/>
              <a:t>10 Total cadets</a:t>
            </a:r>
          </a:p>
          <a:p>
            <a:endParaRPr lang="en-US" sz="1400" dirty="0"/>
          </a:p>
          <a:p>
            <a:endParaRPr lang="en-US" sz="1400" dirty="0"/>
          </a:p>
          <a:p>
            <a:endParaRPr lang="en-US" sz="1400" dirty="0"/>
          </a:p>
          <a:p>
            <a:endParaRPr lang="en-US" sz="1400" dirty="0"/>
          </a:p>
        </p:txBody>
      </p:sp>
      <p:sp>
        <p:nvSpPr>
          <p:cNvPr id="23" name="TextBox 22">
            <a:extLst>
              <a:ext uri="{FF2B5EF4-FFF2-40B4-BE49-F238E27FC236}">
                <a16:creationId xmlns:a16="http://schemas.microsoft.com/office/drawing/2014/main" id="{A66DD01B-32A4-410F-A2A6-46A3C943492B}"/>
              </a:ext>
            </a:extLst>
          </p:cNvPr>
          <p:cNvSpPr txBox="1"/>
          <p:nvPr/>
        </p:nvSpPr>
        <p:spPr>
          <a:xfrm>
            <a:off x="10828675" y="3787638"/>
            <a:ext cx="1800493" cy="369332"/>
          </a:xfrm>
          <a:prstGeom prst="rect">
            <a:avLst/>
          </a:prstGeom>
          <a:noFill/>
        </p:spPr>
        <p:txBody>
          <a:bodyPr wrap="none" rtlCol="0">
            <a:spAutoFit/>
          </a:bodyPr>
          <a:lstStyle/>
          <a:p>
            <a:r>
              <a:rPr lang="en-US" sz="1800" b="1" dirty="0"/>
              <a:t>AFSC Solution</a:t>
            </a:r>
          </a:p>
        </p:txBody>
      </p:sp>
      <p:sp>
        <p:nvSpPr>
          <p:cNvPr id="24" name="TextBox 23">
            <a:extLst>
              <a:ext uri="{FF2B5EF4-FFF2-40B4-BE49-F238E27FC236}">
                <a16:creationId xmlns:a16="http://schemas.microsoft.com/office/drawing/2014/main" id="{AFA552A9-C787-4B4A-B2EF-BF280D75A30C}"/>
              </a:ext>
            </a:extLst>
          </p:cNvPr>
          <p:cNvSpPr txBox="1"/>
          <p:nvPr/>
        </p:nvSpPr>
        <p:spPr>
          <a:xfrm>
            <a:off x="7798227" y="5768787"/>
            <a:ext cx="4126451" cy="430887"/>
          </a:xfrm>
          <a:prstGeom prst="rect">
            <a:avLst/>
          </a:prstGeom>
          <a:noFill/>
        </p:spPr>
        <p:txBody>
          <a:bodyPr wrap="none" rtlCol="0">
            <a:spAutoFit/>
          </a:bodyPr>
          <a:lstStyle/>
          <a:p>
            <a:r>
              <a:rPr lang="en-US" dirty="0"/>
              <a:t>These are separate objectives! </a:t>
            </a:r>
          </a:p>
        </p:txBody>
      </p:sp>
      <p:sp>
        <p:nvSpPr>
          <p:cNvPr id="4" name="Rectangle 3">
            <a:hlinkClick r:id="rId3" action="ppaction://hlinksldjump"/>
            <a:extLst>
              <a:ext uri="{FF2B5EF4-FFF2-40B4-BE49-F238E27FC236}">
                <a16:creationId xmlns:a16="http://schemas.microsoft.com/office/drawing/2014/main" id="{F6B3248A-A3F8-67CC-2E4B-03B0924277A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179814879"/>
      </p:ext>
    </p:extLst>
  </p:cSld>
  <p:clrMapOvr>
    <a:masterClrMapping/>
  </p:clrMapOvr>
  <p:transition advClick="0"/>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882" y="1440329"/>
            <a:ext cx="12346988" cy="5546165"/>
          </a:xfrm>
        </p:spPr>
        <p:txBody>
          <a:bodyPr/>
          <a:lstStyle/>
          <a:p>
            <a:r>
              <a:rPr lang="en-US" dirty="0"/>
              <a:t>Reforming the Problem</a:t>
            </a:r>
          </a:p>
          <a:p>
            <a:pPr lvl="1"/>
            <a:r>
              <a:rPr lang="en-US" dirty="0">
                <a:cs typeface="Arial"/>
              </a:rPr>
              <a:t>Stable Marriage/Assignment Problem applications lack proper value-specification</a:t>
            </a:r>
            <a:endParaRPr lang="en-US" dirty="0">
              <a:solidFill>
                <a:schemeClr val="bg2">
                  <a:lumMod val="60000"/>
                  <a:lumOff val="40000"/>
                </a:schemeClr>
              </a:solidFill>
              <a:cs typeface="Arial"/>
            </a:endParaRPr>
          </a:p>
          <a:p>
            <a:pPr lvl="1"/>
            <a:r>
              <a:rPr lang="en-US" dirty="0">
                <a:solidFill>
                  <a:schemeClr val="bg2">
                    <a:lumMod val="60000"/>
                    <a:lumOff val="40000"/>
                  </a:schemeClr>
                </a:solidFill>
                <a:cs typeface="Arial"/>
              </a:rPr>
              <a:t>Current model uses Alternative-Focused Thinking (AFT), not Value-Focused Thinking (VFT) [8]</a:t>
            </a: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2" name="Title 1"/>
          <p:cNvSpPr>
            <a:spLocks noGrp="1"/>
          </p:cNvSpPr>
          <p:nvPr>
            <p:ph type="title"/>
          </p:nvPr>
        </p:nvSpPr>
        <p:spPr/>
        <p:txBody>
          <a:bodyPr/>
          <a:lstStyle/>
          <a:p>
            <a:r>
              <a:rPr lang="en-US" dirty="0"/>
              <a:t>VFT Model</a:t>
            </a:r>
          </a:p>
        </p:txBody>
      </p:sp>
      <p:sp>
        <p:nvSpPr>
          <p:cNvPr id="5" name="Rectangle 4">
            <a:hlinkClick r:id="rId2" action="ppaction://hlinksldjump"/>
            <a:extLst>
              <a:ext uri="{FF2B5EF4-FFF2-40B4-BE49-F238E27FC236}">
                <a16:creationId xmlns:a16="http://schemas.microsoft.com/office/drawing/2014/main" id="{C41C48CD-428D-7BAF-88AE-3FBBE424745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53618883"/>
      </p:ext>
    </p:extLst>
  </p:cSld>
  <p:clrMapOvr>
    <a:masterClrMapping/>
  </p:clrMapOvr>
  <p:transition advClick="0"/>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Straight Connector 57">
            <a:extLst>
              <a:ext uri="{FF2B5EF4-FFF2-40B4-BE49-F238E27FC236}">
                <a16:creationId xmlns:a16="http://schemas.microsoft.com/office/drawing/2014/main" id="{9C6BF90C-DC9E-4EE6-8A20-670ED2A27A48}"/>
              </a:ext>
            </a:extLst>
          </p:cNvPr>
          <p:cNvCxnSpPr/>
          <p:nvPr/>
        </p:nvCxnSpPr>
        <p:spPr bwMode="auto">
          <a:xfrm>
            <a:off x="2524836" y="3719167"/>
            <a:ext cx="1105468" cy="494244"/>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66414BA9-9D47-4FC7-B45C-18D8751443AC}"/>
              </a:ext>
            </a:extLst>
          </p:cNvPr>
          <p:cNvCxnSpPr>
            <a:cxnSpLocks/>
          </p:cNvCxnSpPr>
          <p:nvPr/>
        </p:nvCxnSpPr>
        <p:spPr bwMode="auto">
          <a:xfrm flipV="1">
            <a:off x="2464810" y="3719167"/>
            <a:ext cx="1105468" cy="494244"/>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dirty="0"/>
              <a:t>VFT Model</a:t>
            </a:r>
          </a:p>
        </p:txBody>
      </p:sp>
      <p:sp>
        <p:nvSpPr>
          <p:cNvPr id="3" name="Content Placeholder 2"/>
          <p:cNvSpPr>
            <a:spLocks noGrp="1"/>
          </p:cNvSpPr>
          <p:nvPr>
            <p:ph idx="1"/>
          </p:nvPr>
        </p:nvSpPr>
        <p:spPr>
          <a:xfrm>
            <a:off x="573882" y="1440329"/>
            <a:ext cx="12346988" cy="5546165"/>
          </a:xfrm>
        </p:spPr>
        <p:txBody>
          <a:bodyPr/>
          <a:lstStyle/>
          <a:p>
            <a:r>
              <a:rPr lang="en-US" dirty="0"/>
              <a:t>Reforming the Problem</a:t>
            </a:r>
          </a:p>
          <a:p>
            <a:pPr lvl="1"/>
            <a:r>
              <a:rPr lang="en-US" dirty="0">
                <a:cs typeface="Arial"/>
              </a:rPr>
              <a:t>Stable Marriage/Assignment Problem applications lack proper value-specification</a:t>
            </a:r>
            <a:endParaRPr lang="en-US" dirty="0">
              <a:solidFill>
                <a:schemeClr val="bg2">
                  <a:lumMod val="60000"/>
                  <a:lumOff val="40000"/>
                </a:schemeClr>
              </a:solidFill>
              <a:cs typeface="Arial"/>
            </a:endParaRPr>
          </a:p>
          <a:p>
            <a:pPr lvl="1"/>
            <a:r>
              <a:rPr lang="en-US" dirty="0">
                <a:cs typeface="Arial"/>
              </a:rPr>
              <a:t>Current model uses Alternative-Focused Thinking (AFT), not Value-Focused Thinking (VFT) [8]</a:t>
            </a: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pSp>
        <p:nvGrpSpPr>
          <p:cNvPr id="26" name="Group 25">
            <a:extLst>
              <a:ext uri="{FF2B5EF4-FFF2-40B4-BE49-F238E27FC236}">
                <a16:creationId xmlns:a16="http://schemas.microsoft.com/office/drawing/2014/main" id="{BE2DA2BC-98A9-4456-A471-4F3F61777B23}"/>
              </a:ext>
            </a:extLst>
          </p:cNvPr>
          <p:cNvGrpSpPr/>
          <p:nvPr/>
        </p:nvGrpSpPr>
        <p:grpSpPr>
          <a:xfrm>
            <a:off x="112721" y="4510204"/>
            <a:ext cx="6241207" cy="2267987"/>
            <a:chOff x="133084" y="3988865"/>
            <a:chExt cx="6241207" cy="2267987"/>
          </a:xfrm>
        </p:grpSpPr>
        <p:sp>
          <p:nvSpPr>
            <p:cNvPr id="4" name="Rectangle 3">
              <a:extLst>
                <a:ext uri="{FF2B5EF4-FFF2-40B4-BE49-F238E27FC236}">
                  <a16:creationId xmlns:a16="http://schemas.microsoft.com/office/drawing/2014/main" id="{EF44ABAF-03F9-46B5-A0D8-2FCABB99C4B4}"/>
                </a:ext>
              </a:extLst>
            </p:cNvPr>
            <p:cNvSpPr/>
            <p:nvPr/>
          </p:nvSpPr>
          <p:spPr bwMode="auto">
            <a:xfrm>
              <a:off x="523869" y="4516310"/>
              <a:ext cx="1839433" cy="499730"/>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t>Alternative 1</a:t>
              </a:r>
              <a:endParaRPr kumimoji="0" lang="en-US" sz="2200" b="0" i="0" u="none" strike="noStrike" cap="none" normalizeH="0" baseline="0" dirty="0">
                <a:ln>
                  <a:noFill/>
                </a:ln>
                <a:solidFill>
                  <a:schemeClr val="tx1"/>
                </a:solidFill>
                <a:effectLst/>
                <a:latin typeface="Arial" charset="0"/>
              </a:endParaRPr>
            </a:p>
          </p:txBody>
        </p:sp>
        <p:sp>
          <p:nvSpPr>
            <p:cNvPr id="5" name="Rectangle 4">
              <a:extLst>
                <a:ext uri="{FF2B5EF4-FFF2-40B4-BE49-F238E27FC236}">
                  <a16:creationId xmlns:a16="http://schemas.microsoft.com/office/drawing/2014/main" id="{39719E5A-0F99-45C0-868C-A38EF8AD6C01}"/>
                </a:ext>
              </a:extLst>
            </p:cNvPr>
            <p:cNvSpPr/>
            <p:nvPr/>
          </p:nvSpPr>
          <p:spPr bwMode="auto">
            <a:xfrm>
              <a:off x="523869" y="5136716"/>
              <a:ext cx="1839433" cy="499730"/>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t>Alternative 2</a:t>
              </a:r>
              <a:endParaRPr kumimoji="0" lang="en-US" sz="2200" b="0" i="0" u="none" strike="noStrike" cap="none" normalizeH="0" baseline="0" dirty="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9C97EB81-3923-49FB-B3CE-96A0A5FCF6A4}"/>
                </a:ext>
              </a:extLst>
            </p:cNvPr>
            <p:cNvSpPr/>
            <p:nvPr/>
          </p:nvSpPr>
          <p:spPr bwMode="auto">
            <a:xfrm>
              <a:off x="523869" y="5757122"/>
              <a:ext cx="1839433" cy="499730"/>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t>Alternative 3</a:t>
              </a:r>
              <a:endParaRPr kumimoji="0" lang="en-US" sz="2200" b="0" i="0" u="none" strike="noStrike" cap="none" normalizeH="0" baseline="0" dirty="0">
                <a:ln>
                  <a:noFill/>
                </a:ln>
                <a:solidFill>
                  <a:schemeClr val="tx1"/>
                </a:solidFill>
                <a:effectLst/>
                <a:latin typeface="Arial" charset="0"/>
              </a:endParaRPr>
            </a:p>
          </p:txBody>
        </p:sp>
        <p:sp>
          <p:nvSpPr>
            <p:cNvPr id="7" name="Oval 6">
              <a:extLst>
                <a:ext uri="{FF2B5EF4-FFF2-40B4-BE49-F238E27FC236}">
                  <a16:creationId xmlns:a16="http://schemas.microsoft.com/office/drawing/2014/main" id="{7E3A0CC5-C129-42C7-A678-E44C55573AEC}"/>
                </a:ext>
              </a:extLst>
            </p:cNvPr>
            <p:cNvSpPr/>
            <p:nvPr/>
          </p:nvSpPr>
          <p:spPr bwMode="auto">
            <a:xfrm>
              <a:off x="4043235" y="5016040"/>
              <a:ext cx="1839433" cy="741082"/>
            </a:xfrm>
            <a:prstGeom prst="ellipse">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kumimoji="0" lang="en-US" b="0" i="0" u="none" strike="noStrike" cap="none" normalizeH="0" baseline="0" dirty="0">
                  <a:ln>
                    <a:noFill/>
                  </a:ln>
                  <a:solidFill>
                    <a:schemeClr val="tx1"/>
                  </a:solidFill>
                  <a:effectLst/>
                  <a:latin typeface="Arial" charset="0"/>
                </a:rPr>
                <a:t>Values</a:t>
              </a:r>
            </a:p>
          </p:txBody>
        </p:sp>
        <p:cxnSp>
          <p:nvCxnSpPr>
            <p:cNvPr id="9" name="Straight Arrow Connector 8">
              <a:extLst>
                <a:ext uri="{FF2B5EF4-FFF2-40B4-BE49-F238E27FC236}">
                  <a16:creationId xmlns:a16="http://schemas.microsoft.com/office/drawing/2014/main" id="{CF0926E7-D048-4BFE-B552-A98A14DFD399}"/>
                </a:ext>
              </a:extLst>
            </p:cNvPr>
            <p:cNvCxnSpPr>
              <a:cxnSpLocks/>
              <a:stCxn id="4" idx="3"/>
              <a:endCxn id="7" idx="2"/>
            </p:cNvCxnSpPr>
            <p:nvPr/>
          </p:nvCxnSpPr>
          <p:spPr bwMode="auto">
            <a:xfrm>
              <a:off x="2363302" y="4766175"/>
              <a:ext cx="1679933" cy="62040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DE598E00-F156-45F2-959A-2E32E743A0D5}"/>
                </a:ext>
              </a:extLst>
            </p:cNvPr>
            <p:cNvCxnSpPr>
              <a:cxnSpLocks/>
              <a:stCxn id="5" idx="3"/>
              <a:endCxn id="7" idx="2"/>
            </p:cNvCxnSpPr>
            <p:nvPr/>
          </p:nvCxnSpPr>
          <p:spPr bwMode="auto">
            <a:xfrm>
              <a:off x="2363302" y="5386581"/>
              <a:ext cx="167993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568613BC-6DE6-40AB-86C6-28DE3D15C2DA}"/>
                </a:ext>
              </a:extLst>
            </p:cNvPr>
            <p:cNvCxnSpPr>
              <a:cxnSpLocks/>
              <a:stCxn id="6" idx="3"/>
              <a:endCxn id="7" idx="2"/>
            </p:cNvCxnSpPr>
            <p:nvPr/>
          </p:nvCxnSpPr>
          <p:spPr bwMode="auto">
            <a:xfrm flipV="1">
              <a:off x="2363302" y="5386581"/>
              <a:ext cx="1679933" cy="62040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TextBox 17">
              <a:extLst>
                <a:ext uri="{FF2B5EF4-FFF2-40B4-BE49-F238E27FC236}">
                  <a16:creationId xmlns:a16="http://schemas.microsoft.com/office/drawing/2014/main" id="{4A3ED955-A25B-4BA7-8162-DCA50C06AAB7}"/>
                </a:ext>
              </a:extLst>
            </p:cNvPr>
            <p:cNvSpPr txBox="1"/>
            <p:nvPr/>
          </p:nvSpPr>
          <p:spPr>
            <a:xfrm>
              <a:off x="133084" y="3988865"/>
              <a:ext cx="2925801" cy="461665"/>
            </a:xfrm>
            <a:prstGeom prst="rect">
              <a:avLst/>
            </a:prstGeom>
            <a:noFill/>
          </p:spPr>
          <p:txBody>
            <a:bodyPr wrap="none" rtlCol="0">
              <a:spAutoFit/>
            </a:bodyPr>
            <a:lstStyle/>
            <a:p>
              <a:r>
                <a:rPr lang="en-US" sz="2400" dirty="0"/>
                <a:t>Solutions generated</a:t>
              </a:r>
            </a:p>
          </p:txBody>
        </p:sp>
        <p:sp>
          <p:nvSpPr>
            <p:cNvPr id="25" name="Rectangle 24">
              <a:extLst>
                <a:ext uri="{FF2B5EF4-FFF2-40B4-BE49-F238E27FC236}">
                  <a16:creationId xmlns:a16="http://schemas.microsoft.com/office/drawing/2014/main" id="{572BFDE2-8D0C-47BE-9258-3909C0343971}"/>
                </a:ext>
              </a:extLst>
            </p:cNvPr>
            <p:cNvSpPr/>
            <p:nvPr/>
          </p:nvSpPr>
          <p:spPr bwMode="auto">
            <a:xfrm>
              <a:off x="3241603" y="4104076"/>
              <a:ext cx="3132688" cy="85500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400" dirty="0"/>
                <a:t>Values determined to measure solutions</a:t>
              </a:r>
            </a:p>
          </p:txBody>
        </p:sp>
      </p:grpSp>
      <p:sp>
        <p:nvSpPr>
          <p:cNvPr id="37" name="Oval 36">
            <a:extLst>
              <a:ext uri="{FF2B5EF4-FFF2-40B4-BE49-F238E27FC236}">
                <a16:creationId xmlns:a16="http://schemas.microsoft.com/office/drawing/2014/main" id="{1D21225E-2FBF-4556-A38F-D57E4DBAF609}"/>
              </a:ext>
            </a:extLst>
          </p:cNvPr>
          <p:cNvSpPr/>
          <p:nvPr/>
        </p:nvSpPr>
        <p:spPr bwMode="auto">
          <a:xfrm>
            <a:off x="7542238" y="5537379"/>
            <a:ext cx="1839433" cy="741082"/>
          </a:xfrm>
          <a:prstGeom prst="ellipse">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kumimoji="0" lang="en-US" b="0" i="0" u="none" strike="noStrike" cap="none" normalizeH="0" baseline="0" dirty="0">
                <a:ln>
                  <a:noFill/>
                </a:ln>
                <a:solidFill>
                  <a:schemeClr val="tx1"/>
                </a:solidFill>
                <a:effectLst/>
                <a:latin typeface="Arial" charset="0"/>
              </a:rPr>
              <a:t>Values</a:t>
            </a:r>
          </a:p>
        </p:txBody>
      </p:sp>
      <p:sp>
        <p:nvSpPr>
          <p:cNvPr id="38" name="Rectangle 37">
            <a:extLst>
              <a:ext uri="{FF2B5EF4-FFF2-40B4-BE49-F238E27FC236}">
                <a16:creationId xmlns:a16="http://schemas.microsoft.com/office/drawing/2014/main" id="{D10753CA-40E5-4DE3-A9FD-0AA687C56603}"/>
              </a:ext>
            </a:extLst>
          </p:cNvPr>
          <p:cNvSpPr/>
          <p:nvPr/>
        </p:nvSpPr>
        <p:spPr bwMode="auto">
          <a:xfrm>
            <a:off x="11150811" y="5037649"/>
            <a:ext cx="1839433" cy="499730"/>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t>Alternative 1</a:t>
            </a:r>
            <a:endParaRPr kumimoji="0" lang="en-US" sz="2200" b="0" i="0" u="none" strike="noStrike" cap="none" normalizeH="0" baseline="0" dirty="0">
              <a:ln>
                <a:noFill/>
              </a:ln>
              <a:solidFill>
                <a:schemeClr val="tx1"/>
              </a:solidFill>
              <a:effectLst/>
              <a:latin typeface="Arial" charset="0"/>
            </a:endParaRPr>
          </a:p>
        </p:txBody>
      </p:sp>
      <p:sp>
        <p:nvSpPr>
          <p:cNvPr id="39" name="Rectangle 38">
            <a:extLst>
              <a:ext uri="{FF2B5EF4-FFF2-40B4-BE49-F238E27FC236}">
                <a16:creationId xmlns:a16="http://schemas.microsoft.com/office/drawing/2014/main" id="{0FB51861-F9C0-42BA-BDF9-D4F27E24310B}"/>
              </a:ext>
            </a:extLst>
          </p:cNvPr>
          <p:cNvSpPr/>
          <p:nvPr/>
        </p:nvSpPr>
        <p:spPr bwMode="auto">
          <a:xfrm>
            <a:off x="11150811" y="5658055"/>
            <a:ext cx="1839433" cy="499730"/>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t>Alternative 2</a:t>
            </a:r>
            <a:endParaRPr kumimoji="0" lang="en-US" sz="2200" b="0" i="0" u="none" strike="noStrike" cap="none" normalizeH="0" baseline="0" dirty="0">
              <a:ln>
                <a:noFill/>
              </a:ln>
              <a:solidFill>
                <a:schemeClr val="tx1"/>
              </a:solidFill>
              <a:effectLst/>
              <a:latin typeface="Arial" charset="0"/>
            </a:endParaRPr>
          </a:p>
        </p:txBody>
      </p:sp>
      <p:sp>
        <p:nvSpPr>
          <p:cNvPr id="40" name="Rectangle 39">
            <a:extLst>
              <a:ext uri="{FF2B5EF4-FFF2-40B4-BE49-F238E27FC236}">
                <a16:creationId xmlns:a16="http://schemas.microsoft.com/office/drawing/2014/main" id="{80188208-D0E4-436F-ACC6-E3ED9B96B5F0}"/>
              </a:ext>
            </a:extLst>
          </p:cNvPr>
          <p:cNvSpPr/>
          <p:nvPr/>
        </p:nvSpPr>
        <p:spPr bwMode="auto">
          <a:xfrm>
            <a:off x="11150811" y="6278461"/>
            <a:ext cx="1839433" cy="499730"/>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t>Alternative 3</a:t>
            </a:r>
            <a:endParaRPr kumimoji="0" lang="en-US" sz="2200" b="0" i="0" u="none" strike="noStrike" cap="none" normalizeH="0" baseline="0" dirty="0">
              <a:ln>
                <a:noFill/>
              </a:ln>
              <a:solidFill>
                <a:schemeClr val="tx1"/>
              </a:solidFill>
              <a:effectLst/>
              <a:latin typeface="Arial" charset="0"/>
            </a:endParaRPr>
          </a:p>
        </p:txBody>
      </p:sp>
      <p:cxnSp>
        <p:nvCxnSpPr>
          <p:cNvPr id="41" name="Straight Arrow Connector 40">
            <a:extLst>
              <a:ext uri="{FF2B5EF4-FFF2-40B4-BE49-F238E27FC236}">
                <a16:creationId xmlns:a16="http://schemas.microsoft.com/office/drawing/2014/main" id="{E1F34717-D3DB-491A-B138-37744B0545FE}"/>
              </a:ext>
            </a:extLst>
          </p:cNvPr>
          <p:cNvCxnSpPr>
            <a:cxnSpLocks/>
            <a:stCxn id="37" idx="6"/>
            <a:endCxn id="38" idx="1"/>
          </p:cNvCxnSpPr>
          <p:nvPr/>
        </p:nvCxnSpPr>
        <p:spPr bwMode="auto">
          <a:xfrm flipV="1">
            <a:off x="9381671" y="5287514"/>
            <a:ext cx="1769140" cy="62040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4" name="Straight Arrow Connector 43">
            <a:extLst>
              <a:ext uri="{FF2B5EF4-FFF2-40B4-BE49-F238E27FC236}">
                <a16:creationId xmlns:a16="http://schemas.microsoft.com/office/drawing/2014/main" id="{64231613-D843-4AD5-9A1B-0A542A761A84}"/>
              </a:ext>
            </a:extLst>
          </p:cNvPr>
          <p:cNvCxnSpPr>
            <a:cxnSpLocks/>
            <a:stCxn id="37" idx="6"/>
            <a:endCxn id="39" idx="1"/>
          </p:cNvCxnSpPr>
          <p:nvPr/>
        </p:nvCxnSpPr>
        <p:spPr bwMode="auto">
          <a:xfrm>
            <a:off x="9381671" y="5907920"/>
            <a:ext cx="176914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7" name="Straight Arrow Connector 46">
            <a:extLst>
              <a:ext uri="{FF2B5EF4-FFF2-40B4-BE49-F238E27FC236}">
                <a16:creationId xmlns:a16="http://schemas.microsoft.com/office/drawing/2014/main" id="{D508DFF8-3478-4E19-89D7-5F3EB81325E9}"/>
              </a:ext>
            </a:extLst>
          </p:cNvPr>
          <p:cNvCxnSpPr>
            <a:cxnSpLocks/>
            <a:stCxn id="37" idx="6"/>
            <a:endCxn id="40" idx="1"/>
          </p:cNvCxnSpPr>
          <p:nvPr/>
        </p:nvCxnSpPr>
        <p:spPr bwMode="auto">
          <a:xfrm>
            <a:off x="9381671" y="5907920"/>
            <a:ext cx="1769140" cy="62040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0" name="TextBox 49">
            <a:extLst>
              <a:ext uri="{FF2B5EF4-FFF2-40B4-BE49-F238E27FC236}">
                <a16:creationId xmlns:a16="http://schemas.microsoft.com/office/drawing/2014/main" id="{A359A635-1A77-4105-B8C9-98493CD09D9F}"/>
              </a:ext>
            </a:extLst>
          </p:cNvPr>
          <p:cNvSpPr txBox="1"/>
          <p:nvPr/>
        </p:nvSpPr>
        <p:spPr>
          <a:xfrm>
            <a:off x="7168172" y="4936005"/>
            <a:ext cx="2731453" cy="461665"/>
          </a:xfrm>
          <a:prstGeom prst="rect">
            <a:avLst/>
          </a:prstGeom>
          <a:noFill/>
        </p:spPr>
        <p:txBody>
          <a:bodyPr wrap="none" rtlCol="0">
            <a:spAutoFit/>
          </a:bodyPr>
          <a:lstStyle/>
          <a:p>
            <a:r>
              <a:rPr lang="en-US" sz="2400" dirty="0"/>
              <a:t>Values determined</a:t>
            </a:r>
          </a:p>
        </p:txBody>
      </p:sp>
      <p:sp>
        <p:nvSpPr>
          <p:cNvPr id="51" name="Rectangle 50">
            <a:extLst>
              <a:ext uri="{FF2B5EF4-FFF2-40B4-BE49-F238E27FC236}">
                <a16:creationId xmlns:a16="http://schemas.microsoft.com/office/drawing/2014/main" id="{E469D454-AD54-4045-8DB0-A00797E41560}"/>
              </a:ext>
            </a:extLst>
          </p:cNvPr>
          <p:cNvSpPr/>
          <p:nvPr/>
        </p:nvSpPr>
        <p:spPr bwMode="auto">
          <a:xfrm>
            <a:off x="10361062" y="4084445"/>
            <a:ext cx="3132688" cy="85500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400" dirty="0"/>
              <a:t>Solutions generated based on values</a:t>
            </a:r>
          </a:p>
        </p:txBody>
      </p:sp>
      <p:sp>
        <p:nvSpPr>
          <p:cNvPr id="52" name="Rectangle 51">
            <a:extLst>
              <a:ext uri="{FF2B5EF4-FFF2-40B4-BE49-F238E27FC236}">
                <a16:creationId xmlns:a16="http://schemas.microsoft.com/office/drawing/2014/main" id="{FB652599-EB52-4638-B583-0F9C0AA0BB7E}"/>
              </a:ext>
            </a:extLst>
          </p:cNvPr>
          <p:cNvSpPr/>
          <p:nvPr/>
        </p:nvSpPr>
        <p:spPr bwMode="auto">
          <a:xfrm>
            <a:off x="112722" y="3630304"/>
            <a:ext cx="6217036" cy="335619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53" name="Rectangle 52">
            <a:extLst>
              <a:ext uri="{FF2B5EF4-FFF2-40B4-BE49-F238E27FC236}">
                <a16:creationId xmlns:a16="http://schemas.microsoft.com/office/drawing/2014/main" id="{04E3DCF4-5D7F-4289-B262-82632A0B2995}"/>
              </a:ext>
            </a:extLst>
          </p:cNvPr>
          <p:cNvSpPr/>
          <p:nvPr/>
        </p:nvSpPr>
        <p:spPr bwMode="auto">
          <a:xfrm>
            <a:off x="7163993" y="3630304"/>
            <a:ext cx="6217036" cy="335619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54" name="TextBox 53">
            <a:extLst>
              <a:ext uri="{FF2B5EF4-FFF2-40B4-BE49-F238E27FC236}">
                <a16:creationId xmlns:a16="http://schemas.microsoft.com/office/drawing/2014/main" id="{76AAE769-501D-4E8E-883E-557E58C27C30}"/>
              </a:ext>
            </a:extLst>
          </p:cNvPr>
          <p:cNvSpPr txBox="1"/>
          <p:nvPr/>
        </p:nvSpPr>
        <p:spPr>
          <a:xfrm>
            <a:off x="2647228" y="3719167"/>
            <a:ext cx="883575" cy="523220"/>
          </a:xfrm>
          <a:prstGeom prst="rect">
            <a:avLst/>
          </a:prstGeom>
          <a:noFill/>
        </p:spPr>
        <p:txBody>
          <a:bodyPr wrap="none" rtlCol="0">
            <a:spAutoFit/>
          </a:bodyPr>
          <a:lstStyle/>
          <a:p>
            <a:r>
              <a:rPr lang="en-US" sz="2800" b="1" dirty="0">
                <a:solidFill>
                  <a:srgbClr val="FF0000"/>
                </a:solidFill>
              </a:rPr>
              <a:t>AFT</a:t>
            </a:r>
          </a:p>
        </p:txBody>
      </p:sp>
      <p:sp>
        <p:nvSpPr>
          <p:cNvPr id="56" name="TextBox 55">
            <a:extLst>
              <a:ext uri="{FF2B5EF4-FFF2-40B4-BE49-F238E27FC236}">
                <a16:creationId xmlns:a16="http://schemas.microsoft.com/office/drawing/2014/main" id="{5304751A-2D94-4CAF-939E-6B1943ED82DF}"/>
              </a:ext>
            </a:extLst>
          </p:cNvPr>
          <p:cNvSpPr txBox="1"/>
          <p:nvPr/>
        </p:nvSpPr>
        <p:spPr>
          <a:xfrm>
            <a:off x="9428951" y="3719167"/>
            <a:ext cx="862737" cy="523220"/>
          </a:xfrm>
          <a:prstGeom prst="rect">
            <a:avLst/>
          </a:prstGeom>
          <a:noFill/>
        </p:spPr>
        <p:txBody>
          <a:bodyPr wrap="none" rtlCol="0">
            <a:spAutoFit/>
          </a:bodyPr>
          <a:lstStyle/>
          <a:p>
            <a:r>
              <a:rPr lang="en-US" sz="2800" b="1" dirty="0">
                <a:solidFill>
                  <a:srgbClr val="33CC33"/>
                </a:solidFill>
              </a:rPr>
              <a:t>VFT</a:t>
            </a:r>
          </a:p>
        </p:txBody>
      </p:sp>
      <p:sp>
        <p:nvSpPr>
          <p:cNvPr id="60" name="Oval 59">
            <a:extLst>
              <a:ext uri="{FF2B5EF4-FFF2-40B4-BE49-F238E27FC236}">
                <a16:creationId xmlns:a16="http://schemas.microsoft.com/office/drawing/2014/main" id="{73233436-8055-4390-BDFC-4A6C31DD3025}"/>
              </a:ext>
            </a:extLst>
          </p:cNvPr>
          <p:cNvSpPr/>
          <p:nvPr/>
        </p:nvSpPr>
        <p:spPr bwMode="auto">
          <a:xfrm>
            <a:off x="9255823" y="3670574"/>
            <a:ext cx="1208992" cy="620406"/>
          </a:xfrm>
          <a:prstGeom prst="ellipse">
            <a:avLst/>
          </a:prstGeom>
          <a:noFill/>
          <a:ln w="38100" cap="flat" cmpd="sng" algn="ctr">
            <a:solidFill>
              <a:srgbClr val="33CC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8" name="Rectangle 7">
            <a:hlinkClick r:id="rId2" action="ppaction://hlinksldjump"/>
            <a:extLst>
              <a:ext uri="{FF2B5EF4-FFF2-40B4-BE49-F238E27FC236}">
                <a16:creationId xmlns:a16="http://schemas.microsoft.com/office/drawing/2014/main" id="{AEDDF89A-3087-D4E4-7EEB-A78702724C9A}"/>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90361171"/>
      </p:ext>
    </p:extLst>
  </p:cSld>
  <p:clrMapOvr>
    <a:masterClrMapping/>
  </p:clrMapOvr>
  <p:transition advClick="0"/>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Sets and Indices</a:t>
            </a:r>
          </a:p>
          <a:p>
            <a:pPr lvl="2"/>
            <a:r>
              <a:rPr lang="en-US" dirty="0">
                <a:cs typeface="Arial"/>
              </a:rPr>
              <a:t>Three main sets of entities</a:t>
            </a:r>
          </a:p>
          <a:p>
            <a:pPr lvl="2"/>
            <a:r>
              <a:rPr lang="en-US" dirty="0">
                <a:cs typeface="Arial"/>
              </a:rPr>
              <a:t>New set for AFSC objectives</a:t>
            </a:r>
          </a:p>
          <a:p>
            <a:pPr lvl="2"/>
            <a:r>
              <a:rPr lang="en-US" dirty="0">
                <a:cs typeface="Arial"/>
              </a:rPr>
              <a:t>Cadet/AFSC constraint subsets</a:t>
            </a:r>
          </a:p>
          <a:p>
            <a:pPr lvl="2"/>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2" name="Title 1"/>
          <p:cNvSpPr>
            <a:spLocks noGrp="1"/>
          </p:cNvSpPr>
          <p:nvPr>
            <p:ph type="title"/>
          </p:nvPr>
        </p:nvSpPr>
        <p:spPr/>
        <p:txBody>
          <a:bodyPr/>
          <a:lstStyle/>
          <a:p>
            <a:r>
              <a:rPr lang="en-US" dirty="0"/>
              <a:t>VFT Model</a:t>
            </a:r>
          </a:p>
        </p:txBody>
      </p:sp>
      <p:pic>
        <p:nvPicPr>
          <p:cNvPr id="10" name="Picture 9">
            <a:extLst>
              <a:ext uri="{FF2B5EF4-FFF2-40B4-BE49-F238E27FC236}">
                <a16:creationId xmlns:a16="http://schemas.microsoft.com/office/drawing/2014/main" id="{0C50A297-4B3A-4A71-9C44-E32D6DAE77B8}"/>
              </a:ext>
            </a:extLst>
          </p:cNvPr>
          <p:cNvPicPr>
            <a:picLocks noChangeAspect="1"/>
          </p:cNvPicPr>
          <p:nvPr/>
        </p:nvPicPr>
        <p:blipFill rotWithShape="1">
          <a:blip r:embed="rId2"/>
          <a:srcRect l="1891" t="12716" r="15058" b="55311"/>
          <a:stretch/>
        </p:blipFill>
        <p:spPr>
          <a:xfrm>
            <a:off x="6863556" y="1440329"/>
            <a:ext cx="6400800" cy="1334769"/>
          </a:xfrm>
          <a:prstGeom prst="rect">
            <a:avLst/>
          </a:prstGeom>
        </p:spPr>
      </p:pic>
      <p:pic>
        <p:nvPicPr>
          <p:cNvPr id="5" name="Picture 4">
            <a:extLst>
              <a:ext uri="{FF2B5EF4-FFF2-40B4-BE49-F238E27FC236}">
                <a16:creationId xmlns:a16="http://schemas.microsoft.com/office/drawing/2014/main" id="{1349284B-2CB4-4061-A7EF-329282CF675F}"/>
              </a:ext>
            </a:extLst>
          </p:cNvPr>
          <p:cNvPicPr>
            <a:picLocks noChangeAspect="1"/>
          </p:cNvPicPr>
          <p:nvPr/>
        </p:nvPicPr>
        <p:blipFill rotWithShape="1">
          <a:blip r:embed="rId3"/>
          <a:srcRect l="1891" t="12716" r="15058" b="80938"/>
          <a:stretch/>
        </p:blipFill>
        <p:spPr>
          <a:xfrm>
            <a:off x="6863556" y="2880732"/>
            <a:ext cx="6400800" cy="264908"/>
          </a:xfrm>
          <a:prstGeom prst="rect">
            <a:avLst/>
          </a:prstGeom>
        </p:spPr>
      </p:pic>
      <p:pic>
        <p:nvPicPr>
          <p:cNvPr id="6" name="Picture 5">
            <a:extLst>
              <a:ext uri="{FF2B5EF4-FFF2-40B4-BE49-F238E27FC236}">
                <a16:creationId xmlns:a16="http://schemas.microsoft.com/office/drawing/2014/main" id="{C2844BF8-F36D-4B97-BCF0-107531D76AA8}"/>
              </a:ext>
            </a:extLst>
          </p:cNvPr>
          <p:cNvPicPr>
            <a:picLocks noChangeAspect="1"/>
          </p:cNvPicPr>
          <p:nvPr/>
        </p:nvPicPr>
        <p:blipFill rotWithShape="1">
          <a:blip r:embed="rId4"/>
          <a:srcRect l="1891" t="12716" r="15058" b="80938"/>
          <a:stretch/>
        </p:blipFill>
        <p:spPr>
          <a:xfrm>
            <a:off x="6863556" y="3212606"/>
            <a:ext cx="6400800" cy="264908"/>
          </a:xfrm>
          <a:prstGeom prst="rect">
            <a:avLst/>
          </a:prstGeom>
        </p:spPr>
      </p:pic>
      <p:sp>
        <p:nvSpPr>
          <p:cNvPr id="4" name="Rectangle 3">
            <a:hlinkClick r:id="rId5" action="ppaction://hlinksldjump"/>
            <a:extLst>
              <a:ext uri="{FF2B5EF4-FFF2-40B4-BE49-F238E27FC236}">
                <a16:creationId xmlns:a16="http://schemas.microsoft.com/office/drawing/2014/main" id="{0226FB7D-C103-61CF-975A-C1399CAAC650}"/>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475712110"/>
      </p:ext>
    </p:extLst>
  </p:cSld>
  <p:clrMapOvr>
    <a:masterClrMapping/>
  </p:clrMapOvr>
  <p:transition advClick="0"/>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Sets and Indices</a:t>
            </a:r>
          </a:p>
          <a:p>
            <a:pPr lvl="2"/>
            <a:r>
              <a:rPr lang="en-US" dirty="0">
                <a:cs typeface="Arial"/>
              </a:rPr>
              <a:t>Three main sets of entities</a:t>
            </a:r>
          </a:p>
          <a:p>
            <a:pPr lvl="2"/>
            <a:r>
              <a:rPr lang="en-US" dirty="0">
                <a:cs typeface="Arial"/>
              </a:rPr>
              <a:t>New set for AFSC objectives</a:t>
            </a:r>
          </a:p>
          <a:p>
            <a:pPr lvl="2"/>
            <a:r>
              <a:rPr lang="en-US" dirty="0">
                <a:cs typeface="Arial"/>
              </a:rPr>
              <a:t>Cadet/AFSC constraint subsets</a:t>
            </a:r>
          </a:p>
          <a:p>
            <a:pPr lvl="2"/>
            <a:r>
              <a:rPr lang="en-US" dirty="0">
                <a:cs typeface="Arial"/>
              </a:rPr>
              <a:t>Cadet/AFSC eligibility subsets</a:t>
            </a:r>
          </a:p>
          <a:p>
            <a:pPr lvl="2"/>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2" name="Title 1"/>
          <p:cNvSpPr>
            <a:spLocks noGrp="1"/>
          </p:cNvSpPr>
          <p:nvPr>
            <p:ph type="title"/>
          </p:nvPr>
        </p:nvSpPr>
        <p:spPr/>
        <p:txBody>
          <a:bodyPr/>
          <a:lstStyle/>
          <a:p>
            <a:r>
              <a:rPr lang="en-US" dirty="0"/>
              <a:t>VFT Model</a:t>
            </a:r>
          </a:p>
        </p:txBody>
      </p:sp>
      <p:pic>
        <p:nvPicPr>
          <p:cNvPr id="10" name="Picture 9">
            <a:extLst>
              <a:ext uri="{FF2B5EF4-FFF2-40B4-BE49-F238E27FC236}">
                <a16:creationId xmlns:a16="http://schemas.microsoft.com/office/drawing/2014/main" id="{0C50A297-4B3A-4A71-9C44-E32D6DAE77B8}"/>
              </a:ext>
            </a:extLst>
          </p:cNvPr>
          <p:cNvPicPr>
            <a:picLocks noChangeAspect="1"/>
          </p:cNvPicPr>
          <p:nvPr/>
        </p:nvPicPr>
        <p:blipFill rotWithShape="1">
          <a:blip r:embed="rId2"/>
          <a:srcRect l="1891" t="12716" r="15058" b="55311"/>
          <a:stretch/>
        </p:blipFill>
        <p:spPr>
          <a:xfrm>
            <a:off x="6863556" y="1440329"/>
            <a:ext cx="6400800" cy="1334769"/>
          </a:xfrm>
          <a:prstGeom prst="rect">
            <a:avLst/>
          </a:prstGeom>
        </p:spPr>
      </p:pic>
      <p:pic>
        <p:nvPicPr>
          <p:cNvPr id="5" name="Picture 4">
            <a:extLst>
              <a:ext uri="{FF2B5EF4-FFF2-40B4-BE49-F238E27FC236}">
                <a16:creationId xmlns:a16="http://schemas.microsoft.com/office/drawing/2014/main" id="{1349284B-2CB4-4061-A7EF-329282CF675F}"/>
              </a:ext>
            </a:extLst>
          </p:cNvPr>
          <p:cNvPicPr>
            <a:picLocks noChangeAspect="1"/>
          </p:cNvPicPr>
          <p:nvPr/>
        </p:nvPicPr>
        <p:blipFill rotWithShape="1">
          <a:blip r:embed="rId3"/>
          <a:srcRect l="1891" t="12716" r="15058" b="80938"/>
          <a:stretch/>
        </p:blipFill>
        <p:spPr>
          <a:xfrm>
            <a:off x="6863556" y="2880732"/>
            <a:ext cx="6400800" cy="264908"/>
          </a:xfrm>
          <a:prstGeom prst="rect">
            <a:avLst/>
          </a:prstGeom>
        </p:spPr>
      </p:pic>
      <p:pic>
        <p:nvPicPr>
          <p:cNvPr id="6" name="Picture 5">
            <a:extLst>
              <a:ext uri="{FF2B5EF4-FFF2-40B4-BE49-F238E27FC236}">
                <a16:creationId xmlns:a16="http://schemas.microsoft.com/office/drawing/2014/main" id="{C2844BF8-F36D-4B97-BCF0-107531D76AA8}"/>
              </a:ext>
            </a:extLst>
          </p:cNvPr>
          <p:cNvPicPr>
            <a:picLocks noChangeAspect="1"/>
          </p:cNvPicPr>
          <p:nvPr/>
        </p:nvPicPr>
        <p:blipFill rotWithShape="1">
          <a:blip r:embed="rId4"/>
          <a:srcRect l="1891" t="12716" r="15058" b="80938"/>
          <a:stretch/>
        </p:blipFill>
        <p:spPr>
          <a:xfrm>
            <a:off x="6863556" y="3212606"/>
            <a:ext cx="6400800" cy="264908"/>
          </a:xfrm>
          <a:prstGeom prst="rect">
            <a:avLst/>
          </a:prstGeom>
        </p:spPr>
      </p:pic>
      <p:pic>
        <p:nvPicPr>
          <p:cNvPr id="7" name="Picture 6">
            <a:extLst>
              <a:ext uri="{FF2B5EF4-FFF2-40B4-BE49-F238E27FC236}">
                <a16:creationId xmlns:a16="http://schemas.microsoft.com/office/drawing/2014/main" id="{0D8BBC3E-A996-4A0D-A598-B2D52027B881}"/>
              </a:ext>
            </a:extLst>
          </p:cNvPr>
          <p:cNvPicPr>
            <a:picLocks noChangeAspect="1"/>
          </p:cNvPicPr>
          <p:nvPr/>
        </p:nvPicPr>
        <p:blipFill rotWithShape="1">
          <a:blip r:embed="rId3"/>
          <a:srcRect l="1891" t="21677" r="15058" b="70463"/>
          <a:stretch/>
        </p:blipFill>
        <p:spPr>
          <a:xfrm>
            <a:off x="6863556" y="3641945"/>
            <a:ext cx="6400800" cy="328131"/>
          </a:xfrm>
          <a:prstGeom prst="rect">
            <a:avLst/>
          </a:prstGeom>
        </p:spPr>
      </p:pic>
      <p:pic>
        <p:nvPicPr>
          <p:cNvPr id="8" name="Picture 7">
            <a:extLst>
              <a:ext uri="{FF2B5EF4-FFF2-40B4-BE49-F238E27FC236}">
                <a16:creationId xmlns:a16="http://schemas.microsoft.com/office/drawing/2014/main" id="{1C8152A5-B420-43AD-BE89-562DC60160A7}"/>
              </a:ext>
            </a:extLst>
          </p:cNvPr>
          <p:cNvPicPr>
            <a:picLocks noChangeAspect="1"/>
          </p:cNvPicPr>
          <p:nvPr/>
        </p:nvPicPr>
        <p:blipFill rotWithShape="1">
          <a:blip r:embed="rId4"/>
          <a:srcRect l="1891" t="21677" r="15058" b="70463"/>
          <a:stretch/>
        </p:blipFill>
        <p:spPr>
          <a:xfrm>
            <a:off x="6863556" y="3976484"/>
            <a:ext cx="6400800" cy="328131"/>
          </a:xfrm>
          <a:prstGeom prst="rect">
            <a:avLst/>
          </a:prstGeom>
        </p:spPr>
      </p:pic>
      <p:sp>
        <p:nvSpPr>
          <p:cNvPr id="4" name="Rectangle 3">
            <a:hlinkClick r:id="rId5" action="ppaction://hlinksldjump"/>
            <a:extLst>
              <a:ext uri="{FF2B5EF4-FFF2-40B4-BE49-F238E27FC236}">
                <a16:creationId xmlns:a16="http://schemas.microsoft.com/office/drawing/2014/main" id="{0333645C-D517-96DF-2480-AD30C1F826D0}"/>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088734543"/>
      </p:ext>
    </p:extLst>
  </p:cSld>
  <p:clrMapOvr>
    <a:masterClrMapping/>
  </p:clrMapOvr>
  <p:transition advClick="0"/>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Sets and Indices</a:t>
            </a:r>
          </a:p>
          <a:p>
            <a:pPr lvl="2"/>
            <a:r>
              <a:rPr lang="en-US" dirty="0">
                <a:cs typeface="Arial"/>
              </a:rPr>
              <a:t>Three main sets of entities</a:t>
            </a:r>
          </a:p>
          <a:p>
            <a:pPr lvl="2"/>
            <a:r>
              <a:rPr lang="en-US" dirty="0">
                <a:cs typeface="Arial"/>
              </a:rPr>
              <a:t>New set for AFSC objectives</a:t>
            </a:r>
          </a:p>
          <a:p>
            <a:pPr lvl="2"/>
            <a:r>
              <a:rPr lang="en-US" dirty="0">
                <a:cs typeface="Arial"/>
              </a:rPr>
              <a:t>Cadet/AFSC constraint subsets</a:t>
            </a:r>
          </a:p>
          <a:p>
            <a:pPr lvl="2"/>
            <a:r>
              <a:rPr lang="en-US" dirty="0">
                <a:cs typeface="Arial"/>
              </a:rPr>
              <a:t>Cadet/AFSC eligibility subsets</a:t>
            </a:r>
          </a:p>
          <a:p>
            <a:pPr lvl="2"/>
            <a:r>
              <a:rPr lang="en-US" dirty="0">
                <a:cs typeface="Arial"/>
              </a:rPr>
              <a:t>AFSC objective subsets</a:t>
            </a:r>
          </a:p>
          <a:p>
            <a:pPr lvl="2"/>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2" name="Title 1"/>
          <p:cNvSpPr>
            <a:spLocks noGrp="1"/>
          </p:cNvSpPr>
          <p:nvPr>
            <p:ph type="title"/>
          </p:nvPr>
        </p:nvSpPr>
        <p:spPr/>
        <p:txBody>
          <a:bodyPr/>
          <a:lstStyle/>
          <a:p>
            <a:r>
              <a:rPr lang="en-US" dirty="0"/>
              <a:t>VFT Model</a:t>
            </a:r>
          </a:p>
        </p:txBody>
      </p:sp>
      <p:pic>
        <p:nvPicPr>
          <p:cNvPr id="10" name="Picture 9">
            <a:extLst>
              <a:ext uri="{FF2B5EF4-FFF2-40B4-BE49-F238E27FC236}">
                <a16:creationId xmlns:a16="http://schemas.microsoft.com/office/drawing/2014/main" id="{0C50A297-4B3A-4A71-9C44-E32D6DAE77B8}"/>
              </a:ext>
            </a:extLst>
          </p:cNvPr>
          <p:cNvPicPr>
            <a:picLocks noChangeAspect="1"/>
          </p:cNvPicPr>
          <p:nvPr/>
        </p:nvPicPr>
        <p:blipFill rotWithShape="1">
          <a:blip r:embed="rId2"/>
          <a:srcRect l="1891" t="12716" r="15058" b="55311"/>
          <a:stretch/>
        </p:blipFill>
        <p:spPr>
          <a:xfrm>
            <a:off x="6863556" y="1440329"/>
            <a:ext cx="6400800" cy="1334769"/>
          </a:xfrm>
          <a:prstGeom prst="rect">
            <a:avLst/>
          </a:prstGeom>
        </p:spPr>
      </p:pic>
      <p:pic>
        <p:nvPicPr>
          <p:cNvPr id="5" name="Picture 4">
            <a:extLst>
              <a:ext uri="{FF2B5EF4-FFF2-40B4-BE49-F238E27FC236}">
                <a16:creationId xmlns:a16="http://schemas.microsoft.com/office/drawing/2014/main" id="{1349284B-2CB4-4061-A7EF-329282CF675F}"/>
              </a:ext>
            </a:extLst>
          </p:cNvPr>
          <p:cNvPicPr>
            <a:picLocks noChangeAspect="1"/>
          </p:cNvPicPr>
          <p:nvPr/>
        </p:nvPicPr>
        <p:blipFill rotWithShape="1">
          <a:blip r:embed="rId3"/>
          <a:srcRect l="1891" t="12716" r="15058" b="80938"/>
          <a:stretch/>
        </p:blipFill>
        <p:spPr>
          <a:xfrm>
            <a:off x="6863556" y="2880732"/>
            <a:ext cx="6400800" cy="264908"/>
          </a:xfrm>
          <a:prstGeom prst="rect">
            <a:avLst/>
          </a:prstGeom>
        </p:spPr>
      </p:pic>
      <p:pic>
        <p:nvPicPr>
          <p:cNvPr id="6" name="Picture 5">
            <a:extLst>
              <a:ext uri="{FF2B5EF4-FFF2-40B4-BE49-F238E27FC236}">
                <a16:creationId xmlns:a16="http://schemas.microsoft.com/office/drawing/2014/main" id="{C2844BF8-F36D-4B97-BCF0-107531D76AA8}"/>
              </a:ext>
            </a:extLst>
          </p:cNvPr>
          <p:cNvPicPr>
            <a:picLocks noChangeAspect="1"/>
          </p:cNvPicPr>
          <p:nvPr/>
        </p:nvPicPr>
        <p:blipFill rotWithShape="1">
          <a:blip r:embed="rId4"/>
          <a:srcRect l="1891" t="12716" r="15058" b="80938"/>
          <a:stretch/>
        </p:blipFill>
        <p:spPr>
          <a:xfrm>
            <a:off x="6863556" y="3212606"/>
            <a:ext cx="6400800" cy="264908"/>
          </a:xfrm>
          <a:prstGeom prst="rect">
            <a:avLst/>
          </a:prstGeom>
        </p:spPr>
      </p:pic>
      <p:pic>
        <p:nvPicPr>
          <p:cNvPr id="7" name="Picture 6">
            <a:extLst>
              <a:ext uri="{FF2B5EF4-FFF2-40B4-BE49-F238E27FC236}">
                <a16:creationId xmlns:a16="http://schemas.microsoft.com/office/drawing/2014/main" id="{0D8BBC3E-A996-4A0D-A598-B2D52027B881}"/>
              </a:ext>
            </a:extLst>
          </p:cNvPr>
          <p:cNvPicPr>
            <a:picLocks noChangeAspect="1"/>
          </p:cNvPicPr>
          <p:nvPr/>
        </p:nvPicPr>
        <p:blipFill rotWithShape="1">
          <a:blip r:embed="rId3"/>
          <a:srcRect l="1891" t="21677" r="15058" b="70463"/>
          <a:stretch/>
        </p:blipFill>
        <p:spPr>
          <a:xfrm>
            <a:off x="6863556" y="3641945"/>
            <a:ext cx="6400800" cy="328131"/>
          </a:xfrm>
          <a:prstGeom prst="rect">
            <a:avLst/>
          </a:prstGeom>
        </p:spPr>
      </p:pic>
      <p:pic>
        <p:nvPicPr>
          <p:cNvPr id="8" name="Picture 7">
            <a:extLst>
              <a:ext uri="{FF2B5EF4-FFF2-40B4-BE49-F238E27FC236}">
                <a16:creationId xmlns:a16="http://schemas.microsoft.com/office/drawing/2014/main" id="{1C8152A5-B420-43AD-BE89-562DC60160A7}"/>
              </a:ext>
            </a:extLst>
          </p:cNvPr>
          <p:cNvPicPr>
            <a:picLocks noChangeAspect="1"/>
          </p:cNvPicPr>
          <p:nvPr/>
        </p:nvPicPr>
        <p:blipFill rotWithShape="1">
          <a:blip r:embed="rId4"/>
          <a:srcRect l="1891" t="21677" r="15058" b="70463"/>
          <a:stretch/>
        </p:blipFill>
        <p:spPr>
          <a:xfrm>
            <a:off x="6863556" y="3976484"/>
            <a:ext cx="6400800" cy="328131"/>
          </a:xfrm>
          <a:prstGeom prst="rect">
            <a:avLst/>
          </a:prstGeom>
        </p:spPr>
      </p:pic>
      <p:pic>
        <p:nvPicPr>
          <p:cNvPr id="9" name="Picture 8">
            <a:extLst>
              <a:ext uri="{FF2B5EF4-FFF2-40B4-BE49-F238E27FC236}">
                <a16:creationId xmlns:a16="http://schemas.microsoft.com/office/drawing/2014/main" id="{28B12E82-E2CA-42A2-BBE8-6746F259A99D}"/>
              </a:ext>
            </a:extLst>
          </p:cNvPr>
          <p:cNvPicPr>
            <a:picLocks noChangeAspect="1"/>
          </p:cNvPicPr>
          <p:nvPr/>
        </p:nvPicPr>
        <p:blipFill rotWithShape="1">
          <a:blip r:embed="rId4"/>
          <a:srcRect l="1891" t="30047" r="15058" b="60747"/>
          <a:stretch/>
        </p:blipFill>
        <p:spPr>
          <a:xfrm>
            <a:off x="6863556" y="4304615"/>
            <a:ext cx="6400800" cy="384343"/>
          </a:xfrm>
          <a:prstGeom prst="rect">
            <a:avLst/>
          </a:prstGeom>
        </p:spPr>
      </p:pic>
      <p:sp>
        <p:nvSpPr>
          <p:cNvPr id="4" name="Rectangle 3">
            <a:hlinkClick r:id="rId5" action="ppaction://hlinksldjump"/>
            <a:extLst>
              <a:ext uri="{FF2B5EF4-FFF2-40B4-BE49-F238E27FC236}">
                <a16:creationId xmlns:a16="http://schemas.microsoft.com/office/drawing/2014/main" id="{7B9D6C70-5761-74AF-136A-858D1F5CF5C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819292284"/>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882" y="1440329"/>
            <a:ext cx="12355309" cy="5546165"/>
          </a:xfrm>
        </p:spPr>
        <p:txBody>
          <a:bodyPr/>
          <a:lstStyle/>
          <a:p>
            <a:r>
              <a:rPr lang="en-US" dirty="0"/>
              <a:t>“Value-Focused Thinking” (VFT) Objective Hierarchy</a:t>
            </a:r>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2" name="Title 1"/>
          <p:cNvSpPr>
            <a:spLocks noGrp="1"/>
          </p:cNvSpPr>
          <p:nvPr>
            <p:ph type="title"/>
          </p:nvPr>
        </p:nvSpPr>
        <p:spPr/>
        <p:txBody>
          <a:bodyPr/>
          <a:lstStyle/>
          <a:p>
            <a:r>
              <a:rPr lang="en-US" dirty="0"/>
              <a:t>VFT Model</a:t>
            </a:r>
          </a:p>
        </p:txBody>
      </p:sp>
      <p:sp>
        <p:nvSpPr>
          <p:cNvPr id="4" name="Rectangle 3">
            <a:extLst>
              <a:ext uri="{FF2B5EF4-FFF2-40B4-BE49-F238E27FC236}">
                <a16:creationId xmlns:a16="http://schemas.microsoft.com/office/drawing/2014/main" id="{6FB79A87-004F-4CE3-9AC1-C2B4538A5777}"/>
              </a:ext>
            </a:extLst>
          </p:cNvPr>
          <p:cNvSpPr/>
          <p:nvPr/>
        </p:nvSpPr>
        <p:spPr>
          <a:xfrm>
            <a:off x="7899418" y="3311281"/>
            <a:ext cx="1843185" cy="5371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AFSC Solution Value</a:t>
            </a:r>
          </a:p>
        </p:txBody>
      </p:sp>
      <p:sp>
        <p:nvSpPr>
          <p:cNvPr id="5" name="Rectangle 4">
            <a:extLst>
              <a:ext uri="{FF2B5EF4-FFF2-40B4-BE49-F238E27FC236}">
                <a16:creationId xmlns:a16="http://schemas.microsoft.com/office/drawing/2014/main" id="{EBE3EC39-60F9-4F89-AAA9-D73D250D2643}"/>
              </a:ext>
            </a:extLst>
          </p:cNvPr>
          <p:cNvSpPr/>
          <p:nvPr/>
        </p:nvSpPr>
        <p:spPr>
          <a:xfrm>
            <a:off x="3772148" y="3306015"/>
            <a:ext cx="1843185"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Cadet Solution Value</a:t>
            </a:r>
          </a:p>
        </p:txBody>
      </p:sp>
      <p:sp>
        <p:nvSpPr>
          <p:cNvPr id="6" name="Rectangle 5">
            <a:extLst>
              <a:ext uri="{FF2B5EF4-FFF2-40B4-BE49-F238E27FC236}">
                <a16:creationId xmlns:a16="http://schemas.microsoft.com/office/drawing/2014/main" id="{9EF104D1-CF53-43F7-8182-74627069F2DD}"/>
              </a:ext>
            </a:extLst>
          </p:cNvPr>
          <p:cNvSpPr/>
          <p:nvPr/>
        </p:nvSpPr>
        <p:spPr>
          <a:xfrm>
            <a:off x="2745231" y="4417191"/>
            <a:ext cx="1648333"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Cadet 1 Utility</a:t>
            </a:r>
          </a:p>
        </p:txBody>
      </p:sp>
      <p:sp>
        <p:nvSpPr>
          <p:cNvPr id="7" name="Rectangle 6">
            <a:extLst>
              <a:ext uri="{FF2B5EF4-FFF2-40B4-BE49-F238E27FC236}">
                <a16:creationId xmlns:a16="http://schemas.microsoft.com/office/drawing/2014/main" id="{83DB94B7-8584-479E-A2BC-448F671B0338}"/>
              </a:ext>
            </a:extLst>
          </p:cNvPr>
          <p:cNvSpPr/>
          <p:nvPr/>
        </p:nvSpPr>
        <p:spPr>
          <a:xfrm>
            <a:off x="4993917" y="4417191"/>
            <a:ext cx="1648333"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Cadet N Utility</a:t>
            </a:r>
          </a:p>
        </p:txBody>
      </p:sp>
      <p:cxnSp>
        <p:nvCxnSpPr>
          <p:cNvPr id="12" name="Straight Connector 11">
            <a:extLst>
              <a:ext uri="{FF2B5EF4-FFF2-40B4-BE49-F238E27FC236}">
                <a16:creationId xmlns:a16="http://schemas.microsoft.com/office/drawing/2014/main" id="{BE7F0EB0-88E6-46E6-B29F-C870DF7CB975}"/>
              </a:ext>
            </a:extLst>
          </p:cNvPr>
          <p:cNvCxnSpPr>
            <a:cxnSpLocks/>
            <a:stCxn id="5" idx="2"/>
          </p:cNvCxnSpPr>
          <p:nvPr/>
        </p:nvCxnSpPr>
        <p:spPr>
          <a:xfrm>
            <a:off x="4693740" y="3843171"/>
            <a:ext cx="0" cy="290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0F4FEC1-8C40-4523-AA21-E75D57CADCE5}"/>
              </a:ext>
            </a:extLst>
          </p:cNvPr>
          <p:cNvGrpSpPr/>
          <p:nvPr/>
        </p:nvGrpSpPr>
        <p:grpSpPr>
          <a:xfrm>
            <a:off x="3548861" y="4124179"/>
            <a:ext cx="1144878" cy="287535"/>
            <a:chOff x="2002536" y="1643482"/>
            <a:chExt cx="828292" cy="208025"/>
          </a:xfrm>
        </p:grpSpPr>
        <p:cxnSp>
          <p:nvCxnSpPr>
            <p:cNvPr id="14" name="Straight Connector 13">
              <a:extLst>
                <a:ext uri="{FF2B5EF4-FFF2-40B4-BE49-F238E27FC236}">
                  <a16:creationId xmlns:a16="http://schemas.microsoft.com/office/drawing/2014/main" id="{A33288BD-DD6F-49CC-9FBF-7B5A90CC3D93}"/>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E1FFFE-B9BF-44A7-A33A-06F320826870}"/>
                </a:ext>
              </a:extLst>
            </p:cNvPr>
            <p:cNvCxnSpPr>
              <a:cxnSpLocks/>
            </p:cNvCxnSpPr>
            <p:nvPr/>
          </p:nvCxnSpPr>
          <p:spPr>
            <a:xfrm>
              <a:off x="2002536" y="1643482"/>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989E5AF6-5E6B-4E3B-AF7B-47EF61EF1E73}"/>
              </a:ext>
            </a:extLst>
          </p:cNvPr>
          <p:cNvGrpSpPr/>
          <p:nvPr/>
        </p:nvGrpSpPr>
        <p:grpSpPr>
          <a:xfrm flipH="1">
            <a:off x="4673204" y="4129654"/>
            <a:ext cx="1144878" cy="287535"/>
            <a:chOff x="2002536" y="1647444"/>
            <a:chExt cx="828292" cy="208025"/>
          </a:xfrm>
        </p:grpSpPr>
        <p:cxnSp>
          <p:nvCxnSpPr>
            <p:cNvPr id="17" name="Straight Connector 16">
              <a:extLst>
                <a:ext uri="{FF2B5EF4-FFF2-40B4-BE49-F238E27FC236}">
                  <a16:creationId xmlns:a16="http://schemas.microsoft.com/office/drawing/2014/main" id="{1D036525-5CD5-4E16-86F7-417FEFC0C803}"/>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F73AD7-4D78-4DCA-BAD5-F31892B6CC30}"/>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D511A9D9-BBB8-477E-88CC-5861698F6022}"/>
              </a:ext>
            </a:extLst>
          </p:cNvPr>
          <p:cNvSpPr/>
          <p:nvPr/>
        </p:nvSpPr>
        <p:spPr>
          <a:xfrm>
            <a:off x="5835782" y="2186410"/>
            <a:ext cx="1843185"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Solution Quality</a:t>
            </a:r>
          </a:p>
        </p:txBody>
      </p:sp>
      <p:cxnSp>
        <p:nvCxnSpPr>
          <p:cNvPr id="27" name="Straight Connector 26">
            <a:extLst>
              <a:ext uri="{FF2B5EF4-FFF2-40B4-BE49-F238E27FC236}">
                <a16:creationId xmlns:a16="http://schemas.microsoft.com/office/drawing/2014/main" id="{D4ADE432-1513-4197-BEA7-56E9D4B1991B}"/>
              </a:ext>
            </a:extLst>
          </p:cNvPr>
          <p:cNvCxnSpPr>
            <a:cxnSpLocks/>
          </p:cNvCxnSpPr>
          <p:nvPr/>
        </p:nvCxnSpPr>
        <p:spPr>
          <a:xfrm>
            <a:off x="6757374" y="2712513"/>
            <a:ext cx="0" cy="290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BB7ED9-4FEF-44A2-A122-3EC97DAEC03C}"/>
              </a:ext>
            </a:extLst>
          </p:cNvPr>
          <p:cNvCxnSpPr>
            <a:cxnSpLocks/>
          </p:cNvCxnSpPr>
          <p:nvPr/>
        </p:nvCxnSpPr>
        <p:spPr>
          <a:xfrm>
            <a:off x="4673204" y="2998997"/>
            <a:ext cx="0" cy="28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09D711D-C790-4313-8114-0E2D0E51A5D4}"/>
              </a:ext>
            </a:extLst>
          </p:cNvPr>
          <p:cNvCxnSpPr>
            <a:cxnSpLocks/>
          </p:cNvCxnSpPr>
          <p:nvPr/>
        </p:nvCxnSpPr>
        <p:spPr>
          <a:xfrm>
            <a:off x="6732096" y="2998995"/>
            <a:ext cx="2063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1FE28AD-FF74-4286-9CA6-5F420BEE7F1C}"/>
              </a:ext>
            </a:extLst>
          </p:cNvPr>
          <p:cNvCxnSpPr>
            <a:cxnSpLocks/>
          </p:cNvCxnSpPr>
          <p:nvPr/>
        </p:nvCxnSpPr>
        <p:spPr>
          <a:xfrm flipH="1">
            <a:off x="8796555" y="2998995"/>
            <a:ext cx="0" cy="28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74173F1-C451-444D-A6CA-D4156B6F479C}"/>
              </a:ext>
            </a:extLst>
          </p:cNvPr>
          <p:cNvCxnSpPr>
            <a:cxnSpLocks/>
          </p:cNvCxnSpPr>
          <p:nvPr/>
        </p:nvCxnSpPr>
        <p:spPr>
          <a:xfrm>
            <a:off x="4673204" y="2998995"/>
            <a:ext cx="2084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8BEBF03-4C18-4A06-8497-1128FCB4F41B}"/>
              </a:ext>
            </a:extLst>
          </p:cNvPr>
          <p:cNvSpPr txBox="1"/>
          <p:nvPr/>
        </p:nvSpPr>
        <p:spPr>
          <a:xfrm>
            <a:off x="4439227" y="4592009"/>
            <a:ext cx="467955" cy="307777"/>
          </a:xfrm>
          <a:prstGeom prst="rect">
            <a:avLst/>
          </a:prstGeom>
          <a:noFill/>
        </p:spPr>
        <p:txBody>
          <a:bodyPr wrap="square" rtlCol="0">
            <a:spAutoFit/>
          </a:bodyPr>
          <a:lstStyle/>
          <a:p>
            <a:pPr algn="ctr"/>
            <a:r>
              <a:rPr lang="en-US" sz="1400" b="1" dirty="0">
                <a:latin typeface="+mn-lt"/>
                <a:cs typeface="Times New Roman" panose="02020603050405020304" pitchFamily="18" charset="0"/>
              </a:rPr>
              <a:t>…</a:t>
            </a:r>
          </a:p>
        </p:txBody>
      </p:sp>
      <p:sp>
        <p:nvSpPr>
          <p:cNvPr id="8" name="Rectangle 7">
            <a:hlinkClick r:id="rId2" action="ppaction://hlinksldjump"/>
            <a:extLst>
              <a:ext uri="{FF2B5EF4-FFF2-40B4-BE49-F238E27FC236}">
                <a16:creationId xmlns:a16="http://schemas.microsoft.com/office/drawing/2014/main" id="{9AA976EB-B7DF-7E8D-EA64-5D148A20E6BB}"/>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86318055"/>
      </p:ext>
    </p:extLst>
  </p:cSld>
  <p:clrMapOvr>
    <a:masterClrMapping/>
  </p:clrMapOvr>
  <p:transition advClick="0"/>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Sets and Indices</a:t>
            </a:r>
          </a:p>
          <a:p>
            <a:pPr lvl="2"/>
            <a:r>
              <a:rPr lang="en-US" dirty="0">
                <a:cs typeface="Arial"/>
              </a:rPr>
              <a:t>Three main sets of entities</a:t>
            </a:r>
          </a:p>
          <a:p>
            <a:pPr lvl="2"/>
            <a:r>
              <a:rPr lang="en-US" dirty="0">
                <a:cs typeface="Arial"/>
              </a:rPr>
              <a:t>New set for AFSC objectives</a:t>
            </a:r>
          </a:p>
          <a:p>
            <a:pPr lvl="2"/>
            <a:r>
              <a:rPr lang="en-US" dirty="0">
                <a:cs typeface="Arial"/>
              </a:rPr>
              <a:t>Cadet/AFSC constraint subsets</a:t>
            </a:r>
          </a:p>
          <a:p>
            <a:pPr lvl="2"/>
            <a:r>
              <a:rPr lang="en-US" dirty="0">
                <a:cs typeface="Arial"/>
              </a:rPr>
              <a:t>Cadet/AFSC eligibility subsets</a:t>
            </a:r>
          </a:p>
          <a:p>
            <a:pPr lvl="2"/>
            <a:r>
              <a:rPr lang="en-US" dirty="0">
                <a:cs typeface="Arial"/>
              </a:rPr>
              <a:t>AFSC objective subsets</a:t>
            </a:r>
          </a:p>
          <a:p>
            <a:pPr lvl="2"/>
            <a:r>
              <a:rPr lang="en-US" dirty="0">
                <a:cs typeface="Arial"/>
              </a:rPr>
              <a:t>AFSC objective constraint subsets</a:t>
            </a:r>
          </a:p>
          <a:p>
            <a:pPr lvl="2"/>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2" name="Title 1"/>
          <p:cNvSpPr>
            <a:spLocks noGrp="1"/>
          </p:cNvSpPr>
          <p:nvPr>
            <p:ph type="title"/>
          </p:nvPr>
        </p:nvSpPr>
        <p:spPr/>
        <p:txBody>
          <a:bodyPr/>
          <a:lstStyle/>
          <a:p>
            <a:r>
              <a:rPr lang="en-US" dirty="0"/>
              <a:t>VFT Model</a:t>
            </a:r>
          </a:p>
        </p:txBody>
      </p:sp>
      <p:pic>
        <p:nvPicPr>
          <p:cNvPr id="10" name="Picture 9">
            <a:extLst>
              <a:ext uri="{FF2B5EF4-FFF2-40B4-BE49-F238E27FC236}">
                <a16:creationId xmlns:a16="http://schemas.microsoft.com/office/drawing/2014/main" id="{0C50A297-4B3A-4A71-9C44-E32D6DAE77B8}"/>
              </a:ext>
            </a:extLst>
          </p:cNvPr>
          <p:cNvPicPr>
            <a:picLocks noChangeAspect="1"/>
          </p:cNvPicPr>
          <p:nvPr/>
        </p:nvPicPr>
        <p:blipFill rotWithShape="1">
          <a:blip r:embed="rId2"/>
          <a:srcRect l="1891" t="12716" r="15058" b="55311"/>
          <a:stretch/>
        </p:blipFill>
        <p:spPr>
          <a:xfrm>
            <a:off x="6863556" y="1440329"/>
            <a:ext cx="6400800" cy="1334769"/>
          </a:xfrm>
          <a:prstGeom prst="rect">
            <a:avLst/>
          </a:prstGeom>
        </p:spPr>
      </p:pic>
      <p:pic>
        <p:nvPicPr>
          <p:cNvPr id="5" name="Picture 4">
            <a:extLst>
              <a:ext uri="{FF2B5EF4-FFF2-40B4-BE49-F238E27FC236}">
                <a16:creationId xmlns:a16="http://schemas.microsoft.com/office/drawing/2014/main" id="{1349284B-2CB4-4061-A7EF-329282CF675F}"/>
              </a:ext>
            </a:extLst>
          </p:cNvPr>
          <p:cNvPicPr>
            <a:picLocks noChangeAspect="1"/>
          </p:cNvPicPr>
          <p:nvPr/>
        </p:nvPicPr>
        <p:blipFill rotWithShape="1">
          <a:blip r:embed="rId3"/>
          <a:srcRect l="1891" t="12716" r="15058" b="80938"/>
          <a:stretch/>
        </p:blipFill>
        <p:spPr>
          <a:xfrm>
            <a:off x="6863556" y="2880732"/>
            <a:ext cx="6400800" cy="264908"/>
          </a:xfrm>
          <a:prstGeom prst="rect">
            <a:avLst/>
          </a:prstGeom>
        </p:spPr>
      </p:pic>
      <p:pic>
        <p:nvPicPr>
          <p:cNvPr id="6" name="Picture 5">
            <a:extLst>
              <a:ext uri="{FF2B5EF4-FFF2-40B4-BE49-F238E27FC236}">
                <a16:creationId xmlns:a16="http://schemas.microsoft.com/office/drawing/2014/main" id="{C2844BF8-F36D-4B97-BCF0-107531D76AA8}"/>
              </a:ext>
            </a:extLst>
          </p:cNvPr>
          <p:cNvPicPr>
            <a:picLocks noChangeAspect="1"/>
          </p:cNvPicPr>
          <p:nvPr/>
        </p:nvPicPr>
        <p:blipFill rotWithShape="1">
          <a:blip r:embed="rId4"/>
          <a:srcRect l="1891" t="12716" r="15058" b="80938"/>
          <a:stretch/>
        </p:blipFill>
        <p:spPr>
          <a:xfrm>
            <a:off x="6863556" y="3212606"/>
            <a:ext cx="6400800" cy="264908"/>
          </a:xfrm>
          <a:prstGeom prst="rect">
            <a:avLst/>
          </a:prstGeom>
        </p:spPr>
      </p:pic>
      <p:pic>
        <p:nvPicPr>
          <p:cNvPr id="7" name="Picture 6">
            <a:extLst>
              <a:ext uri="{FF2B5EF4-FFF2-40B4-BE49-F238E27FC236}">
                <a16:creationId xmlns:a16="http://schemas.microsoft.com/office/drawing/2014/main" id="{0D8BBC3E-A996-4A0D-A598-B2D52027B881}"/>
              </a:ext>
            </a:extLst>
          </p:cNvPr>
          <p:cNvPicPr>
            <a:picLocks noChangeAspect="1"/>
          </p:cNvPicPr>
          <p:nvPr/>
        </p:nvPicPr>
        <p:blipFill rotWithShape="1">
          <a:blip r:embed="rId3"/>
          <a:srcRect l="1891" t="21677" r="15058" b="70463"/>
          <a:stretch/>
        </p:blipFill>
        <p:spPr>
          <a:xfrm>
            <a:off x="6863556" y="3641945"/>
            <a:ext cx="6400800" cy="328131"/>
          </a:xfrm>
          <a:prstGeom prst="rect">
            <a:avLst/>
          </a:prstGeom>
        </p:spPr>
      </p:pic>
      <p:pic>
        <p:nvPicPr>
          <p:cNvPr id="8" name="Picture 7">
            <a:extLst>
              <a:ext uri="{FF2B5EF4-FFF2-40B4-BE49-F238E27FC236}">
                <a16:creationId xmlns:a16="http://schemas.microsoft.com/office/drawing/2014/main" id="{1C8152A5-B420-43AD-BE89-562DC60160A7}"/>
              </a:ext>
            </a:extLst>
          </p:cNvPr>
          <p:cNvPicPr>
            <a:picLocks noChangeAspect="1"/>
          </p:cNvPicPr>
          <p:nvPr/>
        </p:nvPicPr>
        <p:blipFill rotWithShape="1">
          <a:blip r:embed="rId4"/>
          <a:srcRect l="1891" t="21677" r="15058" b="70463"/>
          <a:stretch/>
        </p:blipFill>
        <p:spPr>
          <a:xfrm>
            <a:off x="6863556" y="3976484"/>
            <a:ext cx="6400800" cy="328131"/>
          </a:xfrm>
          <a:prstGeom prst="rect">
            <a:avLst/>
          </a:prstGeom>
        </p:spPr>
      </p:pic>
      <p:pic>
        <p:nvPicPr>
          <p:cNvPr id="9" name="Picture 8">
            <a:extLst>
              <a:ext uri="{FF2B5EF4-FFF2-40B4-BE49-F238E27FC236}">
                <a16:creationId xmlns:a16="http://schemas.microsoft.com/office/drawing/2014/main" id="{28B12E82-E2CA-42A2-BBE8-6746F259A99D}"/>
              </a:ext>
            </a:extLst>
          </p:cNvPr>
          <p:cNvPicPr>
            <a:picLocks noChangeAspect="1"/>
          </p:cNvPicPr>
          <p:nvPr/>
        </p:nvPicPr>
        <p:blipFill rotWithShape="1">
          <a:blip r:embed="rId4"/>
          <a:srcRect l="1891" t="30047" r="15058" b="60747"/>
          <a:stretch/>
        </p:blipFill>
        <p:spPr>
          <a:xfrm>
            <a:off x="6863556" y="4304615"/>
            <a:ext cx="6400800" cy="384343"/>
          </a:xfrm>
          <a:prstGeom prst="rect">
            <a:avLst/>
          </a:prstGeom>
        </p:spPr>
      </p:pic>
      <p:pic>
        <p:nvPicPr>
          <p:cNvPr id="11" name="Picture 10">
            <a:extLst>
              <a:ext uri="{FF2B5EF4-FFF2-40B4-BE49-F238E27FC236}">
                <a16:creationId xmlns:a16="http://schemas.microsoft.com/office/drawing/2014/main" id="{860AED68-4356-4F7F-849F-CD8076D99776}"/>
              </a:ext>
            </a:extLst>
          </p:cNvPr>
          <p:cNvPicPr>
            <a:picLocks noChangeAspect="1"/>
          </p:cNvPicPr>
          <p:nvPr/>
        </p:nvPicPr>
        <p:blipFill rotWithShape="1">
          <a:blip r:embed="rId4"/>
          <a:srcRect l="1891" t="38440" r="15058" b="44739"/>
          <a:stretch/>
        </p:blipFill>
        <p:spPr>
          <a:xfrm>
            <a:off x="6863556" y="4655009"/>
            <a:ext cx="6400800" cy="702229"/>
          </a:xfrm>
          <a:prstGeom prst="rect">
            <a:avLst/>
          </a:prstGeom>
        </p:spPr>
      </p:pic>
      <p:sp>
        <p:nvSpPr>
          <p:cNvPr id="4" name="Rectangle 3">
            <a:hlinkClick r:id="rId5" action="ppaction://hlinksldjump"/>
            <a:extLst>
              <a:ext uri="{FF2B5EF4-FFF2-40B4-BE49-F238E27FC236}">
                <a16:creationId xmlns:a16="http://schemas.microsoft.com/office/drawing/2014/main" id="{E30DD622-F0D6-BC61-A5ED-805636F8B7D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393893230"/>
      </p:ext>
    </p:extLst>
  </p:cSld>
  <p:clrMapOvr>
    <a:masterClrMapping/>
  </p:clrMapOvr>
  <p:transition advClick="0"/>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Sets and Indices</a:t>
            </a:r>
          </a:p>
          <a:p>
            <a:pPr lvl="2"/>
            <a:r>
              <a:rPr lang="en-US" dirty="0">
                <a:cs typeface="Arial"/>
              </a:rPr>
              <a:t>Three main sets of entities </a:t>
            </a:r>
          </a:p>
          <a:p>
            <a:pPr lvl="2"/>
            <a:r>
              <a:rPr lang="en-US" dirty="0">
                <a:cs typeface="Arial"/>
              </a:rPr>
              <a:t>New set for AFSC objectives</a:t>
            </a:r>
          </a:p>
          <a:p>
            <a:pPr lvl="2"/>
            <a:r>
              <a:rPr lang="en-US" dirty="0">
                <a:cs typeface="Arial"/>
              </a:rPr>
              <a:t>Cadet/AFSC constraint subsets</a:t>
            </a:r>
          </a:p>
          <a:p>
            <a:pPr lvl="2"/>
            <a:r>
              <a:rPr lang="en-US" dirty="0">
                <a:cs typeface="Arial"/>
              </a:rPr>
              <a:t>Cadet/AFSC eligibility subsets</a:t>
            </a:r>
          </a:p>
          <a:p>
            <a:pPr lvl="2"/>
            <a:r>
              <a:rPr lang="en-US" dirty="0">
                <a:cs typeface="Arial"/>
              </a:rPr>
              <a:t>AFSC objective subsets</a:t>
            </a:r>
          </a:p>
          <a:p>
            <a:pPr lvl="2"/>
            <a:r>
              <a:rPr lang="en-US" dirty="0">
                <a:cs typeface="Arial"/>
              </a:rPr>
              <a:t>AFSC objective constraint subsets</a:t>
            </a:r>
          </a:p>
          <a:p>
            <a:pPr lvl="2"/>
            <a:r>
              <a:rPr lang="en-US" dirty="0">
                <a:cs typeface="Arial"/>
              </a:rPr>
              <a:t>AFSC demographic objective subset</a:t>
            </a: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2" name="Title 1"/>
          <p:cNvSpPr>
            <a:spLocks noGrp="1"/>
          </p:cNvSpPr>
          <p:nvPr>
            <p:ph type="title"/>
          </p:nvPr>
        </p:nvSpPr>
        <p:spPr/>
        <p:txBody>
          <a:bodyPr/>
          <a:lstStyle/>
          <a:p>
            <a:r>
              <a:rPr lang="en-US" dirty="0"/>
              <a:t>VFT Model</a:t>
            </a:r>
          </a:p>
        </p:txBody>
      </p:sp>
      <p:pic>
        <p:nvPicPr>
          <p:cNvPr id="10" name="Picture 9">
            <a:extLst>
              <a:ext uri="{FF2B5EF4-FFF2-40B4-BE49-F238E27FC236}">
                <a16:creationId xmlns:a16="http://schemas.microsoft.com/office/drawing/2014/main" id="{0C50A297-4B3A-4A71-9C44-E32D6DAE77B8}"/>
              </a:ext>
            </a:extLst>
          </p:cNvPr>
          <p:cNvPicPr>
            <a:picLocks noChangeAspect="1"/>
          </p:cNvPicPr>
          <p:nvPr/>
        </p:nvPicPr>
        <p:blipFill rotWithShape="1">
          <a:blip r:embed="rId2">
            <a:alphaModFix/>
          </a:blip>
          <a:srcRect l="1891" t="12716" r="15058" b="55311"/>
          <a:stretch/>
        </p:blipFill>
        <p:spPr>
          <a:xfrm>
            <a:off x="6863556" y="1440329"/>
            <a:ext cx="6400800" cy="1334769"/>
          </a:xfrm>
          <a:prstGeom prst="rect">
            <a:avLst/>
          </a:prstGeom>
        </p:spPr>
      </p:pic>
      <p:pic>
        <p:nvPicPr>
          <p:cNvPr id="5" name="Picture 4">
            <a:extLst>
              <a:ext uri="{FF2B5EF4-FFF2-40B4-BE49-F238E27FC236}">
                <a16:creationId xmlns:a16="http://schemas.microsoft.com/office/drawing/2014/main" id="{92460A5D-D899-471B-A1C5-78E91C2F03EE}"/>
              </a:ext>
            </a:extLst>
          </p:cNvPr>
          <p:cNvPicPr>
            <a:picLocks noChangeAspect="1"/>
          </p:cNvPicPr>
          <p:nvPr/>
        </p:nvPicPr>
        <p:blipFill rotWithShape="1">
          <a:blip r:embed="rId2"/>
          <a:srcRect l="1891" t="45962" r="15058" b="10996"/>
          <a:stretch/>
        </p:blipFill>
        <p:spPr>
          <a:xfrm>
            <a:off x="6863556" y="3017837"/>
            <a:ext cx="6400800" cy="1796904"/>
          </a:xfrm>
          <a:prstGeom prst="rect">
            <a:avLst/>
          </a:prstGeom>
        </p:spPr>
      </p:pic>
      <p:sp>
        <p:nvSpPr>
          <p:cNvPr id="4" name="TextBox 3">
            <a:extLst>
              <a:ext uri="{FF2B5EF4-FFF2-40B4-BE49-F238E27FC236}">
                <a16:creationId xmlns:a16="http://schemas.microsoft.com/office/drawing/2014/main" id="{938891D9-38AB-4404-AD36-C11704BEB1BE}"/>
              </a:ext>
            </a:extLst>
          </p:cNvPr>
          <p:cNvSpPr txBox="1"/>
          <p:nvPr/>
        </p:nvSpPr>
        <p:spPr>
          <a:xfrm>
            <a:off x="6943060" y="2720320"/>
            <a:ext cx="452047" cy="297517"/>
          </a:xfrm>
          <a:prstGeom prst="rect">
            <a:avLst/>
          </a:prstGeom>
          <a:noFill/>
        </p:spPr>
        <p:txBody>
          <a:bodyPr vert="wordArtVert" wrap="none" rtlCol="0">
            <a:spAutoFit/>
          </a:bodyPr>
          <a:lstStyle/>
          <a:p>
            <a:r>
              <a:rPr lang="en-US" sz="1600" dirty="0">
                <a:solidFill>
                  <a:schemeClr val="bg2">
                    <a:lumMod val="60000"/>
                    <a:lumOff val="40000"/>
                  </a:schemeClr>
                </a:solidFill>
              </a:rPr>
              <a:t>…</a:t>
            </a:r>
          </a:p>
        </p:txBody>
      </p:sp>
      <p:sp>
        <p:nvSpPr>
          <p:cNvPr id="8" name="TextBox 7">
            <a:extLst>
              <a:ext uri="{FF2B5EF4-FFF2-40B4-BE49-F238E27FC236}">
                <a16:creationId xmlns:a16="http://schemas.microsoft.com/office/drawing/2014/main" id="{F065B81C-AE6D-43E9-B73C-53B8E5AFD5D5}"/>
              </a:ext>
            </a:extLst>
          </p:cNvPr>
          <p:cNvSpPr txBox="1"/>
          <p:nvPr/>
        </p:nvSpPr>
        <p:spPr>
          <a:xfrm>
            <a:off x="9229452" y="2775098"/>
            <a:ext cx="452047" cy="297517"/>
          </a:xfrm>
          <a:prstGeom prst="rect">
            <a:avLst/>
          </a:prstGeom>
          <a:noFill/>
        </p:spPr>
        <p:txBody>
          <a:bodyPr vert="wordArtVert" wrap="none" rtlCol="0">
            <a:spAutoFit/>
          </a:bodyPr>
          <a:lstStyle/>
          <a:p>
            <a:r>
              <a:rPr lang="en-US" sz="1600" dirty="0">
                <a:solidFill>
                  <a:schemeClr val="bg2">
                    <a:lumMod val="60000"/>
                    <a:lumOff val="40000"/>
                  </a:schemeClr>
                </a:solidFill>
              </a:rPr>
              <a:t>…</a:t>
            </a:r>
          </a:p>
        </p:txBody>
      </p:sp>
      <p:pic>
        <p:nvPicPr>
          <p:cNvPr id="9" name="Picture 8">
            <a:extLst>
              <a:ext uri="{FF2B5EF4-FFF2-40B4-BE49-F238E27FC236}">
                <a16:creationId xmlns:a16="http://schemas.microsoft.com/office/drawing/2014/main" id="{5C19FB8F-C3AE-4264-B62C-F70B37D5B594}"/>
              </a:ext>
            </a:extLst>
          </p:cNvPr>
          <p:cNvPicPr>
            <a:picLocks noChangeAspect="1"/>
          </p:cNvPicPr>
          <p:nvPr/>
        </p:nvPicPr>
        <p:blipFill rotWithShape="1">
          <a:blip r:embed="rId2">
            <a:alphaModFix/>
          </a:blip>
          <a:srcRect l="1891" t="12716" r="15058" b="80586"/>
          <a:stretch/>
        </p:blipFill>
        <p:spPr>
          <a:xfrm>
            <a:off x="6863556" y="1440328"/>
            <a:ext cx="6400800" cy="279615"/>
          </a:xfrm>
          <a:prstGeom prst="rect">
            <a:avLst/>
          </a:prstGeom>
        </p:spPr>
      </p:pic>
      <p:sp>
        <p:nvSpPr>
          <p:cNvPr id="6" name="Rectangle 5">
            <a:hlinkClick r:id="rId3" action="ppaction://hlinksldjump"/>
            <a:extLst>
              <a:ext uri="{FF2B5EF4-FFF2-40B4-BE49-F238E27FC236}">
                <a16:creationId xmlns:a16="http://schemas.microsoft.com/office/drawing/2014/main" id="{348BAFAE-5F57-D56F-F2CF-9333613DDA3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52788822"/>
      </p:ext>
    </p:extLst>
  </p:cSld>
  <p:clrMapOvr>
    <a:masterClrMapping/>
  </p:clrMapOvr>
  <p:transition advClick="0"/>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Sets and Indices</a:t>
            </a:r>
          </a:p>
          <a:p>
            <a:pPr lvl="2"/>
            <a:r>
              <a:rPr lang="en-US" dirty="0">
                <a:cs typeface="Arial"/>
              </a:rPr>
              <a:t>Three main sets of entities </a:t>
            </a:r>
          </a:p>
          <a:p>
            <a:pPr lvl="2"/>
            <a:r>
              <a:rPr lang="en-US" dirty="0">
                <a:cs typeface="Arial"/>
              </a:rPr>
              <a:t>New set for AFSC objectives</a:t>
            </a:r>
          </a:p>
          <a:p>
            <a:pPr lvl="2"/>
            <a:r>
              <a:rPr lang="en-US" dirty="0">
                <a:cs typeface="Arial"/>
              </a:rPr>
              <a:t>Cadet/AFSC constraint subsets</a:t>
            </a:r>
          </a:p>
          <a:p>
            <a:pPr lvl="2"/>
            <a:r>
              <a:rPr lang="en-US" dirty="0">
                <a:cs typeface="Arial"/>
              </a:rPr>
              <a:t>Cadet/AFSC eligibility subsets</a:t>
            </a:r>
          </a:p>
          <a:p>
            <a:pPr lvl="2"/>
            <a:r>
              <a:rPr lang="en-US" dirty="0">
                <a:cs typeface="Arial"/>
              </a:rPr>
              <a:t>AFSC objective subsets</a:t>
            </a:r>
          </a:p>
          <a:p>
            <a:pPr lvl="2"/>
            <a:r>
              <a:rPr lang="en-US" dirty="0">
                <a:cs typeface="Arial"/>
              </a:rPr>
              <a:t>AFSC objective constraint subsets</a:t>
            </a:r>
          </a:p>
          <a:p>
            <a:pPr lvl="2"/>
            <a:r>
              <a:rPr lang="en-US" dirty="0">
                <a:cs typeface="Arial"/>
              </a:rPr>
              <a:t>AFSC demographic objective subset</a:t>
            </a:r>
          </a:p>
          <a:p>
            <a:pPr lvl="2"/>
            <a:r>
              <a:rPr lang="en-US" dirty="0">
                <a:cs typeface="Arial"/>
              </a:rPr>
              <a:t>Cadets (with demographic corresponding to objective) subsets</a:t>
            </a: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2" name="Title 1"/>
          <p:cNvSpPr>
            <a:spLocks noGrp="1"/>
          </p:cNvSpPr>
          <p:nvPr>
            <p:ph type="title"/>
          </p:nvPr>
        </p:nvSpPr>
        <p:spPr/>
        <p:txBody>
          <a:bodyPr/>
          <a:lstStyle/>
          <a:p>
            <a:r>
              <a:rPr lang="en-US" dirty="0"/>
              <a:t>VFT Model</a:t>
            </a:r>
          </a:p>
        </p:txBody>
      </p:sp>
      <p:pic>
        <p:nvPicPr>
          <p:cNvPr id="10" name="Picture 9">
            <a:extLst>
              <a:ext uri="{FF2B5EF4-FFF2-40B4-BE49-F238E27FC236}">
                <a16:creationId xmlns:a16="http://schemas.microsoft.com/office/drawing/2014/main" id="{0C50A297-4B3A-4A71-9C44-E32D6DAE77B8}"/>
              </a:ext>
            </a:extLst>
          </p:cNvPr>
          <p:cNvPicPr>
            <a:picLocks noChangeAspect="1"/>
          </p:cNvPicPr>
          <p:nvPr/>
        </p:nvPicPr>
        <p:blipFill rotWithShape="1">
          <a:blip r:embed="rId2">
            <a:alphaModFix/>
          </a:blip>
          <a:srcRect l="1891" t="12716" r="15058" b="55311"/>
          <a:stretch/>
        </p:blipFill>
        <p:spPr>
          <a:xfrm>
            <a:off x="6863556" y="1440329"/>
            <a:ext cx="6400800" cy="1334769"/>
          </a:xfrm>
          <a:prstGeom prst="rect">
            <a:avLst/>
          </a:prstGeom>
        </p:spPr>
      </p:pic>
      <p:pic>
        <p:nvPicPr>
          <p:cNvPr id="5" name="Picture 4">
            <a:extLst>
              <a:ext uri="{FF2B5EF4-FFF2-40B4-BE49-F238E27FC236}">
                <a16:creationId xmlns:a16="http://schemas.microsoft.com/office/drawing/2014/main" id="{92460A5D-D899-471B-A1C5-78E91C2F03EE}"/>
              </a:ext>
            </a:extLst>
          </p:cNvPr>
          <p:cNvPicPr>
            <a:picLocks noChangeAspect="1"/>
          </p:cNvPicPr>
          <p:nvPr/>
        </p:nvPicPr>
        <p:blipFill rotWithShape="1">
          <a:blip r:embed="rId2"/>
          <a:srcRect l="1891" t="45962" r="15058" b="10996"/>
          <a:stretch/>
        </p:blipFill>
        <p:spPr>
          <a:xfrm>
            <a:off x="6863556" y="3017837"/>
            <a:ext cx="6400800" cy="1796904"/>
          </a:xfrm>
          <a:prstGeom prst="rect">
            <a:avLst/>
          </a:prstGeom>
        </p:spPr>
      </p:pic>
      <p:sp>
        <p:nvSpPr>
          <p:cNvPr id="4" name="TextBox 3">
            <a:extLst>
              <a:ext uri="{FF2B5EF4-FFF2-40B4-BE49-F238E27FC236}">
                <a16:creationId xmlns:a16="http://schemas.microsoft.com/office/drawing/2014/main" id="{938891D9-38AB-4404-AD36-C11704BEB1BE}"/>
              </a:ext>
            </a:extLst>
          </p:cNvPr>
          <p:cNvSpPr txBox="1"/>
          <p:nvPr/>
        </p:nvSpPr>
        <p:spPr>
          <a:xfrm>
            <a:off x="6943060" y="2720320"/>
            <a:ext cx="452047" cy="297517"/>
          </a:xfrm>
          <a:prstGeom prst="rect">
            <a:avLst/>
          </a:prstGeom>
          <a:noFill/>
        </p:spPr>
        <p:txBody>
          <a:bodyPr vert="wordArtVert" wrap="none" rtlCol="0">
            <a:spAutoFit/>
          </a:bodyPr>
          <a:lstStyle/>
          <a:p>
            <a:r>
              <a:rPr lang="en-US" sz="1600" dirty="0">
                <a:solidFill>
                  <a:schemeClr val="bg2">
                    <a:lumMod val="60000"/>
                    <a:lumOff val="40000"/>
                  </a:schemeClr>
                </a:solidFill>
              </a:rPr>
              <a:t>…</a:t>
            </a:r>
          </a:p>
        </p:txBody>
      </p:sp>
      <p:sp>
        <p:nvSpPr>
          <p:cNvPr id="8" name="TextBox 7">
            <a:extLst>
              <a:ext uri="{FF2B5EF4-FFF2-40B4-BE49-F238E27FC236}">
                <a16:creationId xmlns:a16="http://schemas.microsoft.com/office/drawing/2014/main" id="{F065B81C-AE6D-43E9-B73C-53B8E5AFD5D5}"/>
              </a:ext>
            </a:extLst>
          </p:cNvPr>
          <p:cNvSpPr txBox="1"/>
          <p:nvPr/>
        </p:nvSpPr>
        <p:spPr>
          <a:xfrm>
            <a:off x="9229452" y="2775098"/>
            <a:ext cx="452047" cy="297517"/>
          </a:xfrm>
          <a:prstGeom prst="rect">
            <a:avLst/>
          </a:prstGeom>
          <a:noFill/>
        </p:spPr>
        <p:txBody>
          <a:bodyPr vert="wordArtVert" wrap="none" rtlCol="0">
            <a:spAutoFit/>
          </a:bodyPr>
          <a:lstStyle/>
          <a:p>
            <a:r>
              <a:rPr lang="en-US" sz="1600" dirty="0">
                <a:solidFill>
                  <a:schemeClr val="bg2">
                    <a:lumMod val="60000"/>
                    <a:lumOff val="40000"/>
                  </a:schemeClr>
                </a:solidFill>
              </a:rPr>
              <a:t>…</a:t>
            </a:r>
          </a:p>
        </p:txBody>
      </p:sp>
      <p:pic>
        <p:nvPicPr>
          <p:cNvPr id="9" name="Picture 8">
            <a:extLst>
              <a:ext uri="{FF2B5EF4-FFF2-40B4-BE49-F238E27FC236}">
                <a16:creationId xmlns:a16="http://schemas.microsoft.com/office/drawing/2014/main" id="{5C19FB8F-C3AE-4264-B62C-F70B37D5B594}"/>
              </a:ext>
            </a:extLst>
          </p:cNvPr>
          <p:cNvPicPr>
            <a:picLocks noChangeAspect="1"/>
          </p:cNvPicPr>
          <p:nvPr/>
        </p:nvPicPr>
        <p:blipFill rotWithShape="1">
          <a:blip r:embed="rId2">
            <a:alphaModFix/>
          </a:blip>
          <a:srcRect l="1891" t="12716" r="15058" b="80586"/>
          <a:stretch/>
        </p:blipFill>
        <p:spPr>
          <a:xfrm>
            <a:off x="6863556" y="1440328"/>
            <a:ext cx="6400800" cy="279615"/>
          </a:xfrm>
          <a:prstGeom prst="rect">
            <a:avLst/>
          </a:prstGeom>
        </p:spPr>
      </p:pic>
      <p:pic>
        <p:nvPicPr>
          <p:cNvPr id="11" name="Picture 10">
            <a:extLst>
              <a:ext uri="{FF2B5EF4-FFF2-40B4-BE49-F238E27FC236}">
                <a16:creationId xmlns:a16="http://schemas.microsoft.com/office/drawing/2014/main" id="{51646799-2C33-48B1-8F0D-95DAC8274155}"/>
              </a:ext>
            </a:extLst>
          </p:cNvPr>
          <p:cNvPicPr>
            <a:picLocks noChangeAspect="1"/>
          </p:cNvPicPr>
          <p:nvPr/>
        </p:nvPicPr>
        <p:blipFill rotWithShape="1">
          <a:blip r:embed="rId3"/>
          <a:srcRect l="1891" t="28902" r="15058" b="18631"/>
          <a:stretch/>
        </p:blipFill>
        <p:spPr>
          <a:xfrm>
            <a:off x="6863556" y="4867903"/>
            <a:ext cx="6400800" cy="2190307"/>
          </a:xfrm>
          <a:prstGeom prst="rect">
            <a:avLst/>
          </a:prstGeom>
        </p:spPr>
      </p:pic>
      <p:sp>
        <p:nvSpPr>
          <p:cNvPr id="6" name="Rectangle 5">
            <a:hlinkClick r:id="rId4" action="ppaction://hlinksldjump"/>
            <a:extLst>
              <a:ext uri="{FF2B5EF4-FFF2-40B4-BE49-F238E27FC236}">
                <a16:creationId xmlns:a16="http://schemas.microsoft.com/office/drawing/2014/main" id="{79B86FD4-E585-6CB8-F514-7CFDA897FFC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781277311"/>
      </p:ext>
    </p:extLst>
  </p:cSld>
  <p:clrMapOvr>
    <a:masterClrMapping/>
  </p:clrMapOvr>
  <p:transition advClick="0"/>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hart&#10;&#10;Description automatically generated">
            <a:extLst>
              <a:ext uri="{FF2B5EF4-FFF2-40B4-BE49-F238E27FC236}">
                <a16:creationId xmlns:a16="http://schemas.microsoft.com/office/drawing/2014/main" id="{FAAD1A62-7384-4221-A7B1-44FC8A006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25" y="1439134"/>
            <a:ext cx="6656832" cy="5547360"/>
          </a:xfrm>
          <a:prstGeom prst="rect">
            <a:avLst/>
          </a:prstGeom>
        </p:spPr>
      </p:pic>
      <p:sp>
        <p:nvSpPr>
          <p:cNvPr id="2" name="Title 1"/>
          <p:cNvSpPr>
            <a:spLocks noGrp="1"/>
          </p:cNvSpPr>
          <p:nvPr>
            <p:ph type="title"/>
          </p:nvPr>
        </p:nvSpPr>
        <p:spPr/>
        <p:txBody>
          <a:bodyPr/>
          <a:lstStyle/>
          <a:p>
            <a:r>
              <a:rPr lang="en-US" dirty="0"/>
              <a:t>Need For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Value Functions</a:t>
            </a:r>
          </a:p>
          <a:p>
            <a:pPr lvl="2"/>
            <a:r>
              <a:rPr lang="en-US" dirty="0">
                <a:cs typeface="Arial"/>
              </a:rPr>
              <a:t>Combined Quota Objective</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21" name="Rectangle 20">
            <a:extLst>
              <a:ext uri="{FF2B5EF4-FFF2-40B4-BE49-F238E27FC236}">
                <a16:creationId xmlns:a16="http://schemas.microsoft.com/office/drawing/2014/main" id="{1F107BF9-4BF9-4F41-9C76-A75C2399635C}"/>
              </a:ext>
            </a:extLst>
          </p:cNvPr>
          <p:cNvSpPr/>
          <p:nvPr/>
        </p:nvSpPr>
        <p:spPr bwMode="auto">
          <a:xfrm>
            <a:off x="6378825" y="1723292"/>
            <a:ext cx="479175" cy="51229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 name="Rectangle 3">
            <a:hlinkClick r:id="rId4" action="ppaction://hlinksldjump"/>
            <a:extLst>
              <a:ext uri="{FF2B5EF4-FFF2-40B4-BE49-F238E27FC236}">
                <a16:creationId xmlns:a16="http://schemas.microsoft.com/office/drawing/2014/main" id="{97FE42C0-A4D8-C44E-3C50-CC9DB3D05F3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402669215"/>
      </p:ext>
    </p:extLst>
  </p:cSld>
  <p:clrMapOvr>
    <a:masterClrMapping/>
  </p:clrMapOvr>
  <p:transition advClick="0"/>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rectangle&#10;&#10;Description automatically generated">
            <a:extLst>
              <a:ext uri="{FF2B5EF4-FFF2-40B4-BE49-F238E27FC236}">
                <a16:creationId xmlns:a16="http://schemas.microsoft.com/office/drawing/2014/main" id="{47EB0239-EBC0-4502-93D1-A172026CB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25" y="1439134"/>
            <a:ext cx="6656832" cy="5547360"/>
          </a:xfrm>
          <a:prstGeom prst="rect">
            <a:avLst/>
          </a:prstGeom>
        </p:spPr>
      </p:pic>
      <p:sp>
        <p:nvSpPr>
          <p:cNvPr id="2" name="Title 1"/>
          <p:cNvSpPr>
            <a:spLocks noGrp="1"/>
          </p:cNvSpPr>
          <p:nvPr>
            <p:ph type="title"/>
          </p:nvPr>
        </p:nvSpPr>
        <p:spPr/>
        <p:txBody>
          <a:bodyPr/>
          <a:lstStyle/>
          <a:p>
            <a:r>
              <a:rPr lang="en-US" dirty="0"/>
              <a:t>Need For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Value Functions</a:t>
            </a:r>
          </a:p>
          <a:p>
            <a:pPr lvl="2"/>
            <a:r>
              <a:rPr lang="en-US" dirty="0">
                <a:cs typeface="Arial"/>
              </a:rPr>
              <a:t>Combined Quota Objective</a:t>
            </a:r>
          </a:p>
          <a:p>
            <a:pPr lvl="2"/>
            <a:r>
              <a:rPr lang="en-US" dirty="0">
                <a:cs typeface="Arial"/>
              </a:rPr>
              <a:t>Lower and upper bound given</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8" name="Rectangle 7">
            <a:extLst>
              <a:ext uri="{FF2B5EF4-FFF2-40B4-BE49-F238E27FC236}">
                <a16:creationId xmlns:a16="http://schemas.microsoft.com/office/drawing/2014/main" id="{75E45032-2B01-4406-BCF4-9886370C99D6}"/>
              </a:ext>
            </a:extLst>
          </p:cNvPr>
          <p:cNvSpPr/>
          <p:nvPr/>
        </p:nvSpPr>
        <p:spPr bwMode="auto">
          <a:xfrm>
            <a:off x="6378825" y="1723292"/>
            <a:ext cx="479175" cy="51229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 name="Rectangle 3">
            <a:hlinkClick r:id="rId4" action="ppaction://hlinksldjump"/>
            <a:extLst>
              <a:ext uri="{FF2B5EF4-FFF2-40B4-BE49-F238E27FC236}">
                <a16:creationId xmlns:a16="http://schemas.microsoft.com/office/drawing/2014/main" id="{4E7FA669-A876-0C6C-2F3B-4F7A4516564F}"/>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328555493"/>
      </p:ext>
    </p:extLst>
  </p:cSld>
  <p:clrMapOvr>
    <a:masterClrMapping/>
  </p:clrMapOvr>
  <p:transition advClick="0"/>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62C7DC7-4888-41CA-9ABF-D793C7149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25" y="1439134"/>
            <a:ext cx="6656832" cy="5547360"/>
          </a:xfrm>
          <a:prstGeom prst="rect">
            <a:avLst/>
          </a:prstGeom>
        </p:spPr>
      </p:pic>
      <p:sp>
        <p:nvSpPr>
          <p:cNvPr id="2" name="Title 1"/>
          <p:cNvSpPr>
            <a:spLocks noGrp="1"/>
          </p:cNvSpPr>
          <p:nvPr>
            <p:ph type="title"/>
          </p:nvPr>
        </p:nvSpPr>
        <p:spPr/>
        <p:txBody>
          <a:bodyPr/>
          <a:lstStyle/>
          <a:p>
            <a:r>
              <a:rPr lang="en-US" dirty="0"/>
              <a:t>Need For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Value Functions</a:t>
            </a:r>
          </a:p>
          <a:p>
            <a:pPr lvl="2"/>
            <a:r>
              <a:rPr lang="en-US" dirty="0">
                <a:cs typeface="Arial"/>
              </a:rPr>
              <a:t>Combined Quota Objective</a:t>
            </a:r>
          </a:p>
          <a:p>
            <a:pPr lvl="2"/>
            <a:r>
              <a:rPr lang="en-US" dirty="0">
                <a:cs typeface="Arial"/>
              </a:rPr>
              <a:t>Lower and upper bound given</a:t>
            </a:r>
          </a:p>
          <a:p>
            <a:pPr lvl="2"/>
            <a:r>
              <a:rPr lang="en-US" dirty="0">
                <a:cs typeface="Arial"/>
              </a:rPr>
              <a:t>Constraint can be modeled by a “binary” value function</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4" action="ppaction://hlinksldjump"/>
            <a:extLst>
              <a:ext uri="{FF2B5EF4-FFF2-40B4-BE49-F238E27FC236}">
                <a16:creationId xmlns:a16="http://schemas.microsoft.com/office/drawing/2014/main" id="{FB7341F1-2E9B-EF3B-970E-8DF4DB5558E6}"/>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259041387"/>
      </p:ext>
    </p:extLst>
  </p:cSld>
  <p:clrMapOvr>
    <a:masterClrMapping/>
  </p:clrMapOvr>
  <p:transition advClick="0"/>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384D6037-F56A-4B98-B58C-2D513328B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25" y="1439134"/>
            <a:ext cx="6656832" cy="5547360"/>
          </a:xfrm>
          <a:prstGeom prst="rect">
            <a:avLst/>
          </a:prstGeom>
        </p:spPr>
      </p:pic>
      <p:sp>
        <p:nvSpPr>
          <p:cNvPr id="2" name="Title 1"/>
          <p:cNvSpPr>
            <a:spLocks noGrp="1"/>
          </p:cNvSpPr>
          <p:nvPr>
            <p:ph type="title"/>
          </p:nvPr>
        </p:nvSpPr>
        <p:spPr/>
        <p:txBody>
          <a:bodyPr/>
          <a:lstStyle/>
          <a:p>
            <a:r>
              <a:rPr lang="en-US" dirty="0"/>
              <a:t>Need For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Value Functions</a:t>
            </a:r>
          </a:p>
          <a:p>
            <a:pPr lvl="2"/>
            <a:r>
              <a:rPr lang="en-US" dirty="0">
                <a:cs typeface="Arial"/>
              </a:rPr>
              <a:t>Combined Quota Objective</a:t>
            </a:r>
          </a:p>
          <a:p>
            <a:pPr lvl="2"/>
            <a:r>
              <a:rPr lang="en-US" dirty="0">
                <a:cs typeface="Arial"/>
              </a:rPr>
              <a:t>Lower and upper bound given</a:t>
            </a:r>
          </a:p>
          <a:p>
            <a:pPr lvl="2"/>
            <a:r>
              <a:rPr lang="en-US" dirty="0">
                <a:cs typeface="Arial"/>
              </a:rPr>
              <a:t>Constraint can be modeled by a “binary” value function</a:t>
            </a:r>
          </a:p>
          <a:p>
            <a:pPr lvl="2"/>
            <a:r>
              <a:rPr lang="en-US" dirty="0">
                <a:cs typeface="Arial"/>
              </a:rPr>
              <a:t>Simple linear relationship</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4" action="ppaction://hlinksldjump"/>
            <a:extLst>
              <a:ext uri="{FF2B5EF4-FFF2-40B4-BE49-F238E27FC236}">
                <a16:creationId xmlns:a16="http://schemas.microsoft.com/office/drawing/2014/main" id="{27F39697-787E-95CB-A3CD-CFF76E287DFA}"/>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065284553"/>
      </p:ext>
    </p:extLst>
  </p:cSld>
  <p:clrMapOvr>
    <a:masterClrMapping/>
  </p:clrMapOvr>
  <p:transition advClick="0"/>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66899A58-062C-45BA-B382-C78EC2FF1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25" y="1439134"/>
            <a:ext cx="6656832" cy="5547360"/>
          </a:xfrm>
          <a:prstGeom prst="rect">
            <a:avLst/>
          </a:prstGeom>
        </p:spPr>
      </p:pic>
      <p:sp>
        <p:nvSpPr>
          <p:cNvPr id="2" name="Title 1"/>
          <p:cNvSpPr>
            <a:spLocks noGrp="1"/>
          </p:cNvSpPr>
          <p:nvPr>
            <p:ph type="title"/>
          </p:nvPr>
        </p:nvSpPr>
        <p:spPr/>
        <p:txBody>
          <a:bodyPr/>
          <a:lstStyle/>
          <a:p>
            <a:r>
              <a:rPr lang="en-US" dirty="0"/>
              <a:t>Need For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Value Functions</a:t>
            </a:r>
          </a:p>
          <a:p>
            <a:pPr lvl="2"/>
            <a:r>
              <a:rPr lang="en-US" dirty="0">
                <a:cs typeface="Arial"/>
              </a:rPr>
              <a:t>Combined Quota Objective</a:t>
            </a:r>
          </a:p>
          <a:p>
            <a:pPr lvl="2"/>
            <a:r>
              <a:rPr lang="en-US" dirty="0">
                <a:cs typeface="Arial"/>
              </a:rPr>
              <a:t>Lower and upper bound given</a:t>
            </a:r>
          </a:p>
          <a:p>
            <a:pPr lvl="2"/>
            <a:r>
              <a:rPr lang="en-US" dirty="0">
                <a:cs typeface="Arial"/>
              </a:rPr>
              <a:t>Constraint can be modeled by a “binary” value function</a:t>
            </a:r>
          </a:p>
          <a:p>
            <a:pPr lvl="2"/>
            <a:r>
              <a:rPr lang="en-US" dirty="0">
                <a:cs typeface="Arial"/>
              </a:rPr>
              <a:t>Simple linear relationship</a:t>
            </a:r>
          </a:p>
          <a:p>
            <a:pPr lvl="2"/>
            <a:r>
              <a:rPr lang="en-US" dirty="0">
                <a:cs typeface="Arial"/>
              </a:rPr>
              <a:t>Relationship is most likely non-linear</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4" action="ppaction://hlinksldjump"/>
            <a:extLst>
              <a:ext uri="{FF2B5EF4-FFF2-40B4-BE49-F238E27FC236}">
                <a16:creationId xmlns:a16="http://schemas.microsoft.com/office/drawing/2014/main" id="{BD9E6284-EE34-456B-5234-95C68A3A3BF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422407786"/>
      </p:ext>
    </p:extLst>
  </p:cSld>
  <p:clrMapOvr>
    <a:masterClrMapping/>
  </p:clrMapOvr>
  <p:transition advClick="0"/>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AABA4D1C-0173-4E62-A811-DB3CEB2B9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25" y="1439134"/>
            <a:ext cx="6656832" cy="5547360"/>
          </a:xfrm>
          <a:prstGeom prst="rect">
            <a:avLst/>
          </a:prstGeom>
        </p:spPr>
      </p:pic>
      <p:sp>
        <p:nvSpPr>
          <p:cNvPr id="2" name="Title 1"/>
          <p:cNvSpPr>
            <a:spLocks noGrp="1"/>
          </p:cNvSpPr>
          <p:nvPr>
            <p:ph type="title"/>
          </p:nvPr>
        </p:nvSpPr>
        <p:spPr/>
        <p:txBody>
          <a:bodyPr/>
          <a:lstStyle/>
          <a:p>
            <a:r>
              <a:rPr lang="en-US" dirty="0"/>
              <a:t>Need For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Value Functions</a:t>
            </a:r>
          </a:p>
          <a:p>
            <a:pPr lvl="2"/>
            <a:r>
              <a:rPr lang="en-US" dirty="0">
                <a:cs typeface="Arial"/>
              </a:rPr>
              <a:t>Combined Quota Objective</a:t>
            </a:r>
          </a:p>
          <a:p>
            <a:pPr lvl="2"/>
            <a:r>
              <a:rPr lang="en-US" dirty="0">
                <a:cs typeface="Arial"/>
              </a:rPr>
              <a:t>Lower and upper bound given</a:t>
            </a:r>
          </a:p>
          <a:p>
            <a:pPr lvl="2"/>
            <a:r>
              <a:rPr lang="en-US" dirty="0">
                <a:cs typeface="Arial"/>
              </a:rPr>
              <a:t>Constraint can be modeled by a “binary” value function</a:t>
            </a:r>
          </a:p>
          <a:p>
            <a:pPr lvl="2"/>
            <a:r>
              <a:rPr lang="en-US" dirty="0">
                <a:cs typeface="Arial"/>
              </a:rPr>
              <a:t>Simple linear relationship</a:t>
            </a:r>
          </a:p>
          <a:p>
            <a:pPr lvl="2"/>
            <a:r>
              <a:rPr lang="en-US" dirty="0">
                <a:cs typeface="Arial"/>
              </a:rPr>
              <a:t>Relationship is most likely non-linear</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4" action="ppaction://hlinksldjump"/>
            <a:extLst>
              <a:ext uri="{FF2B5EF4-FFF2-40B4-BE49-F238E27FC236}">
                <a16:creationId xmlns:a16="http://schemas.microsoft.com/office/drawing/2014/main" id="{6EAB0712-BDFA-2CD3-4C5D-92D1786AE9A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319865400"/>
      </p:ext>
    </p:extLst>
  </p:cSld>
  <p:clrMapOvr>
    <a:masterClrMapping/>
  </p:clrMapOvr>
  <p:transition advClick="0"/>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 histogram, rectangle&#10;&#10;Description automatically generated">
            <a:extLst>
              <a:ext uri="{FF2B5EF4-FFF2-40B4-BE49-F238E27FC236}">
                <a16:creationId xmlns:a16="http://schemas.microsoft.com/office/drawing/2014/main" id="{988D7F31-BBB6-40D8-AE3B-E4A60C230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25" y="1439134"/>
            <a:ext cx="6656832" cy="5547360"/>
          </a:xfrm>
          <a:prstGeom prst="rect">
            <a:avLst/>
          </a:prstGeom>
        </p:spPr>
      </p:pic>
      <p:sp>
        <p:nvSpPr>
          <p:cNvPr id="2" name="Title 1"/>
          <p:cNvSpPr>
            <a:spLocks noGrp="1"/>
          </p:cNvSpPr>
          <p:nvPr>
            <p:ph type="title"/>
          </p:nvPr>
        </p:nvSpPr>
        <p:spPr/>
        <p:txBody>
          <a:bodyPr/>
          <a:lstStyle/>
          <a:p>
            <a:r>
              <a:rPr lang="en-US" dirty="0"/>
              <a:t>Need For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Value Functions</a:t>
            </a:r>
          </a:p>
          <a:p>
            <a:pPr lvl="2"/>
            <a:r>
              <a:rPr lang="en-US" dirty="0">
                <a:cs typeface="Arial"/>
              </a:rPr>
              <a:t>Combined Quota Objective</a:t>
            </a:r>
          </a:p>
          <a:p>
            <a:pPr lvl="2"/>
            <a:r>
              <a:rPr lang="en-US" dirty="0">
                <a:cs typeface="Arial"/>
              </a:rPr>
              <a:t>Lower and upper bound given</a:t>
            </a:r>
          </a:p>
          <a:p>
            <a:pPr lvl="2"/>
            <a:r>
              <a:rPr lang="en-US" dirty="0">
                <a:cs typeface="Arial"/>
              </a:rPr>
              <a:t>Constraint can be modeled by a “binary” value function</a:t>
            </a:r>
          </a:p>
          <a:p>
            <a:pPr lvl="2"/>
            <a:r>
              <a:rPr lang="en-US" dirty="0">
                <a:cs typeface="Arial"/>
              </a:rPr>
              <a:t>Simple linear relationship</a:t>
            </a:r>
          </a:p>
          <a:p>
            <a:pPr lvl="2"/>
            <a:r>
              <a:rPr lang="en-US" dirty="0">
                <a:cs typeface="Arial"/>
              </a:rPr>
              <a:t>Relationship is most likely non-linear</a:t>
            </a:r>
          </a:p>
          <a:p>
            <a:pPr lvl="2"/>
            <a:r>
              <a:rPr lang="en-US" dirty="0">
                <a:cs typeface="Arial"/>
              </a:rPr>
              <a:t>Estimating past value functions</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4" action="ppaction://hlinksldjump"/>
            <a:extLst>
              <a:ext uri="{FF2B5EF4-FFF2-40B4-BE49-F238E27FC236}">
                <a16:creationId xmlns:a16="http://schemas.microsoft.com/office/drawing/2014/main" id="{60BCF45E-5199-7171-38DE-BA0B4139520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715638655"/>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882" y="1440329"/>
            <a:ext cx="12355309" cy="5546165"/>
          </a:xfrm>
        </p:spPr>
        <p:txBody>
          <a:bodyPr/>
          <a:lstStyle/>
          <a:p>
            <a:r>
              <a:rPr lang="en-US" dirty="0"/>
              <a:t>“Value-Focused Thinking” (VFT) Objective Hierarchy</a:t>
            </a:r>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2" name="Title 1"/>
          <p:cNvSpPr>
            <a:spLocks noGrp="1"/>
          </p:cNvSpPr>
          <p:nvPr>
            <p:ph type="title"/>
          </p:nvPr>
        </p:nvSpPr>
        <p:spPr/>
        <p:txBody>
          <a:bodyPr/>
          <a:lstStyle/>
          <a:p>
            <a:r>
              <a:rPr lang="en-US" dirty="0"/>
              <a:t>VFT Model</a:t>
            </a:r>
          </a:p>
        </p:txBody>
      </p:sp>
      <p:sp>
        <p:nvSpPr>
          <p:cNvPr id="4" name="Rectangle 3">
            <a:extLst>
              <a:ext uri="{FF2B5EF4-FFF2-40B4-BE49-F238E27FC236}">
                <a16:creationId xmlns:a16="http://schemas.microsoft.com/office/drawing/2014/main" id="{6FB79A87-004F-4CE3-9AC1-C2B4538A5777}"/>
              </a:ext>
            </a:extLst>
          </p:cNvPr>
          <p:cNvSpPr/>
          <p:nvPr/>
        </p:nvSpPr>
        <p:spPr>
          <a:xfrm>
            <a:off x="7899418" y="3311281"/>
            <a:ext cx="1843185"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AFSC Solution Value</a:t>
            </a:r>
          </a:p>
        </p:txBody>
      </p:sp>
      <p:sp>
        <p:nvSpPr>
          <p:cNvPr id="5" name="Rectangle 4">
            <a:extLst>
              <a:ext uri="{FF2B5EF4-FFF2-40B4-BE49-F238E27FC236}">
                <a16:creationId xmlns:a16="http://schemas.microsoft.com/office/drawing/2014/main" id="{EBE3EC39-60F9-4F89-AAA9-D73D250D2643}"/>
              </a:ext>
            </a:extLst>
          </p:cNvPr>
          <p:cNvSpPr/>
          <p:nvPr/>
        </p:nvSpPr>
        <p:spPr>
          <a:xfrm>
            <a:off x="3772148" y="3306015"/>
            <a:ext cx="1843185"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Cadet Solution Value</a:t>
            </a:r>
          </a:p>
        </p:txBody>
      </p:sp>
      <p:sp>
        <p:nvSpPr>
          <p:cNvPr id="6" name="Rectangle 5">
            <a:extLst>
              <a:ext uri="{FF2B5EF4-FFF2-40B4-BE49-F238E27FC236}">
                <a16:creationId xmlns:a16="http://schemas.microsoft.com/office/drawing/2014/main" id="{9EF104D1-CF53-43F7-8182-74627069F2DD}"/>
              </a:ext>
            </a:extLst>
          </p:cNvPr>
          <p:cNvSpPr/>
          <p:nvPr/>
        </p:nvSpPr>
        <p:spPr>
          <a:xfrm>
            <a:off x="2745231" y="4417191"/>
            <a:ext cx="1648333"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Cadet 1 Utility</a:t>
            </a:r>
          </a:p>
        </p:txBody>
      </p:sp>
      <p:sp>
        <p:nvSpPr>
          <p:cNvPr id="7" name="Rectangle 6">
            <a:extLst>
              <a:ext uri="{FF2B5EF4-FFF2-40B4-BE49-F238E27FC236}">
                <a16:creationId xmlns:a16="http://schemas.microsoft.com/office/drawing/2014/main" id="{83DB94B7-8584-479E-A2BC-448F671B0338}"/>
              </a:ext>
            </a:extLst>
          </p:cNvPr>
          <p:cNvSpPr/>
          <p:nvPr/>
        </p:nvSpPr>
        <p:spPr>
          <a:xfrm>
            <a:off x="4993917" y="4417191"/>
            <a:ext cx="1648333"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Cadet N Utility</a:t>
            </a:r>
          </a:p>
        </p:txBody>
      </p:sp>
      <p:sp>
        <p:nvSpPr>
          <p:cNvPr id="8" name="Rectangle 7">
            <a:extLst>
              <a:ext uri="{FF2B5EF4-FFF2-40B4-BE49-F238E27FC236}">
                <a16:creationId xmlns:a16="http://schemas.microsoft.com/office/drawing/2014/main" id="{ADA9F645-02A3-4898-A48A-BCDC5E38EE4F}"/>
              </a:ext>
            </a:extLst>
          </p:cNvPr>
          <p:cNvSpPr/>
          <p:nvPr/>
        </p:nvSpPr>
        <p:spPr>
          <a:xfrm>
            <a:off x="6872503" y="4411714"/>
            <a:ext cx="1648333" cy="5371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AFSC 1 Value</a:t>
            </a:r>
          </a:p>
        </p:txBody>
      </p:sp>
      <p:sp>
        <p:nvSpPr>
          <p:cNvPr id="9" name="Rectangle 8">
            <a:extLst>
              <a:ext uri="{FF2B5EF4-FFF2-40B4-BE49-F238E27FC236}">
                <a16:creationId xmlns:a16="http://schemas.microsoft.com/office/drawing/2014/main" id="{145C7005-7B10-487F-9B7D-7BF71F710147}"/>
              </a:ext>
            </a:extLst>
          </p:cNvPr>
          <p:cNvSpPr/>
          <p:nvPr/>
        </p:nvSpPr>
        <p:spPr>
          <a:xfrm>
            <a:off x="9121189" y="4411714"/>
            <a:ext cx="1648333" cy="5371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AFSC M Value</a:t>
            </a:r>
          </a:p>
        </p:txBody>
      </p:sp>
      <p:cxnSp>
        <p:nvCxnSpPr>
          <p:cNvPr id="12" name="Straight Connector 11">
            <a:extLst>
              <a:ext uri="{FF2B5EF4-FFF2-40B4-BE49-F238E27FC236}">
                <a16:creationId xmlns:a16="http://schemas.microsoft.com/office/drawing/2014/main" id="{BE7F0EB0-88E6-46E6-B29F-C870DF7CB975}"/>
              </a:ext>
            </a:extLst>
          </p:cNvPr>
          <p:cNvCxnSpPr>
            <a:cxnSpLocks/>
            <a:stCxn id="5" idx="2"/>
          </p:cNvCxnSpPr>
          <p:nvPr/>
        </p:nvCxnSpPr>
        <p:spPr>
          <a:xfrm>
            <a:off x="4693740" y="3843171"/>
            <a:ext cx="0" cy="290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0F4FEC1-8C40-4523-AA21-E75D57CADCE5}"/>
              </a:ext>
            </a:extLst>
          </p:cNvPr>
          <p:cNvGrpSpPr/>
          <p:nvPr/>
        </p:nvGrpSpPr>
        <p:grpSpPr>
          <a:xfrm>
            <a:off x="3548861" y="4124179"/>
            <a:ext cx="1144878" cy="287535"/>
            <a:chOff x="2002536" y="1643482"/>
            <a:chExt cx="828292" cy="208025"/>
          </a:xfrm>
        </p:grpSpPr>
        <p:cxnSp>
          <p:nvCxnSpPr>
            <p:cNvPr id="14" name="Straight Connector 13">
              <a:extLst>
                <a:ext uri="{FF2B5EF4-FFF2-40B4-BE49-F238E27FC236}">
                  <a16:creationId xmlns:a16="http://schemas.microsoft.com/office/drawing/2014/main" id="{A33288BD-DD6F-49CC-9FBF-7B5A90CC3D93}"/>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E1FFFE-B9BF-44A7-A33A-06F320826870}"/>
                </a:ext>
              </a:extLst>
            </p:cNvPr>
            <p:cNvCxnSpPr>
              <a:cxnSpLocks/>
            </p:cNvCxnSpPr>
            <p:nvPr/>
          </p:nvCxnSpPr>
          <p:spPr>
            <a:xfrm>
              <a:off x="2002536" y="1643482"/>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989E5AF6-5E6B-4E3B-AF7B-47EF61EF1E73}"/>
              </a:ext>
            </a:extLst>
          </p:cNvPr>
          <p:cNvGrpSpPr/>
          <p:nvPr/>
        </p:nvGrpSpPr>
        <p:grpSpPr>
          <a:xfrm flipH="1">
            <a:off x="4673204" y="4129654"/>
            <a:ext cx="1144878" cy="287535"/>
            <a:chOff x="2002536" y="1647444"/>
            <a:chExt cx="828292" cy="208025"/>
          </a:xfrm>
        </p:grpSpPr>
        <p:cxnSp>
          <p:nvCxnSpPr>
            <p:cNvPr id="17" name="Straight Connector 16">
              <a:extLst>
                <a:ext uri="{FF2B5EF4-FFF2-40B4-BE49-F238E27FC236}">
                  <a16:creationId xmlns:a16="http://schemas.microsoft.com/office/drawing/2014/main" id="{1D036525-5CD5-4E16-86F7-417FEFC0C803}"/>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F73AD7-4D78-4DCA-BAD5-F31892B6CC30}"/>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B09AC489-EF40-4A7D-8800-3005233A4DC5}"/>
              </a:ext>
            </a:extLst>
          </p:cNvPr>
          <p:cNvCxnSpPr>
            <a:cxnSpLocks/>
          </p:cNvCxnSpPr>
          <p:nvPr/>
        </p:nvCxnSpPr>
        <p:spPr>
          <a:xfrm>
            <a:off x="8795464" y="3838957"/>
            <a:ext cx="0" cy="290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8C49F9DE-7B91-46DA-A874-EB6076CF37B6}"/>
              </a:ext>
            </a:extLst>
          </p:cNvPr>
          <p:cNvGrpSpPr/>
          <p:nvPr/>
        </p:nvGrpSpPr>
        <p:grpSpPr>
          <a:xfrm>
            <a:off x="7650586" y="4125441"/>
            <a:ext cx="1144878" cy="287535"/>
            <a:chOff x="2002536" y="1647444"/>
            <a:chExt cx="828292" cy="208025"/>
          </a:xfrm>
        </p:grpSpPr>
        <p:cxnSp>
          <p:nvCxnSpPr>
            <p:cNvPr id="21" name="Straight Connector 20">
              <a:extLst>
                <a:ext uri="{FF2B5EF4-FFF2-40B4-BE49-F238E27FC236}">
                  <a16:creationId xmlns:a16="http://schemas.microsoft.com/office/drawing/2014/main" id="{04250AED-3749-493F-8612-88B556797C4E}"/>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C6C0B6-DC47-4499-A3F6-63C2DF35E2CD}"/>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ACB6EA2D-100E-48F1-8CA9-28C3ADE51C37}"/>
              </a:ext>
            </a:extLst>
          </p:cNvPr>
          <p:cNvGrpSpPr/>
          <p:nvPr/>
        </p:nvGrpSpPr>
        <p:grpSpPr>
          <a:xfrm flipH="1">
            <a:off x="8774928" y="4125439"/>
            <a:ext cx="1144878" cy="287535"/>
            <a:chOff x="2002536" y="1647444"/>
            <a:chExt cx="828292" cy="208025"/>
          </a:xfrm>
        </p:grpSpPr>
        <p:cxnSp>
          <p:nvCxnSpPr>
            <p:cNvPr id="24" name="Straight Connector 23">
              <a:extLst>
                <a:ext uri="{FF2B5EF4-FFF2-40B4-BE49-F238E27FC236}">
                  <a16:creationId xmlns:a16="http://schemas.microsoft.com/office/drawing/2014/main" id="{D001C3EB-19F5-4E8E-8DB1-E86B1F3CBA49}"/>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727A61-9479-44FF-8A55-91AF276964BE}"/>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D511A9D9-BBB8-477E-88CC-5861698F6022}"/>
              </a:ext>
            </a:extLst>
          </p:cNvPr>
          <p:cNvSpPr/>
          <p:nvPr/>
        </p:nvSpPr>
        <p:spPr>
          <a:xfrm>
            <a:off x="5835782" y="2186410"/>
            <a:ext cx="1843185"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Solution Quality</a:t>
            </a:r>
          </a:p>
        </p:txBody>
      </p:sp>
      <p:cxnSp>
        <p:nvCxnSpPr>
          <p:cNvPr id="27" name="Straight Connector 26">
            <a:extLst>
              <a:ext uri="{FF2B5EF4-FFF2-40B4-BE49-F238E27FC236}">
                <a16:creationId xmlns:a16="http://schemas.microsoft.com/office/drawing/2014/main" id="{D4ADE432-1513-4197-BEA7-56E9D4B1991B}"/>
              </a:ext>
            </a:extLst>
          </p:cNvPr>
          <p:cNvCxnSpPr>
            <a:cxnSpLocks/>
          </p:cNvCxnSpPr>
          <p:nvPr/>
        </p:nvCxnSpPr>
        <p:spPr>
          <a:xfrm>
            <a:off x="6757374" y="2712513"/>
            <a:ext cx="0" cy="290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BB7ED9-4FEF-44A2-A122-3EC97DAEC03C}"/>
              </a:ext>
            </a:extLst>
          </p:cNvPr>
          <p:cNvCxnSpPr>
            <a:cxnSpLocks/>
          </p:cNvCxnSpPr>
          <p:nvPr/>
        </p:nvCxnSpPr>
        <p:spPr>
          <a:xfrm>
            <a:off x="4673204" y="2998997"/>
            <a:ext cx="0" cy="28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09D711D-C790-4313-8114-0E2D0E51A5D4}"/>
              </a:ext>
            </a:extLst>
          </p:cNvPr>
          <p:cNvCxnSpPr>
            <a:cxnSpLocks/>
          </p:cNvCxnSpPr>
          <p:nvPr/>
        </p:nvCxnSpPr>
        <p:spPr>
          <a:xfrm>
            <a:off x="6732096" y="2998995"/>
            <a:ext cx="2063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1FE28AD-FF74-4286-9CA6-5F420BEE7F1C}"/>
              </a:ext>
            </a:extLst>
          </p:cNvPr>
          <p:cNvCxnSpPr>
            <a:cxnSpLocks/>
          </p:cNvCxnSpPr>
          <p:nvPr/>
        </p:nvCxnSpPr>
        <p:spPr>
          <a:xfrm flipH="1">
            <a:off x="8796555" y="2998995"/>
            <a:ext cx="0" cy="28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74173F1-C451-444D-A6CA-D4156B6F479C}"/>
              </a:ext>
            </a:extLst>
          </p:cNvPr>
          <p:cNvCxnSpPr>
            <a:cxnSpLocks/>
          </p:cNvCxnSpPr>
          <p:nvPr/>
        </p:nvCxnSpPr>
        <p:spPr>
          <a:xfrm>
            <a:off x="4673204" y="2998995"/>
            <a:ext cx="2084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8BEBF03-4C18-4A06-8497-1128FCB4F41B}"/>
              </a:ext>
            </a:extLst>
          </p:cNvPr>
          <p:cNvSpPr txBox="1"/>
          <p:nvPr/>
        </p:nvSpPr>
        <p:spPr>
          <a:xfrm>
            <a:off x="4439227" y="4592009"/>
            <a:ext cx="467955" cy="307777"/>
          </a:xfrm>
          <a:prstGeom prst="rect">
            <a:avLst/>
          </a:prstGeom>
          <a:noFill/>
        </p:spPr>
        <p:txBody>
          <a:bodyPr wrap="square" rtlCol="0">
            <a:spAutoFit/>
          </a:bodyPr>
          <a:lstStyle/>
          <a:p>
            <a:pPr algn="ctr"/>
            <a:r>
              <a:rPr lang="en-US" sz="1400" b="1" dirty="0">
                <a:latin typeface="+mn-lt"/>
                <a:cs typeface="Times New Roman" panose="02020603050405020304" pitchFamily="18" charset="0"/>
              </a:rPr>
              <a:t>…</a:t>
            </a:r>
          </a:p>
        </p:txBody>
      </p:sp>
      <p:sp>
        <p:nvSpPr>
          <p:cNvPr id="50" name="TextBox 49">
            <a:extLst>
              <a:ext uri="{FF2B5EF4-FFF2-40B4-BE49-F238E27FC236}">
                <a16:creationId xmlns:a16="http://schemas.microsoft.com/office/drawing/2014/main" id="{EFFD1982-3B8A-4CA2-8B87-4A0AF7D58A77}"/>
              </a:ext>
            </a:extLst>
          </p:cNvPr>
          <p:cNvSpPr txBox="1"/>
          <p:nvPr/>
        </p:nvSpPr>
        <p:spPr>
          <a:xfrm>
            <a:off x="8569701" y="4592009"/>
            <a:ext cx="467955" cy="307777"/>
          </a:xfrm>
          <a:prstGeom prst="rect">
            <a:avLst/>
          </a:prstGeom>
          <a:noFill/>
        </p:spPr>
        <p:txBody>
          <a:bodyPr wrap="square" rtlCol="0">
            <a:spAutoFit/>
          </a:bodyPr>
          <a:lstStyle/>
          <a:p>
            <a:pPr algn="ctr"/>
            <a:r>
              <a:rPr lang="en-US" sz="1400" b="1" dirty="0">
                <a:latin typeface="+mn-lt"/>
                <a:cs typeface="Times New Roman" panose="02020603050405020304" pitchFamily="18" charset="0"/>
              </a:rPr>
              <a:t>…</a:t>
            </a:r>
          </a:p>
        </p:txBody>
      </p:sp>
      <p:sp>
        <p:nvSpPr>
          <p:cNvPr id="10" name="Rectangle 9">
            <a:hlinkClick r:id="rId2" action="ppaction://hlinksldjump"/>
            <a:extLst>
              <a:ext uri="{FF2B5EF4-FFF2-40B4-BE49-F238E27FC236}">
                <a16:creationId xmlns:a16="http://schemas.microsoft.com/office/drawing/2014/main" id="{7AFDA678-B3F4-7FD3-CC3E-FC76DCBECF59}"/>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887390821"/>
      </p:ext>
    </p:extLst>
  </p:cSld>
  <p:clrMapOvr>
    <a:masterClrMapping/>
  </p:clrMapOvr>
  <p:transition advClick="0"/>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ctangle&#10;&#10;Description automatically generated">
            <a:extLst>
              <a:ext uri="{FF2B5EF4-FFF2-40B4-BE49-F238E27FC236}">
                <a16:creationId xmlns:a16="http://schemas.microsoft.com/office/drawing/2014/main" id="{7F018DBF-8A5B-47B5-ABAC-E9C9EE7F7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25" y="1439134"/>
            <a:ext cx="6656832" cy="5547360"/>
          </a:xfrm>
          <a:prstGeom prst="rect">
            <a:avLst/>
          </a:prstGeom>
        </p:spPr>
      </p:pic>
      <p:sp>
        <p:nvSpPr>
          <p:cNvPr id="2" name="Title 1"/>
          <p:cNvSpPr>
            <a:spLocks noGrp="1"/>
          </p:cNvSpPr>
          <p:nvPr>
            <p:ph type="title"/>
          </p:nvPr>
        </p:nvSpPr>
        <p:spPr/>
        <p:txBody>
          <a:bodyPr/>
          <a:lstStyle/>
          <a:p>
            <a:r>
              <a:rPr lang="en-US" dirty="0"/>
              <a:t>Need For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Value Functions</a:t>
            </a:r>
          </a:p>
          <a:p>
            <a:pPr lvl="2"/>
            <a:r>
              <a:rPr lang="en-US" dirty="0">
                <a:cs typeface="Arial"/>
              </a:rPr>
              <a:t>Combined Quota Objective</a:t>
            </a:r>
          </a:p>
          <a:p>
            <a:pPr lvl="2"/>
            <a:r>
              <a:rPr lang="en-US" dirty="0">
                <a:cs typeface="Arial"/>
              </a:rPr>
              <a:t>Lower and upper bound given</a:t>
            </a:r>
          </a:p>
          <a:p>
            <a:pPr lvl="2"/>
            <a:r>
              <a:rPr lang="en-US" dirty="0">
                <a:cs typeface="Arial"/>
              </a:rPr>
              <a:t>Constraint can be modeled by a “binary” value function</a:t>
            </a:r>
          </a:p>
          <a:p>
            <a:pPr lvl="2"/>
            <a:r>
              <a:rPr lang="en-US" dirty="0">
                <a:cs typeface="Arial"/>
              </a:rPr>
              <a:t>Simple linear relationship</a:t>
            </a:r>
          </a:p>
          <a:p>
            <a:pPr lvl="2"/>
            <a:r>
              <a:rPr lang="en-US" dirty="0">
                <a:cs typeface="Arial"/>
              </a:rPr>
              <a:t>Relationship is most likely non-linear</a:t>
            </a:r>
          </a:p>
          <a:p>
            <a:pPr lvl="2"/>
            <a:r>
              <a:rPr lang="en-US" dirty="0">
                <a:cs typeface="Arial"/>
              </a:rPr>
              <a:t>Estimating past value functions</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4" action="ppaction://hlinksldjump"/>
            <a:extLst>
              <a:ext uri="{FF2B5EF4-FFF2-40B4-BE49-F238E27FC236}">
                <a16:creationId xmlns:a16="http://schemas.microsoft.com/office/drawing/2014/main" id="{FE3C2F1B-A60E-E4B2-A2B5-DD1DB1D01D37}"/>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959486795"/>
      </p:ext>
    </p:extLst>
  </p:cSld>
  <p:clrMapOvr>
    <a:masterClrMapping/>
  </p:clrMapOvr>
  <p:transition advClick="0"/>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 histogram, rectangle&#10;&#10;Description automatically generated">
            <a:extLst>
              <a:ext uri="{FF2B5EF4-FFF2-40B4-BE49-F238E27FC236}">
                <a16:creationId xmlns:a16="http://schemas.microsoft.com/office/drawing/2014/main" id="{010C62F8-1C26-4494-8E8D-73CA35AB3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25" y="1439134"/>
            <a:ext cx="6656832" cy="5547360"/>
          </a:xfrm>
          <a:prstGeom prst="rect">
            <a:avLst/>
          </a:prstGeom>
        </p:spPr>
      </p:pic>
      <p:sp>
        <p:nvSpPr>
          <p:cNvPr id="2" name="Title 1"/>
          <p:cNvSpPr>
            <a:spLocks noGrp="1"/>
          </p:cNvSpPr>
          <p:nvPr>
            <p:ph type="title"/>
          </p:nvPr>
        </p:nvSpPr>
        <p:spPr/>
        <p:txBody>
          <a:bodyPr/>
          <a:lstStyle/>
          <a:p>
            <a:r>
              <a:rPr lang="en-US" dirty="0"/>
              <a:t>Need For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Value Functions</a:t>
            </a:r>
          </a:p>
          <a:p>
            <a:pPr lvl="2"/>
            <a:r>
              <a:rPr lang="en-US" dirty="0">
                <a:cs typeface="Arial"/>
              </a:rPr>
              <a:t>Combined Quota Objective</a:t>
            </a:r>
          </a:p>
          <a:p>
            <a:pPr lvl="2"/>
            <a:r>
              <a:rPr lang="en-US" dirty="0">
                <a:cs typeface="Arial"/>
              </a:rPr>
              <a:t>Lower and upper bound given</a:t>
            </a:r>
          </a:p>
          <a:p>
            <a:pPr lvl="2"/>
            <a:r>
              <a:rPr lang="en-US" dirty="0">
                <a:cs typeface="Arial"/>
              </a:rPr>
              <a:t>Constraint can be modeled by a “binary” value function</a:t>
            </a:r>
          </a:p>
          <a:p>
            <a:pPr lvl="2"/>
            <a:r>
              <a:rPr lang="en-US" dirty="0">
                <a:cs typeface="Arial"/>
              </a:rPr>
              <a:t>Simple linear relationship</a:t>
            </a:r>
          </a:p>
          <a:p>
            <a:pPr lvl="2"/>
            <a:r>
              <a:rPr lang="en-US" dirty="0">
                <a:cs typeface="Arial"/>
              </a:rPr>
              <a:t>Relationship is most likely non-linear</a:t>
            </a:r>
          </a:p>
          <a:p>
            <a:pPr lvl="2"/>
            <a:r>
              <a:rPr lang="en-US" dirty="0">
                <a:cs typeface="Arial"/>
              </a:rPr>
              <a:t>Estimating past value functions</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4" action="ppaction://hlinksldjump"/>
            <a:extLst>
              <a:ext uri="{FF2B5EF4-FFF2-40B4-BE49-F238E27FC236}">
                <a16:creationId xmlns:a16="http://schemas.microsoft.com/office/drawing/2014/main" id="{CA670FA1-53D8-FB56-D305-1086C571F1B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103526488"/>
      </p:ext>
    </p:extLst>
  </p:cSld>
  <p:clrMapOvr>
    <a:masterClrMapping/>
  </p:clrMapOvr>
  <p:transition advClick="0"/>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72B3EDF1-3FCB-472E-8A0B-0253DC869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25" y="1439134"/>
            <a:ext cx="6656832" cy="5547360"/>
          </a:xfrm>
          <a:prstGeom prst="rect">
            <a:avLst/>
          </a:prstGeom>
        </p:spPr>
      </p:pic>
      <p:sp>
        <p:nvSpPr>
          <p:cNvPr id="2" name="Title 1"/>
          <p:cNvSpPr>
            <a:spLocks noGrp="1"/>
          </p:cNvSpPr>
          <p:nvPr>
            <p:ph type="title"/>
          </p:nvPr>
        </p:nvSpPr>
        <p:spPr/>
        <p:txBody>
          <a:bodyPr/>
          <a:lstStyle/>
          <a:p>
            <a:r>
              <a:rPr lang="en-US" dirty="0"/>
              <a:t>Need For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Value Functions</a:t>
            </a:r>
          </a:p>
          <a:p>
            <a:pPr lvl="2"/>
            <a:r>
              <a:rPr lang="en-US" dirty="0">
                <a:cs typeface="Arial"/>
              </a:rPr>
              <a:t>Combined Quota Objective</a:t>
            </a:r>
          </a:p>
          <a:p>
            <a:pPr lvl="2"/>
            <a:r>
              <a:rPr lang="en-US" dirty="0">
                <a:cs typeface="Arial"/>
              </a:rPr>
              <a:t>Lower and upper bound given</a:t>
            </a:r>
          </a:p>
          <a:p>
            <a:pPr lvl="2"/>
            <a:r>
              <a:rPr lang="en-US" dirty="0">
                <a:cs typeface="Arial"/>
              </a:rPr>
              <a:t>Constraint can be modeled by a “binary” value function</a:t>
            </a:r>
          </a:p>
          <a:p>
            <a:pPr lvl="2"/>
            <a:r>
              <a:rPr lang="en-US" dirty="0">
                <a:cs typeface="Arial"/>
              </a:rPr>
              <a:t>Simple linear relationship</a:t>
            </a:r>
          </a:p>
          <a:p>
            <a:pPr lvl="2"/>
            <a:r>
              <a:rPr lang="en-US" dirty="0">
                <a:cs typeface="Arial"/>
              </a:rPr>
              <a:t>Relationship is most likely non-linear</a:t>
            </a:r>
          </a:p>
          <a:p>
            <a:pPr lvl="2"/>
            <a:r>
              <a:rPr lang="en-US" dirty="0">
                <a:cs typeface="Arial"/>
              </a:rPr>
              <a:t>Estimating past value functions</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4" action="ppaction://hlinksldjump"/>
            <a:extLst>
              <a:ext uri="{FF2B5EF4-FFF2-40B4-BE49-F238E27FC236}">
                <a16:creationId xmlns:a16="http://schemas.microsoft.com/office/drawing/2014/main" id="{B680FCF9-D928-5FF7-0B3D-8D0BB0594765}"/>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098354735"/>
      </p:ext>
    </p:extLst>
  </p:cSld>
  <p:clrMapOvr>
    <a:masterClrMapping/>
  </p:clrMapOvr>
  <p:transition advClick="0"/>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DD3F021B-E348-4377-96E7-D2F271E4C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25" y="1439134"/>
            <a:ext cx="6656832" cy="5547360"/>
          </a:xfrm>
          <a:prstGeom prst="rect">
            <a:avLst/>
          </a:prstGeom>
        </p:spPr>
      </p:pic>
      <p:sp>
        <p:nvSpPr>
          <p:cNvPr id="2" name="Title 1"/>
          <p:cNvSpPr>
            <a:spLocks noGrp="1"/>
          </p:cNvSpPr>
          <p:nvPr>
            <p:ph type="title"/>
          </p:nvPr>
        </p:nvSpPr>
        <p:spPr/>
        <p:txBody>
          <a:bodyPr/>
          <a:lstStyle/>
          <a:p>
            <a:r>
              <a:rPr lang="en-US" dirty="0"/>
              <a:t>Need For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Value Functions</a:t>
            </a:r>
          </a:p>
          <a:p>
            <a:pPr lvl="2"/>
            <a:r>
              <a:rPr lang="en-US" dirty="0">
                <a:cs typeface="Arial"/>
              </a:rPr>
              <a:t>Combined Quota Objective</a:t>
            </a:r>
          </a:p>
          <a:p>
            <a:pPr lvl="2"/>
            <a:r>
              <a:rPr lang="en-US" dirty="0">
                <a:cs typeface="Arial"/>
              </a:rPr>
              <a:t>Lower and upper bound given</a:t>
            </a:r>
          </a:p>
          <a:p>
            <a:pPr lvl="2"/>
            <a:r>
              <a:rPr lang="en-US" dirty="0">
                <a:cs typeface="Arial"/>
              </a:rPr>
              <a:t>Constraint can be modeled by a “binary” value function</a:t>
            </a:r>
          </a:p>
          <a:p>
            <a:pPr lvl="2"/>
            <a:r>
              <a:rPr lang="en-US" dirty="0">
                <a:cs typeface="Arial"/>
              </a:rPr>
              <a:t>Simple linear relationship</a:t>
            </a:r>
          </a:p>
          <a:p>
            <a:pPr lvl="2"/>
            <a:r>
              <a:rPr lang="en-US" dirty="0">
                <a:cs typeface="Arial"/>
              </a:rPr>
              <a:t>Relationship is most likely non-linear</a:t>
            </a:r>
          </a:p>
          <a:p>
            <a:pPr lvl="2"/>
            <a:r>
              <a:rPr lang="en-US" dirty="0">
                <a:cs typeface="Arial"/>
              </a:rPr>
              <a:t>Estimating past value functions</a:t>
            </a:r>
          </a:p>
          <a:p>
            <a:pPr lvl="2"/>
            <a:r>
              <a:rPr lang="en-US" dirty="0">
                <a:cs typeface="Arial"/>
              </a:rPr>
              <a:t>Future value function potential</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4" action="ppaction://hlinksldjump"/>
            <a:extLst>
              <a:ext uri="{FF2B5EF4-FFF2-40B4-BE49-F238E27FC236}">
                <a16:creationId xmlns:a16="http://schemas.microsoft.com/office/drawing/2014/main" id="{53864A69-8A49-38B7-6210-0A0FC943499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175872669"/>
      </p:ext>
    </p:extLst>
  </p:cSld>
  <p:clrMapOvr>
    <a:masterClrMapping/>
  </p:clrMapOvr>
  <p:transition advClick="0"/>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FD0BE395-AF23-4639-B516-EA0201F23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25" y="1439134"/>
            <a:ext cx="6656832" cy="5547360"/>
          </a:xfrm>
          <a:prstGeom prst="rect">
            <a:avLst/>
          </a:prstGeom>
        </p:spPr>
      </p:pic>
      <p:sp>
        <p:nvSpPr>
          <p:cNvPr id="2" name="Title 1"/>
          <p:cNvSpPr>
            <a:spLocks noGrp="1"/>
          </p:cNvSpPr>
          <p:nvPr>
            <p:ph type="title"/>
          </p:nvPr>
        </p:nvSpPr>
        <p:spPr/>
        <p:txBody>
          <a:bodyPr/>
          <a:lstStyle/>
          <a:p>
            <a:r>
              <a:rPr lang="en-US" dirty="0"/>
              <a:t>Need For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Value Functions</a:t>
            </a:r>
          </a:p>
          <a:p>
            <a:pPr lvl="2"/>
            <a:r>
              <a:rPr lang="en-US" dirty="0">
                <a:cs typeface="Arial"/>
              </a:rPr>
              <a:t>Combined Quota Objective</a:t>
            </a:r>
          </a:p>
          <a:p>
            <a:pPr lvl="2"/>
            <a:r>
              <a:rPr lang="en-US" dirty="0">
                <a:cs typeface="Arial"/>
              </a:rPr>
              <a:t>Lower and upper bound given</a:t>
            </a:r>
          </a:p>
          <a:p>
            <a:pPr lvl="2"/>
            <a:r>
              <a:rPr lang="en-US" dirty="0">
                <a:cs typeface="Arial"/>
              </a:rPr>
              <a:t>Constraint can be modeled by a “binary” value function</a:t>
            </a:r>
          </a:p>
          <a:p>
            <a:pPr lvl="2"/>
            <a:r>
              <a:rPr lang="en-US" dirty="0">
                <a:cs typeface="Arial"/>
              </a:rPr>
              <a:t>Simple linear relationship</a:t>
            </a:r>
          </a:p>
          <a:p>
            <a:pPr lvl="2"/>
            <a:r>
              <a:rPr lang="en-US" dirty="0">
                <a:cs typeface="Arial"/>
              </a:rPr>
              <a:t>Relationship is most likely non-linear</a:t>
            </a:r>
          </a:p>
          <a:p>
            <a:pPr lvl="2"/>
            <a:r>
              <a:rPr lang="en-US" dirty="0">
                <a:cs typeface="Arial"/>
              </a:rPr>
              <a:t>Estimating past value functions</a:t>
            </a:r>
          </a:p>
          <a:p>
            <a:pPr lvl="2"/>
            <a:r>
              <a:rPr lang="en-US" dirty="0">
                <a:cs typeface="Arial"/>
              </a:rPr>
              <a:t>Future value function potential</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4" action="ppaction://hlinksldjump"/>
            <a:extLst>
              <a:ext uri="{FF2B5EF4-FFF2-40B4-BE49-F238E27FC236}">
                <a16:creationId xmlns:a16="http://schemas.microsoft.com/office/drawing/2014/main" id="{03246CBB-3B14-9FB3-DCFF-75A4A0E14DAF}"/>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428083212"/>
      </p:ext>
    </p:extLst>
  </p:cSld>
  <p:clrMapOvr>
    <a:masterClrMapping/>
  </p:clrMapOvr>
  <p:transition advClick="0"/>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17482DB5-4D69-409A-8122-22D102665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25" y="1439134"/>
            <a:ext cx="6656832" cy="5547360"/>
          </a:xfrm>
          <a:prstGeom prst="rect">
            <a:avLst/>
          </a:prstGeom>
        </p:spPr>
      </p:pic>
      <p:sp>
        <p:nvSpPr>
          <p:cNvPr id="2" name="Title 1"/>
          <p:cNvSpPr>
            <a:spLocks noGrp="1"/>
          </p:cNvSpPr>
          <p:nvPr>
            <p:ph type="title"/>
          </p:nvPr>
        </p:nvSpPr>
        <p:spPr/>
        <p:txBody>
          <a:bodyPr/>
          <a:lstStyle/>
          <a:p>
            <a:r>
              <a:rPr lang="en-US" dirty="0"/>
              <a:t>Need For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Value Functions</a:t>
            </a:r>
          </a:p>
          <a:p>
            <a:pPr lvl="2"/>
            <a:r>
              <a:rPr lang="en-US" dirty="0">
                <a:cs typeface="Arial"/>
              </a:rPr>
              <a:t>Combined Quota Objective</a:t>
            </a:r>
          </a:p>
          <a:p>
            <a:pPr lvl="2"/>
            <a:r>
              <a:rPr lang="en-US" dirty="0">
                <a:cs typeface="Arial"/>
              </a:rPr>
              <a:t>Lower and upper bound given</a:t>
            </a:r>
          </a:p>
          <a:p>
            <a:pPr lvl="2"/>
            <a:r>
              <a:rPr lang="en-US" dirty="0">
                <a:cs typeface="Arial"/>
              </a:rPr>
              <a:t>Constraint can be modeled by a “binary” value function</a:t>
            </a:r>
          </a:p>
          <a:p>
            <a:pPr lvl="2"/>
            <a:r>
              <a:rPr lang="en-US" dirty="0">
                <a:cs typeface="Arial"/>
              </a:rPr>
              <a:t>Simple linear relationship</a:t>
            </a:r>
          </a:p>
          <a:p>
            <a:pPr lvl="2"/>
            <a:r>
              <a:rPr lang="en-US" dirty="0">
                <a:cs typeface="Arial"/>
              </a:rPr>
              <a:t>Relationship is most likely non-linear</a:t>
            </a:r>
          </a:p>
          <a:p>
            <a:pPr lvl="2"/>
            <a:r>
              <a:rPr lang="en-US" dirty="0">
                <a:cs typeface="Arial"/>
              </a:rPr>
              <a:t>Estimating past value functions</a:t>
            </a:r>
          </a:p>
          <a:p>
            <a:pPr lvl="2"/>
            <a:r>
              <a:rPr lang="en-US" dirty="0">
                <a:cs typeface="Arial"/>
              </a:rPr>
              <a:t>Future value function potential</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4" action="ppaction://hlinksldjump"/>
            <a:extLst>
              <a:ext uri="{FF2B5EF4-FFF2-40B4-BE49-F238E27FC236}">
                <a16:creationId xmlns:a16="http://schemas.microsoft.com/office/drawing/2014/main" id="{1B824A1F-E90C-5C3B-78C9-6431D7C12DF5}"/>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533194472"/>
      </p:ext>
    </p:extLst>
  </p:cSld>
  <p:clrMapOvr>
    <a:masterClrMapping/>
  </p:clrMapOvr>
  <p:transition advClick="0"/>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E1019B03-9EA6-4B60-8DE1-8A0D7108A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25" y="1439134"/>
            <a:ext cx="6656832" cy="5547360"/>
          </a:xfrm>
          <a:prstGeom prst="rect">
            <a:avLst/>
          </a:prstGeom>
        </p:spPr>
      </p:pic>
      <p:sp>
        <p:nvSpPr>
          <p:cNvPr id="2" name="Title 1"/>
          <p:cNvSpPr>
            <a:spLocks noGrp="1"/>
          </p:cNvSpPr>
          <p:nvPr>
            <p:ph type="title"/>
          </p:nvPr>
        </p:nvSpPr>
        <p:spPr/>
        <p:txBody>
          <a:bodyPr/>
          <a:lstStyle/>
          <a:p>
            <a:r>
              <a:rPr lang="en-US" dirty="0"/>
              <a:t>Need For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Value Functions</a:t>
            </a:r>
          </a:p>
          <a:p>
            <a:pPr lvl="2"/>
            <a:r>
              <a:rPr lang="en-US" dirty="0">
                <a:cs typeface="Arial"/>
              </a:rPr>
              <a:t>Combined Quota Objective</a:t>
            </a:r>
          </a:p>
          <a:p>
            <a:pPr lvl="2"/>
            <a:r>
              <a:rPr lang="en-US" dirty="0">
                <a:cs typeface="Arial"/>
              </a:rPr>
              <a:t>Lower and upper bound given</a:t>
            </a:r>
          </a:p>
          <a:p>
            <a:pPr lvl="2"/>
            <a:r>
              <a:rPr lang="en-US" dirty="0">
                <a:cs typeface="Arial"/>
              </a:rPr>
              <a:t>Constraint can be modeled by a “binary” value function</a:t>
            </a:r>
          </a:p>
          <a:p>
            <a:pPr lvl="2"/>
            <a:r>
              <a:rPr lang="en-US" dirty="0">
                <a:cs typeface="Arial"/>
              </a:rPr>
              <a:t>Simple linear relationship</a:t>
            </a:r>
          </a:p>
          <a:p>
            <a:pPr lvl="2"/>
            <a:r>
              <a:rPr lang="en-US" dirty="0">
                <a:cs typeface="Arial"/>
              </a:rPr>
              <a:t>Relationship is most likely non-linear</a:t>
            </a:r>
          </a:p>
          <a:p>
            <a:pPr lvl="2"/>
            <a:r>
              <a:rPr lang="en-US" dirty="0">
                <a:cs typeface="Arial"/>
              </a:rPr>
              <a:t>Estimating past value functions</a:t>
            </a:r>
          </a:p>
          <a:p>
            <a:pPr lvl="2"/>
            <a:r>
              <a:rPr lang="en-US" dirty="0">
                <a:cs typeface="Arial"/>
              </a:rPr>
              <a:t>Future value function potential</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4" action="ppaction://hlinksldjump"/>
            <a:extLst>
              <a:ext uri="{FF2B5EF4-FFF2-40B4-BE49-F238E27FC236}">
                <a16:creationId xmlns:a16="http://schemas.microsoft.com/office/drawing/2014/main" id="{8D8FD30D-C557-B18A-532A-45299EDD8CA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825872658"/>
      </p:ext>
    </p:extLst>
  </p:cSld>
  <p:clrMapOvr>
    <a:masterClrMapping/>
  </p:clrMapOvr>
  <p:transition advClick="0"/>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hape, rectangle&#10;&#10;Description automatically generated">
            <a:extLst>
              <a:ext uri="{FF2B5EF4-FFF2-40B4-BE49-F238E27FC236}">
                <a16:creationId xmlns:a16="http://schemas.microsoft.com/office/drawing/2014/main" id="{D3061B64-F546-41B8-B9B2-098B524CC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25" y="1439134"/>
            <a:ext cx="6656832" cy="5547360"/>
          </a:xfrm>
          <a:prstGeom prst="rect">
            <a:avLst/>
          </a:prstGeom>
        </p:spPr>
      </p:pic>
      <p:sp>
        <p:nvSpPr>
          <p:cNvPr id="2" name="Title 1"/>
          <p:cNvSpPr>
            <a:spLocks noGrp="1"/>
          </p:cNvSpPr>
          <p:nvPr>
            <p:ph type="title"/>
          </p:nvPr>
        </p:nvSpPr>
        <p:spPr/>
        <p:txBody>
          <a:bodyPr/>
          <a:lstStyle/>
          <a:p>
            <a:r>
              <a:rPr lang="en-US" dirty="0"/>
              <a:t>Need For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Value Functions</a:t>
            </a:r>
          </a:p>
          <a:p>
            <a:pPr lvl="2"/>
            <a:r>
              <a:rPr lang="en-US" dirty="0">
                <a:cs typeface="Arial"/>
              </a:rPr>
              <a:t>Combined Quota Objective</a:t>
            </a:r>
          </a:p>
          <a:p>
            <a:pPr lvl="2"/>
            <a:r>
              <a:rPr lang="en-US" dirty="0">
                <a:cs typeface="Arial"/>
              </a:rPr>
              <a:t>Lower and upper bound given</a:t>
            </a:r>
          </a:p>
          <a:p>
            <a:pPr lvl="2"/>
            <a:r>
              <a:rPr lang="en-US" dirty="0">
                <a:cs typeface="Arial"/>
              </a:rPr>
              <a:t>Constraint can be modeled by a “binary” value function</a:t>
            </a:r>
          </a:p>
          <a:p>
            <a:pPr lvl="2"/>
            <a:r>
              <a:rPr lang="en-US" dirty="0">
                <a:cs typeface="Arial"/>
              </a:rPr>
              <a:t>Simple linear relationship</a:t>
            </a:r>
          </a:p>
          <a:p>
            <a:pPr lvl="2"/>
            <a:r>
              <a:rPr lang="en-US" dirty="0">
                <a:cs typeface="Arial"/>
              </a:rPr>
              <a:t>Relationship is most likely non-linear</a:t>
            </a:r>
          </a:p>
          <a:p>
            <a:pPr lvl="2"/>
            <a:r>
              <a:rPr lang="en-US" dirty="0">
                <a:cs typeface="Arial"/>
              </a:rPr>
              <a:t>Estimating past value functions</a:t>
            </a:r>
          </a:p>
          <a:p>
            <a:pPr lvl="2"/>
            <a:r>
              <a:rPr lang="en-US" dirty="0">
                <a:cs typeface="Arial"/>
              </a:rPr>
              <a:t>Future value function potential</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4" action="ppaction://hlinksldjump"/>
            <a:extLst>
              <a:ext uri="{FF2B5EF4-FFF2-40B4-BE49-F238E27FC236}">
                <a16:creationId xmlns:a16="http://schemas.microsoft.com/office/drawing/2014/main" id="{A32D2459-2046-CD84-DE57-095483C32710}"/>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112951592"/>
      </p:ext>
    </p:extLst>
  </p:cSld>
  <p:clrMapOvr>
    <a:masterClrMapping/>
  </p:clrMapOvr>
  <p:transition advClick="0"/>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rectangle&#10;&#10;Description automatically generated">
            <a:extLst>
              <a:ext uri="{FF2B5EF4-FFF2-40B4-BE49-F238E27FC236}">
                <a16:creationId xmlns:a16="http://schemas.microsoft.com/office/drawing/2014/main" id="{FCCFF762-08E1-482F-B56E-4AE46BA8C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25" y="1439134"/>
            <a:ext cx="6656832" cy="5547360"/>
          </a:xfrm>
          <a:prstGeom prst="rect">
            <a:avLst/>
          </a:prstGeom>
        </p:spPr>
      </p:pic>
      <p:sp>
        <p:nvSpPr>
          <p:cNvPr id="2" name="Title 1"/>
          <p:cNvSpPr>
            <a:spLocks noGrp="1"/>
          </p:cNvSpPr>
          <p:nvPr>
            <p:ph type="title"/>
          </p:nvPr>
        </p:nvSpPr>
        <p:spPr/>
        <p:txBody>
          <a:bodyPr/>
          <a:lstStyle/>
          <a:p>
            <a:r>
              <a:rPr lang="en-US" dirty="0"/>
              <a:t>Need For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Value Functions</a:t>
            </a:r>
          </a:p>
          <a:p>
            <a:pPr lvl="2"/>
            <a:r>
              <a:rPr lang="en-US" dirty="0">
                <a:cs typeface="Arial"/>
              </a:rPr>
              <a:t>Combined Quota Objective</a:t>
            </a:r>
          </a:p>
          <a:p>
            <a:pPr lvl="2"/>
            <a:r>
              <a:rPr lang="en-US" dirty="0">
                <a:cs typeface="Arial"/>
              </a:rPr>
              <a:t>Lower and upper bound given</a:t>
            </a:r>
          </a:p>
          <a:p>
            <a:pPr lvl="2"/>
            <a:r>
              <a:rPr lang="en-US" dirty="0">
                <a:cs typeface="Arial"/>
              </a:rPr>
              <a:t>Constraint can be modeled by a “binary” value function</a:t>
            </a:r>
          </a:p>
          <a:p>
            <a:pPr lvl="2"/>
            <a:r>
              <a:rPr lang="en-US" dirty="0">
                <a:cs typeface="Arial"/>
              </a:rPr>
              <a:t>Simple linear relationship</a:t>
            </a:r>
          </a:p>
          <a:p>
            <a:pPr lvl="2"/>
            <a:r>
              <a:rPr lang="en-US" dirty="0">
                <a:cs typeface="Arial"/>
              </a:rPr>
              <a:t>Relationship is most likely non-linear</a:t>
            </a:r>
          </a:p>
          <a:p>
            <a:pPr lvl="2"/>
            <a:r>
              <a:rPr lang="en-US" dirty="0">
                <a:cs typeface="Arial"/>
              </a:rPr>
              <a:t>Estimating past value functions</a:t>
            </a:r>
          </a:p>
          <a:p>
            <a:pPr lvl="2"/>
            <a:r>
              <a:rPr lang="en-US" dirty="0">
                <a:cs typeface="Arial"/>
              </a:rPr>
              <a:t>Future value function potential</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4" action="ppaction://hlinksldjump"/>
            <a:extLst>
              <a:ext uri="{FF2B5EF4-FFF2-40B4-BE49-F238E27FC236}">
                <a16:creationId xmlns:a16="http://schemas.microsoft.com/office/drawing/2014/main" id="{AB3B93C2-7E7C-D5AF-74D6-D9C867A4FD56}"/>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61789245"/>
      </p:ext>
    </p:extLst>
  </p:cSld>
  <p:clrMapOvr>
    <a:masterClrMapping/>
  </p:clrMapOvr>
  <p:transition advClick="0"/>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A220FDDD-A722-4807-BD5F-CB72B08BE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25" y="1439134"/>
            <a:ext cx="6656832" cy="5547360"/>
          </a:xfrm>
          <a:prstGeom prst="rect">
            <a:avLst/>
          </a:prstGeom>
        </p:spPr>
      </p:pic>
      <p:sp>
        <p:nvSpPr>
          <p:cNvPr id="2" name="Title 1"/>
          <p:cNvSpPr>
            <a:spLocks noGrp="1"/>
          </p:cNvSpPr>
          <p:nvPr>
            <p:ph type="title"/>
          </p:nvPr>
        </p:nvSpPr>
        <p:spPr/>
        <p:txBody>
          <a:bodyPr/>
          <a:lstStyle/>
          <a:p>
            <a:r>
              <a:rPr lang="en-US" dirty="0"/>
              <a:t>Need For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solidFill>
                  <a:schemeClr val="accent6">
                    <a:lumMod val="75000"/>
                  </a:schemeClr>
                </a:solidFill>
                <a:cs typeface="Arial"/>
                <a:hlinkClick r:id="rId4" action="ppaction://hlinksldjump">
                  <a:extLst>
                    <a:ext uri="{A12FA001-AC4F-418D-AE19-62706E023703}">
                      <ahyp:hlinkClr xmlns:ahyp="http://schemas.microsoft.com/office/drawing/2018/hyperlinkcolor" val="tx"/>
                    </a:ext>
                  </a:extLst>
                </a:hlinkClick>
              </a:rPr>
              <a:t>Creating Value Functions </a:t>
            </a:r>
            <a:endParaRPr lang="en-US" dirty="0">
              <a:cs typeface="Arial"/>
            </a:endParaRPr>
          </a:p>
          <a:p>
            <a:pPr lvl="2"/>
            <a:r>
              <a:rPr lang="en-US" dirty="0">
                <a:cs typeface="Arial"/>
              </a:rPr>
              <a:t>Combined Quota Objective</a:t>
            </a:r>
          </a:p>
          <a:p>
            <a:pPr lvl="2"/>
            <a:r>
              <a:rPr lang="en-US" dirty="0">
                <a:cs typeface="Arial"/>
              </a:rPr>
              <a:t>Lower and upper bound given</a:t>
            </a:r>
          </a:p>
          <a:p>
            <a:pPr lvl="2"/>
            <a:r>
              <a:rPr lang="en-US" dirty="0">
                <a:cs typeface="Arial"/>
              </a:rPr>
              <a:t>Constraint can be modeled by a “binary” value function</a:t>
            </a:r>
          </a:p>
          <a:p>
            <a:pPr lvl="2"/>
            <a:r>
              <a:rPr lang="en-US" dirty="0">
                <a:cs typeface="Arial"/>
              </a:rPr>
              <a:t>Simple linear relationship</a:t>
            </a:r>
          </a:p>
          <a:p>
            <a:pPr lvl="2"/>
            <a:r>
              <a:rPr lang="en-US" dirty="0">
                <a:cs typeface="Arial"/>
              </a:rPr>
              <a:t>Relationship is most likely non-linear</a:t>
            </a:r>
          </a:p>
          <a:p>
            <a:pPr lvl="2"/>
            <a:r>
              <a:rPr lang="en-US" dirty="0">
                <a:cs typeface="Arial"/>
              </a:rPr>
              <a:t>Estimating past value functions</a:t>
            </a:r>
          </a:p>
          <a:p>
            <a:pPr lvl="2"/>
            <a:r>
              <a:rPr lang="en-US" dirty="0">
                <a:cs typeface="Arial"/>
              </a:rPr>
              <a:t>Future value function potential</a:t>
            </a:r>
          </a:p>
          <a:p>
            <a:pPr lvl="2"/>
            <a:r>
              <a:rPr lang="en-US" dirty="0">
                <a:cs typeface="Arial"/>
              </a:rPr>
              <a:t>Nonlinear function can be linearized using “breakpoints”</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5" action="ppaction://hlinksldjump"/>
            <a:extLst>
              <a:ext uri="{FF2B5EF4-FFF2-40B4-BE49-F238E27FC236}">
                <a16:creationId xmlns:a16="http://schemas.microsoft.com/office/drawing/2014/main" id="{6EC7E894-E895-B008-E958-A464DE345B9B}"/>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909569051"/>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882" y="1440329"/>
            <a:ext cx="12355309" cy="5546165"/>
          </a:xfrm>
        </p:spPr>
        <p:txBody>
          <a:bodyPr/>
          <a:lstStyle/>
          <a:p>
            <a:r>
              <a:rPr lang="en-US" dirty="0"/>
              <a:t>“Value-Focused Thinking” (VFT) Objective Hierarchy</a:t>
            </a:r>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2" name="Title 1"/>
          <p:cNvSpPr>
            <a:spLocks noGrp="1"/>
          </p:cNvSpPr>
          <p:nvPr>
            <p:ph type="title"/>
          </p:nvPr>
        </p:nvSpPr>
        <p:spPr/>
        <p:txBody>
          <a:bodyPr/>
          <a:lstStyle/>
          <a:p>
            <a:r>
              <a:rPr lang="en-US" dirty="0"/>
              <a:t>VFT Model</a:t>
            </a:r>
          </a:p>
        </p:txBody>
      </p:sp>
      <p:sp>
        <p:nvSpPr>
          <p:cNvPr id="4" name="Rectangle 3">
            <a:extLst>
              <a:ext uri="{FF2B5EF4-FFF2-40B4-BE49-F238E27FC236}">
                <a16:creationId xmlns:a16="http://schemas.microsoft.com/office/drawing/2014/main" id="{6FB79A87-004F-4CE3-9AC1-C2B4538A5777}"/>
              </a:ext>
            </a:extLst>
          </p:cNvPr>
          <p:cNvSpPr/>
          <p:nvPr/>
        </p:nvSpPr>
        <p:spPr>
          <a:xfrm>
            <a:off x="7899418" y="3311281"/>
            <a:ext cx="1843185"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AFSC Solution Value</a:t>
            </a:r>
          </a:p>
        </p:txBody>
      </p:sp>
      <p:sp>
        <p:nvSpPr>
          <p:cNvPr id="5" name="Rectangle 4">
            <a:extLst>
              <a:ext uri="{FF2B5EF4-FFF2-40B4-BE49-F238E27FC236}">
                <a16:creationId xmlns:a16="http://schemas.microsoft.com/office/drawing/2014/main" id="{EBE3EC39-60F9-4F89-AAA9-D73D250D2643}"/>
              </a:ext>
            </a:extLst>
          </p:cNvPr>
          <p:cNvSpPr/>
          <p:nvPr/>
        </p:nvSpPr>
        <p:spPr>
          <a:xfrm>
            <a:off x="3772148" y="3306015"/>
            <a:ext cx="1843185"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Cadet Solution Value</a:t>
            </a:r>
          </a:p>
        </p:txBody>
      </p:sp>
      <p:sp>
        <p:nvSpPr>
          <p:cNvPr id="6" name="Rectangle 5">
            <a:extLst>
              <a:ext uri="{FF2B5EF4-FFF2-40B4-BE49-F238E27FC236}">
                <a16:creationId xmlns:a16="http://schemas.microsoft.com/office/drawing/2014/main" id="{9EF104D1-CF53-43F7-8182-74627069F2DD}"/>
              </a:ext>
            </a:extLst>
          </p:cNvPr>
          <p:cNvSpPr/>
          <p:nvPr/>
        </p:nvSpPr>
        <p:spPr>
          <a:xfrm>
            <a:off x="2745231" y="4417191"/>
            <a:ext cx="1648333"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Cadet 1 Utility</a:t>
            </a:r>
          </a:p>
        </p:txBody>
      </p:sp>
      <p:sp>
        <p:nvSpPr>
          <p:cNvPr id="7" name="Rectangle 6">
            <a:extLst>
              <a:ext uri="{FF2B5EF4-FFF2-40B4-BE49-F238E27FC236}">
                <a16:creationId xmlns:a16="http://schemas.microsoft.com/office/drawing/2014/main" id="{83DB94B7-8584-479E-A2BC-448F671B0338}"/>
              </a:ext>
            </a:extLst>
          </p:cNvPr>
          <p:cNvSpPr/>
          <p:nvPr/>
        </p:nvSpPr>
        <p:spPr>
          <a:xfrm>
            <a:off x="4993917" y="4417191"/>
            <a:ext cx="1648333"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Cadet N Utility</a:t>
            </a:r>
          </a:p>
        </p:txBody>
      </p:sp>
      <p:sp>
        <p:nvSpPr>
          <p:cNvPr id="8" name="Rectangle 7">
            <a:extLst>
              <a:ext uri="{FF2B5EF4-FFF2-40B4-BE49-F238E27FC236}">
                <a16:creationId xmlns:a16="http://schemas.microsoft.com/office/drawing/2014/main" id="{ADA9F645-02A3-4898-A48A-BCDC5E38EE4F}"/>
              </a:ext>
            </a:extLst>
          </p:cNvPr>
          <p:cNvSpPr/>
          <p:nvPr/>
        </p:nvSpPr>
        <p:spPr>
          <a:xfrm>
            <a:off x="6872503" y="4411714"/>
            <a:ext cx="1648333"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AFSC 1 Value</a:t>
            </a:r>
          </a:p>
        </p:txBody>
      </p:sp>
      <p:sp>
        <p:nvSpPr>
          <p:cNvPr id="9" name="Rectangle 8">
            <a:extLst>
              <a:ext uri="{FF2B5EF4-FFF2-40B4-BE49-F238E27FC236}">
                <a16:creationId xmlns:a16="http://schemas.microsoft.com/office/drawing/2014/main" id="{145C7005-7B10-487F-9B7D-7BF71F710147}"/>
              </a:ext>
            </a:extLst>
          </p:cNvPr>
          <p:cNvSpPr/>
          <p:nvPr/>
        </p:nvSpPr>
        <p:spPr>
          <a:xfrm>
            <a:off x="9121189" y="4411714"/>
            <a:ext cx="1648333"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AFSC M Value</a:t>
            </a:r>
          </a:p>
        </p:txBody>
      </p:sp>
      <p:sp>
        <p:nvSpPr>
          <p:cNvPr id="10" name="Rectangle 9">
            <a:extLst>
              <a:ext uri="{FF2B5EF4-FFF2-40B4-BE49-F238E27FC236}">
                <a16:creationId xmlns:a16="http://schemas.microsoft.com/office/drawing/2014/main" id="{F4DBAC76-C8E6-4474-AE06-FA885FEB34E9}"/>
              </a:ext>
            </a:extLst>
          </p:cNvPr>
          <p:cNvSpPr/>
          <p:nvPr/>
        </p:nvSpPr>
        <p:spPr>
          <a:xfrm>
            <a:off x="7572452" y="5410976"/>
            <a:ext cx="926860" cy="82943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cs typeface="Times New Roman" panose="02020603050405020304" pitchFamily="18" charset="0"/>
              </a:rPr>
              <a:t>Maximize AFSC 1 Objective O Value</a:t>
            </a:r>
          </a:p>
        </p:txBody>
      </p:sp>
      <p:sp>
        <p:nvSpPr>
          <p:cNvPr id="11" name="Rectangle 10">
            <a:extLst>
              <a:ext uri="{FF2B5EF4-FFF2-40B4-BE49-F238E27FC236}">
                <a16:creationId xmlns:a16="http://schemas.microsoft.com/office/drawing/2014/main" id="{66ADEC14-758B-49DE-8EF6-FE2EA3285308}"/>
              </a:ext>
            </a:extLst>
          </p:cNvPr>
          <p:cNvSpPr/>
          <p:nvPr/>
        </p:nvSpPr>
        <p:spPr>
          <a:xfrm>
            <a:off x="6291385" y="5410978"/>
            <a:ext cx="926860" cy="82943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cs typeface="Times New Roman" panose="02020603050405020304" pitchFamily="18" charset="0"/>
              </a:rPr>
              <a:t>Maximize AFSC 1 Objective 1 Value</a:t>
            </a:r>
          </a:p>
        </p:txBody>
      </p:sp>
      <p:cxnSp>
        <p:nvCxnSpPr>
          <p:cNvPr id="12" name="Straight Connector 11">
            <a:extLst>
              <a:ext uri="{FF2B5EF4-FFF2-40B4-BE49-F238E27FC236}">
                <a16:creationId xmlns:a16="http://schemas.microsoft.com/office/drawing/2014/main" id="{BE7F0EB0-88E6-46E6-B29F-C870DF7CB975}"/>
              </a:ext>
            </a:extLst>
          </p:cNvPr>
          <p:cNvCxnSpPr>
            <a:cxnSpLocks/>
            <a:stCxn id="5" idx="2"/>
          </p:cNvCxnSpPr>
          <p:nvPr/>
        </p:nvCxnSpPr>
        <p:spPr>
          <a:xfrm>
            <a:off x="4693740" y="3843171"/>
            <a:ext cx="0" cy="290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0F4FEC1-8C40-4523-AA21-E75D57CADCE5}"/>
              </a:ext>
            </a:extLst>
          </p:cNvPr>
          <p:cNvGrpSpPr/>
          <p:nvPr/>
        </p:nvGrpSpPr>
        <p:grpSpPr>
          <a:xfrm>
            <a:off x="3548861" y="4124179"/>
            <a:ext cx="1144878" cy="287535"/>
            <a:chOff x="2002536" y="1643482"/>
            <a:chExt cx="828292" cy="208025"/>
          </a:xfrm>
        </p:grpSpPr>
        <p:cxnSp>
          <p:nvCxnSpPr>
            <p:cNvPr id="14" name="Straight Connector 13">
              <a:extLst>
                <a:ext uri="{FF2B5EF4-FFF2-40B4-BE49-F238E27FC236}">
                  <a16:creationId xmlns:a16="http://schemas.microsoft.com/office/drawing/2014/main" id="{A33288BD-DD6F-49CC-9FBF-7B5A90CC3D93}"/>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E1FFFE-B9BF-44A7-A33A-06F320826870}"/>
                </a:ext>
              </a:extLst>
            </p:cNvPr>
            <p:cNvCxnSpPr>
              <a:cxnSpLocks/>
            </p:cNvCxnSpPr>
            <p:nvPr/>
          </p:nvCxnSpPr>
          <p:spPr>
            <a:xfrm>
              <a:off x="2002536" y="1643482"/>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989E5AF6-5E6B-4E3B-AF7B-47EF61EF1E73}"/>
              </a:ext>
            </a:extLst>
          </p:cNvPr>
          <p:cNvGrpSpPr/>
          <p:nvPr/>
        </p:nvGrpSpPr>
        <p:grpSpPr>
          <a:xfrm flipH="1">
            <a:off x="4673204" y="4129654"/>
            <a:ext cx="1144878" cy="287535"/>
            <a:chOff x="2002536" y="1647444"/>
            <a:chExt cx="828292" cy="208025"/>
          </a:xfrm>
        </p:grpSpPr>
        <p:cxnSp>
          <p:nvCxnSpPr>
            <p:cNvPr id="17" name="Straight Connector 16">
              <a:extLst>
                <a:ext uri="{FF2B5EF4-FFF2-40B4-BE49-F238E27FC236}">
                  <a16:creationId xmlns:a16="http://schemas.microsoft.com/office/drawing/2014/main" id="{1D036525-5CD5-4E16-86F7-417FEFC0C803}"/>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F73AD7-4D78-4DCA-BAD5-F31892B6CC30}"/>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B09AC489-EF40-4A7D-8800-3005233A4DC5}"/>
              </a:ext>
            </a:extLst>
          </p:cNvPr>
          <p:cNvCxnSpPr>
            <a:cxnSpLocks/>
          </p:cNvCxnSpPr>
          <p:nvPr/>
        </p:nvCxnSpPr>
        <p:spPr>
          <a:xfrm>
            <a:off x="8795464" y="3838957"/>
            <a:ext cx="0" cy="290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8C49F9DE-7B91-46DA-A874-EB6076CF37B6}"/>
              </a:ext>
            </a:extLst>
          </p:cNvPr>
          <p:cNvGrpSpPr/>
          <p:nvPr/>
        </p:nvGrpSpPr>
        <p:grpSpPr>
          <a:xfrm>
            <a:off x="7650586" y="4125441"/>
            <a:ext cx="1144878" cy="287535"/>
            <a:chOff x="2002536" y="1647444"/>
            <a:chExt cx="828292" cy="208025"/>
          </a:xfrm>
        </p:grpSpPr>
        <p:cxnSp>
          <p:nvCxnSpPr>
            <p:cNvPr id="21" name="Straight Connector 20">
              <a:extLst>
                <a:ext uri="{FF2B5EF4-FFF2-40B4-BE49-F238E27FC236}">
                  <a16:creationId xmlns:a16="http://schemas.microsoft.com/office/drawing/2014/main" id="{04250AED-3749-493F-8612-88B556797C4E}"/>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C6C0B6-DC47-4499-A3F6-63C2DF35E2CD}"/>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ACB6EA2D-100E-48F1-8CA9-28C3ADE51C37}"/>
              </a:ext>
            </a:extLst>
          </p:cNvPr>
          <p:cNvGrpSpPr/>
          <p:nvPr/>
        </p:nvGrpSpPr>
        <p:grpSpPr>
          <a:xfrm flipH="1">
            <a:off x="8774928" y="4125439"/>
            <a:ext cx="1144878" cy="287535"/>
            <a:chOff x="2002536" y="1647444"/>
            <a:chExt cx="828292" cy="208025"/>
          </a:xfrm>
        </p:grpSpPr>
        <p:cxnSp>
          <p:nvCxnSpPr>
            <p:cNvPr id="24" name="Straight Connector 23">
              <a:extLst>
                <a:ext uri="{FF2B5EF4-FFF2-40B4-BE49-F238E27FC236}">
                  <a16:creationId xmlns:a16="http://schemas.microsoft.com/office/drawing/2014/main" id="{D001C3EB-19F5-4E8E-8DB1-E86B1F3CBA49}"/>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727A61-9479-44FF-8A55-91AF276964BE}"/>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D511A9D9-BBB8-477E-88CC-5861698F6022}"/>
              </a:ext>
            </a:extLst>
          </p:cNvPr>
          <p:cNvSpPr/>
          <p:nvPr/>
        </p:nvSpPr>
        <p:spPr>
          <a:xfrm>
            <a:off x="5835782" y="2186410"/>
            <a:ext cx="1843185"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Solution Quality</a:t>
            </a:r>
          </a:p>
        </p:txBody>
      </p:sp>
      <p:cxnSp>
        <p:nvCxnSpPr>
          <p:cNvPr id="27" name="Straight Connector 26">
            <a:extLst>
              <a:ext uri="{FF2B5EF4-FFF2-40B4-BE49-F238E27FC236}">
                <a16:creationId xmlns:a16="http://schemas.microsoft.com/office/drawing/2014/main" id="{D4ADE432-1513-4197-BEA7-56E9D4B1991B}"/>
              </a:ext>
            </a:extLst>
          </p:cNvPr>
          <p:cNvCxnSpPr>
            <a:cxnSpLocks/>
          </p:cNvCxnSpPr>
          <p:nvPr/>
        </p:nvCxnSpPr>
        <p:spPr>
          <a:xfrm>
            <a:off x="6757374" y="2712513"/>
            <a:ext cx="0" cy="290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BB7ED9-4FEF-44A2-A122-3EC97DAEC03C}"/>
              </a:ext>
            </a:extLst>
          </p:cNvPr>
          <p:cNvCxnSpPr>
            <a:cxnSpLocks/>
          </p:cNvCxnSpPr>
          <p:nvPr/>
        </p:nvCxnSpPr>
        <p:spPr>
          <a:xfrm>
            <a:off x="4673204" y="2998997"/>
            <a:ext cx="0" cy="28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09D711D-C790-4313-8114-0E2D0E51A5D4}"/>
              </a:ext>
            </a:extLst>
          </p:cNvPr>
          <p:cNvCxnSpPr>
            <a:cxnSpLocks/>
          </p:cNvCxnSpPr>
          <p:nvPr/>
        </p:nvCxnSpPr>
        <p:spPr>
          <a:xfrm>
            <a:off x="6732096" y="2998995"/>
            <a:ext cx="2063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1FE28AD-FF74-4286-9CA6-5F420BEE7F1C}"/>
              </a:ext>
            </a:extLst>
          </p:cNvPr>
          <p:cNvCxnSpPr>
            <a:cxnSpLocks/>
          </p:cNvCxnSpPr>
          <p:nvPr/>
        </p:nvCxnSpPr>
        <p:spPr>
          <a:xfrm flipH="1">
            <a:off x="8796555" y="2998995"/>
            <a:ext cx="0" cy="28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74173F1-C451-444D-A6CA-D4156B6F479C}"/>
              </a:ext>
            </a:extLst>
          </p:cNvPr>
          <p:cNvCxnSpPr>
            <a:cxnSpLocks/>
          </p:cNvCxnSpPr>
          <p:nvPr/>
        </p:nvCxnSpPr>
        <p:spPr>
          <a:xfrm>
            <a:off x="4673204" y="2998995"/>
            <a:ext cx="2084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49FBBAD3-F0D9-4E08-A7D5-EAECA08D6D44}"/>
              </a:ext>
            </a:extLst>
          </p:cNvPr>
          <p:cNvSpPr/>
          <p:nvPr/>
        </p:nvSpPr>
        <p:spPr>
          <a:xfrm>
            <a:off x="10395816" y="5399450"/>
            <a:ext cx="926860" cy="82943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cs typeface="Times New Roman" panose="02020603050405020304" pitchFamily="18" charset="0"/>
              </a:rPr>
              <a:t>Maximize AFSC M Objective O Value</a:t>
            </a:r>
          </a:p>
        </p:txBody>
      </p:sp>
      <p:sp>
        <p:nvSpPr>
          <p:cNvPr id="33" name="Rectangle 32">
            <a:extLst>
              <a:ext uri="{FF2B5EF4-FFF2-40B4-BE49-F238E27FC236}">
                <a16:creationId xmlns:a16="http://schemas.microsoft.com/office/drawing/2014/main" id="{E0E70B04-B937-4A05-97EC-88FD6C5F43D0}"/>
              </a:ext>
            </a:extLst>
          </p:cNvPr>
          <p:cNvSpPr/>
          <p:nvPr/>
        </p:nvSpPr>
        <p:spPr>
          <a:xfrm>
            <a:off x="9114749" y="5399451"/>
            <a:ext cx="926860" cy="82943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cs typeface="Times New Roman" panose="02020603050405020304" pitchFamily="18" charset="0"/>
              </a:rPr>
              <a:t>Maximize AFSC M Objective 1 Value</a:t>
            </a:r>
          </a:p>
        </p:txBody>
      </p:sp>
      <p:cxnSp>
        <p:nvCxnSpPr>
          <p:cNvPr id="34" name="Straight Connector 33">
            <a:extLst>
              <a:ext uri="{FF2B5EF4-FFF2-40B4-BE49-F238E27FC236}">
                <a16:creationId xmlns:a16="http://schemas.microsoft.com/office/drawing/2014/main" id="{BECB3C8D-2E6F-4A70-BEA7-C6541D657EA8}"/>
              </a:ext>
            </a:extLst>
          </p:cNvPr>
          <p:cNvCxnSpPr>
            <a:cxnSpLocks/>
          </p:cNvCxnSpPr>
          <p:nvPr/>
        </p:nvCxnSpPr>
        <p:spPr>
          <a:xfrm>
            <a:off x="9920721" y="4944447"/>
            <a:ext cx="0" cy="2174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D52436A0-3179-4AFE-BDB8-D03B9FADAD23}"/>
              </a:ext>
            </a:extLst>
          </p:cNvPr>
          <p:cNvGrpSpPr/>
          <p:nvPr/>
        </p:nvGrpSpPr>
        <p:grpSpPr>
          <a:xfrm>
            <a:off x="9564383" y="5161940"/>
            <a:ext cx="710847" cy="232035"/>
            <a:chOff x="1988043" y="1642109"/>
            <a:chExt cx="842785" cy="174881"/>
          </a:xfrm>
        </p:grpSpPr>
        <p:cxnSp>
          <p:nvCxnSpPr>
            <p:cNvPr id="36" name="Straight Connector 35">
              <a:extLst>
                <a:ext uri="{FF2B5EF4-FFF2-40B4-BE49-F238E27FC236}">
                  <a16:creationId xmlns:a16="http://schemas.microsoft.com/office/drawing/2014/main" id="{D7FA0030-C971-49BC-B672-C316C750A9C5}"/>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E5E1C31-B0B9-43B2-A046-8F8C03C09934}"/>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3AEBA1A1-DFB9-4854-B4AC-81D1FC381688}"/>
              </a:ext>
            </a:extLst>
          </p:cNvPr>
          <p:cNvGrpSpPr/>
          <p:nvPr/>
        </p:nvGrpSpPr>
        <p:grpSpPr>
          <a:xfrm flipH="1">
            <a:off x="10158419" y="5161940"/>
            <a:ext cx="710847" cy="232035"/>
            <a:chOff x="1988043" y="1642109"/>
            <a:chExt cx="842785" cy="174881"/>
          </a:xfrm>
        </p:grpSpPr>
        <p:cxnSp>
          <p:nvCxnSpPr>
            <p:cNvPr id="39" name="Straight Connector 38">
              <a:extLst>
                <a:ext uri="{FF2B5EF4-FFF2-40B4-BE49-F238E27FC236}">
                  <a16:creationId xmlns:a16="http://schemas.microsoft.com/office/drawing/2014/main" id="{888F22E1-27BE-487A-BE86-44CC69DD5253}"/>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8A5CF6A-A405-4566-B6EE-DC84F6F20838}"/>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F4C1FB2-2C24-4ED8-8553-DC53EC2DDAC7}"/>
              </a:ext>
            </a:extLst>
          </p:cNvPr>
          <p:cNvGrpSpPr/>
          <p:nvPr/>
        </p:nvGrpSpPr>
        <p:grpSpPr>
          <a:xfrm flipH="1">
            <a:off x="6730997" y="4948701"/>
            <a:ext cx="1304884" cy="449528"/>
            <a:chOff x="7000471" y="880113"/>
            <a:chExt cx="944052" cy="325223"/>
          </a:xfrm>
        </p:grpSpPr>
        <p:cxnSp>
          <p:nvCxnSpPr>
            <p:cNvPr id="42" name="Straight Connector 41">
              <a:extLst>
                <a:ext uri="{FF2B5EF4-FFF2-40B4-BE49-F238E27FC236}">
                  <a16:creationId xmlns:a16="http://schemas.microsoft.com/office/drawing/2014/main" id="{639887A5-D7CD-4907-A80D-96FDC8599619}"/>
                </a:ext>
              </a:extLst>
            </p:cNvPr>
            <p:cNvCxnSpPr>
              <a:cxnSpLocks/>
            </p:cNvCxnSpPr>
            <p:nvPr/>
          </p:nvCxnSpPr>
          <p:spPr>
            <a:xfrm>
              <a:off x="7258273" y="880113"/>
              <a:ext cx="0" cy="157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DC720D34-E113-47D5-A6D1-4BC81CE52000}"/>
                </a:ext>
              </a:extLst>
            </p:cNvPr>
            <p:cNvGrpSpPr/>
            <p:nvPr/>
          </p:nvGrpSpPr>
          <p:grpSpPr>
            <a:xfrm>
              <a:off x="7000471" y="1037464"/>
              <a:ext cx="514281" cy="167872"/>
              <a:chOff x="1988043" y="1642109"/>
              <a:chExt cx="842785" cy="174881"/>
            </a:xfrm>
          </p:grpSpPr>
          <p:cxnSp>
            <p:nvCxnSpPr>
              <p:cNvPr id="47" name="Straight Connector 46">
                <a:extLst>
                  <a:ext uri="{FF2B5EF4-FFF2-40B4-BE49-F238E27FC236}">
                    <a16:creationId xmlns:a16="http://schemas.microsoft.com/office/drawing/2014/main" id="{C81F7D8E-9ECB-418A-AD5D-50DE103339FB}"/>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C514CAC-12A6-47A5-9631-6D8D00C3E4ED}"/>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BA9DC9C-298C-4344-B3B7-6B1F4D21BCFD}"/>
                </a:ext>
              </a:extLst>
            </p:cNvPr>
            <p:cNvGrpSpPr/>
            <p:nvPr/>
          </p:nvGrpSpPr>
          <p:grpSpPr>
            <a:xfrm flipH="1">
              <a:off x="7430242" y="1037464"/>
              <a:ext cx="514281" cy="167872"/>
              <a:chOff x="1988043" y="1642109"/>
              <a:chExt cx="842785" cy="174881"/>
            </a:xfrm>
          </p:grpSpPr>
          <p:cxnSp>
            <p:nvCxnSpPr>
              <p:cNvPr id="45" name="Straight Connector 44">
                <a:extLst>
                  <a:ext uri="{FF2B5EF4-FFF2-40B4-BE49-F238E27FC236}">
                    <a16:creationId xmlns:a16="http://schemas.microsoft.com/office/drawing/2014/main" id="{7D757B78-1DA2-4A79-B900-E65CE048B987}"/>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1560620-D3F1-4173-B893-DD7F600D4890}"/>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9" name="TextBox 48">
            <a:extLst>
              <a:ext uri="{FF2B5EF4-FFF2-40B4-BE49-F238E27FC236}">
                <a16:creationId xmlns:a16="http://schemas.microsoft.com/office/drawing/2014/main" id="{C8BEBF03-4C18-4A06-8497-1128FCB4F41B}"/>
              </a:ext>
            </a:extLst>
          </p:cNvPr>
          <p:cNvSpPr txBox="1"/>
          <p:nvPr/>
        </p:nvSpPr>
        <p:spPr>
          <a:xfrm>
            <a:off x="4439227" y="4592009"/>
            <a:ext cx="467955" cy="307777"/>
          </a:xfrm>
          <a:prstGeom prst="rect">
            <a:avLst/>
          </a:prstGeom>
          <a:noFill/>
        </p:spPr>
        <p:txBody>
          <a:bodyPr wrap="square" rtlCol="0">
            <a:spAutoFit/>
          </a:bodyPr>
          <a:lstStyle/>
          <a:p>
            <a:pPr algn="ctr"/>
            <a:r>
              <a:rPr lang="en-US" sz="1400" b="1" dirty="0">
                <a:latin typeface="+mn-lt"/>
                <a:cs typeface="Times New Roman" panose="02020603050405020304" pitchFamily="18" charset="0"/>
              </a:rPr>
              <a:t>…</a:t>
            </a:r>
          </a:p>
        </p:txBody>
      </p:sp>
      <p:sp>
        <p:nvSpPr>
          <p:cNvPr id="50" name="TextBox 49">
            <a:extLst>
              <a:ext uri="{FF2B5EF4-FFF2-40B4-BE49-F238E27FC236}">
                <a16:creationId xmlns:a16="http://schemas.microsoft.com/office/drawing/2014/main" id="{EFFD1982-3B8A-4CA2-8B87-4A0AF7D58A77}"/>
              </a:ext>
            </a:extLst>
          </p:cNvPr>
          <p:cNvSpPr txBox="1"/>
          <p:nvPr/>
        </p:nvSpPr>
        <p:spPr>
          <a:xfrm>
            <a:off x="8569701" y="4592009"/>
            <a:ext cx="467955" cy="307777"/>
          </a:xfrm>
          <a:prstGeom prst="rect">
            <a:avLst/>
          </a:prstGeom>
          <a:noFill/>
        </p:spPr>
        <p:txBody>
          <a:bodyPr wrap="square" rtlCol="0">
            <a:spAutoFit/>
          </a:bodyPr>
          <a:lstStyle/>
          <a:p>
            <a:pPr algn="ctr"/>
            <a:r>
              <a:rPr lang="en-US" sz="1400" b="1" dirty="0">
                <a:latin typeface="+mn-lt"/>
                <a:cs typeface="Times New Roman" panose="02020603050405020304" pitchFamily="18" charset="0"/>
              </a:rPr>
              <a:t>…</a:t>
            </a:r>
          </a:p>
        </p:txBody>
      </p:sp>
      <p:sp>
        <p:nvSpPr>
          <p:cNvPr id="51" name="TextBox 50">
            <a:extLst>
              <a:ext uri="{FF2B5EF4-FFF2-40B4-BE49-F238E27FC236}">
                <a16:creationId xmlns:a16="http://schemas.microsoft.com/office/drawing/2014/main" id="{50B40FC9-CC4A-4002-A18A-4416C12646CE}"/>
              </a:ext>
            </a:extLst>
          </p:cNvPr>
          <p:cNvSpPr txBox="1"/>
          <p:nvPr/>
        </p:nvSpPr>
        <p:spPr>
          <a:xfrm>
            <a:off x="7265392" y="5921350"/>
            <a:ext cx="262358" cy="276999"/>
          </a:xfrm>
          <a:prstGeom prst="rect">
            <a:avLst/>
          </a:prstGeom>
          <a:noFill/>
        </p:spPr>
        <p:txBody>
          <a:bodyPr wrap="square" rtlCol="0">
            <a:spAutoFit/>
          </a:bodyPr>
          <a:lstStyle/>
          <a:p>
            <a:pPr algn="ctr"/>
            <a:r>
              <a:rPr lang="en-US" sz="1200" b="1" dirty="0">
                <a:latin typeface="+mn-lt"/>
                <a:cs typeface="Times New Roman" panose="02020603050405020304" pitchFamily="18" charset="0"/>
              </a:rPr>
              <a:t>…</a:t>
            </a:r>
          </a:p>
        </p:txBody>
      </p:sp>
      <p:sp>
        <p:nvSpPr>
          <p:cNvPr id="52" name="TextBox 51">
            <a:extLst>
              <a:ext uri="{FF2B5EF4-FFF2-40B4-BE49-F238E27FC236}">
                <a16:creationId xmlns:a16="http://schemas.microsoft.com/office/drawing/2014/main" id="{D0BF3A6D-FA18-4B89-9611-B0C9F4AE06D2}"/>
              </a:ext>
            </a:extLst>
          </p:cNvPr>
          <p:cNvSpPr txBox="1"/>
          <p:nvPr/>
        </p:nvSpPr>
        <p:spPr>
          <a:xfrm>
            <a:off x="10080126" y="5909824"/>
            <a:ext cx="262358" cy="276999"/>
          </a:xfrm>
          <a:prstGeom prst="rect">
            <a:avLst/>
          </a:prstGeom>
          <a:noFill/>
        </p:spPr>
        <p:txBody>
          <a:bodyPr wrap="square" rtlCol="0">
            <a:spAutoFit/>
          </a:bodyPr>
          <a:lstStyle/>
          <a:p>
            <a:pPr algn="ctr"/>
            <a:r>
              <a:rPr lang="en-US" sz="1200" b="1" dirty="0">
                <a:latin typeface="+mn-lt"/>
                <a:cs typeface="Times New Roman" panose="02020603050405020304" pitchFamily="18" charset="0"/>
              </a:rPr>
              <a:t>…</a:t>
            </a:r>
          </a:p>
        </p:txBody>
      </p:sp>
      <p:sp>
        <p:nvSpPr>
          <p:cNvPr id="54" name="Rectangle 53">
            <a:hlinkClick r:id="rId2" action="ppaction://hlinksldjump"/>
            <a:extLst>
              <a:ext uri="{FF2B5EF4-FFF2-40B4-BE49-F238E27FC236}">
                <a16:creationId xmlns:a16="http://schemas.microsoft.com/office/drawing/2014/main" id="{5AD1E4DE-6CF4-E44C-13FC-CED1DCE66CD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829188467"/>
      </p:ext>
    </p:extLst>
  </p:cSld>
  <p:clrMapOvr>
    <a:masterClrMapping/>
  </p:clrMapOvr>
  <p:transition advClick="0"/>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dirty="0">
                <a:cs typeface="Arial"/>
              </a:rPr>
              <a:t>Creating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endParaRPr lang="en-US" dirty="0">
              <a:solidFill>
                <a:schemeClr val="bg2">
                  <a:lumMod val="60000"/>
                  <a:lumOff val="40000"/>
                </a:schemeClr>
              </a:solidFill>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A picture containing diagram&#10;&#10;Description automatically generated">
            <a:extLst>
              <a:ext uri="{FF2B5EF4-FFF2-40B4-BE49-F238E27FC236}">
                <a16:creationId xmlns:a16="http://schemas.microsoft.com/office/drawing/2014/main" id="{B97E5C42-9F6E-4932-BCD6-FEFFD2C0F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330"/>
            <a:ext cx="6172994" cy="514416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EDD8F3-50A7-4785-9EAD-8A5C04903604}"/>
                  </a:ext>
                </a:extLst>
              </p:cNvPr>
              <p:cNvSpPr txBox="1"/>
              <p:nvPr/>
            </p:nvSpPr>
            <p:spPr>
              <a:xfrm>
                <a:off x="8926286" y="2122714"/>
                <a:ext cx="2272160" cy="11542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num>
                                <m:den>
                                  <m:r>
                                    <a:rPr lang="en-US" b="0" i="1" smtClean="0">
                                      <a:latin typeface="Cambria Math" panose="02040503050406030204" pitchFamily="18" charset="0"/>
                                      <a:ea typeface="Cambria Math" panose="02040503050406030204" pitchFamily="18" charset="0"/>
                                    </a:rPr>
                                    <m:t>𝜌</m:t>
                                  </m:r>
                                </m:den>
                              </m:f>
                            </m:sup>
                          </m:sSup>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i="1">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i="1">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i="1">
                                      <a:latin typeface="Cambria Math" panose="02040503050406030204" pitchFamily="18" charset="0"/>
                                    </a:rPr>
                                    <m:t>)</m:t>
                                  </m:r>
                                </m:num>
                                <m:den>
                                  <m:r>
                                    <a:rPr lang="en-US" b="0" i="1" smtClean="0">
                                      <a:latin typeface="Cambria Math" panose="02040503050406030204" pitchFamily="18" charset="0"/>
                                      <a:ea typeface="Cambria Math" panose="02040503050406030204" pitchFamily="18" charset="0"/>
                                    </a:rPr>
                                    <m:t>𝜌</m:t>
                                  </m:r>
                                </m:den>
                              </m:f>
                            </m:sup>
                          </m:sSup>
                        </m:den>
                      </m:f>
                    </m:oMath>
                  </m:oMathPara>
                </a14:m>
                <a:endParaRPr lang="en-US" dirty="0"/>
              </a:p>
            </p:txBody>
          </p:sp>
        </mc:Choice>
        <mc:Fallback xmlns="">
          <p:sp>
            <p:nvSpPr>
              <p:cNvPr id="6" name="TextBox 5">
                <a:extLst>
                  <a:ext uri="{FF2B5EF4-FFF2-40B4-BE49-F238E27FC236}">
                    <a16:creationId xmlns:a16="http://schemas.microsoft.com/office/drawing/2014/main" id="{D6EDD8F3-50A7-4785-9EAD-8A5C04903604}"/>
                  </a:ext>
                </a:extLst>
              </p:cNvPr>
              <p:cNvSpPr txBox="1">
                <a:spLocks noRot="1" noChangeAspect="1" noMove="1" noResize="1" noEditPoints="1" noAdjustHandles="1" noChangeArrowheads="1" noChangeShapeType="1" noTextEdit="1"/>
              </p:cNvSpPr>
              <p:nvPr/>
            </p:nvSpPr>
            <p:spPr>
              <a:xfrm>
                <a:off x="8926286" y="2122714"/>
                <a:ext cx="2272160" cy="1154290"/>
              </a:xfrm>
              <a:prstGeom prst="rect">
                <a:avLst/>
              </a:prstGeom>
              <a:blipFill>
                <a:blip r:embed="rId3"/>
                <a:stretch>
                  <a:fillRect/>
                </a:stretch>
              </a:blipFill>
            </p:spPr>
            <p:txBody>
              <a:bodyPr/>
              <a:lstStyle/>
              <a:p>
                <a:r>
                  <a:rPr lang="en-US">
                    <a:noFill/>
                  </a:rPr>
                  <a:t> </a:t>
                </a:r>
              </a:p>
            </p:txBody>
          </p:sp>
        </mc:Fallback>
      </mc:AlternateContent>
      <p:sp>
        <p:nvSpPr>
          <p:cNvPr id="8" name="Rectangle 7">
            <a:hlinkClick r:id="rId4" action="ppaction://hlinksldjump"/>
            <a:extLst>
              <a:ext uri="{FF2B5EF4-FFF2-40B4-BE49-F238E27FC236}">
                <a16:creationId xmlns:a16="http://schemas.microsoft.com/office/drawing/2014/main" id="{E0EA6250-2D11-4DEC-BB68-2C171ABFFC3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00365273"/>
      </p:ext>
    </p:extLst>
  </p:cSld>
  <p:clrMapOvr>
    <a:masterClrMapping/>
  </p:clrMapOvr>
  <p:transition advClick="0"/>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endParaRPr lang="en-US" dirty="0">
              <a:solidFill>
                <a:schemeClr val="bg2">
                  <a:lumMod val="60000"/>
                  <a:lumOff val="40000"/>
                </a:schemeClr>
              </a:solidFill>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A picture containing diagram&#10;&#10;Description automatically generated">
            <a:extLst>
              <a:ext uri="{FF2B5EF4-FFF2-40B4-BE49-F238E27FC236}">
                <a16:creationId xmlns:a16="http://schemas.microsoft.com/office/drawing/2014/main" id="{B97E5C42-9F6E-4932-BCD6-FEFFD2C0F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330"/>
            <a:ext cx="6172994" cy="514416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EDD8F3-50A7-4785-9EAD-8A5C04903604}"/>
                  </a:ext>
                </a:extLst>
              </p:cNvPr>
              <p:cNvSpPr txBox="1"/>
              <p:nvPr/>
            </p:nvSpPr>
            <p:spPr>
              <a:xfrm>
                <a:off x="8926286" y="2122714"/>
                <a:ext cx="2271648" cy="1120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−0)</m:t>
                                  </m:r>
                                </m:num>
                                <m:den>
                                  <m:r>
                                    <a:rPr lang="en-US" b="0" i="1" smtClean="0">
                                      <a:latin typeface="Cambria Math" panose="02040503050406030204" pitchFamily="18" charset="0"/>
                                      <a:ea typeface="Cambria Math" panose="02040503050406030204" pitchFamily="18" charset="0"/>
                                    </a:rPr>
                                    <m:t>𝜌</m:t>
                                  </m:r>
                                </m:den>
                              </m:f>
                            </m:sup>
                          </m:sSup>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i="1">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i="1">
                                      <a:latin typeface="Cambria Math" panose="02040503050406030204" pitchFamily="18" charset="0"/>
                                    </a:rPr>
                                    <m:t>(</m:t>
                                  </m:r>
                                  <m:r>
                                    <a:rPr lang="en-US" i="1" smtClean="0">
                                      <a:latin typeface="Cambria Math" panose="02040503050406030204" pitchFamily="18" charset="0"/>
                                    </a:rPr>
                                    <m:t>1</m:t>
                                  </m:r>
                                  <m:r>
                                    <a:rPr lang="en-US" b="0" i="1" smtClean="0">
                                      <a:latin typeface="Cambria Math" panose="02040503050406030204" pitchFamily="18" charset="0"/>
                                    </a:rPr>
                                    <m:t>0 − 0</m:t>
                                  </m:r>
                                  <m:r>
                                    <a:rPr lang="en-US" i="1">
                                      <a:latin typeface="Cambria Math" panose="02040503050406030204" pitchFamily="18" charset="0"/>
                                    </a:rPr>
                                    <m:t>)</m:t>
                                  </m:r>
                                </m:num>
                                <m:den>
                                  <m:r>
                                    <a:rPr lang="en-US" b="0" i="1" smtClean="0">
                                      <a:latin typeface="Cambria Math" panose="02040503050406030204" pitchFamily="18" charset="0"/>
                                      <a:ea typeface="Cambria Math" panose="02040503050406030204" pitchFamily="18" charset="0"/>
                                    </a:rPr>
                                    <m:t>𝜌</m:t>
                                  </m:r>
                                </m:den>
                              </m:f>
                            </m:sup>
                          </m:sSup>
                        </m:den>
                      </m:f>
                    </m:oMath>
                  </m:oMathPara>
                </a14:m>
                <a:endParaRPr lang="en-US" dirty="0"/>
              </a:p>
            </p:txBody>
          </p:sp>
        </mc:Choice>
        <mc:Fallback xmlns="">
          <p:sp>
            <p:nvSpPr>
              <p:cNvPr id="6" name="TextBox 5">
                <a:extLst>
                  <a:ext uri="{FF2B5EF4-FFF2-40B4-BE49-F238E27FC236}">
                    <a16:creationId xmlns:a16="http://schemas.microsoft.com/office/drawing/2014/main" id="{D6EDD8F3-50A7-4785-9EAD-8A5C04903604}"/>
                  </a:ext>
                </a:extLst>
              </p:cNvPr>
              <p:cNvSpPr txBox="1">
                <a:spLocks noRot="1" noChangeAspect="1" noMove="1" noResize="1" noEditPoints="1" noAdjustHandles="1" noChangeArrowheads="1" noChangeShapeType="1" noTextEdit="1"/>
              </p:cNvSpPr>
              <p:nvPr/>
            </p:nvSpPr>
            <p:spPr>
              <a:xfrm>
                <a:off x="8926286" y="2122714"/>
                <a:ext cx="2271648" cy="1120050"/>
              </a:xfrm>
              <a:prstGeom prst="rect">
                <a:avLst/>
              </a:prstGeom>
              <a:blipFill>
                <a:blip r:embed="rId3"/>
                <a:stretch>
                  <a:fillRect/>
                </a:stretch>
              </a:blipFill>
            </p:spPr>
            <p:txBody>
              <a:bodyPr/>
              <a:lstStyle/>
              <a:p>
                <a:r>
                  <a:rPr lang="en-US">
                    <a:noFill/>
                  </a:rPr>
                  <a:t> </a:t>
                </a:r>
              </a:p>
            </p:txBody>
          </p:sp>
        </mc:Fallback>
      </mc:AlternateContent>
      <p:sp>
        <p:nvSpPr>
          <p:cNvPr id="8" name="Rectangle 7">
            <a:hlinkClick r:id="rId4" action="ppaction://hlinksldjump"/>
            <a:extLst>
              <a:ext uri="{FF2B5EF4-FFF2-40B4-BE49-F238E27FC236}">
                <a16:creationId xmlns:a16="http://schemas.microsoft.com/office/drawing/2014/main" id="{B53CD6E5-1609-4941-A49B-FE13DA94C88F}"/>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43133966"/>
      </p:ext>
    </p:extLst>
  </p:cSld>
  <p:clrMapOvr>
    <a:masterClrMapping/>
  </p:clrMapOvr>
  <p:transition advClick="0"/>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endParaRPr lang="en-US" dirty="0">
              <a:solidFill>
                <a:schemeClr val="bg2">
                  <a:lumMod val="60000"/>
                  <a:lumOff val="40000"/>
                </a:schemeClr>
              </a:solidFill>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A picture containing diagram&#10;&#10;Description automatically generated">
            <a:extLst>
              <a:ext uri="{FF2B5EF4-FFF2-40B4-BE49-F238E27FC236}">
                <a16:creationId xmlns:a16="http://schemas.microsoft.com/office/drawing/2014/main" id="{B97E5C42-9F6E-4932-BCD6-FEFFD2C0F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330"/>
            <a:ext cx="6172994" cy="514416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EDD8F3-50A7-4785-9EAD-8A5C04903604}"/>
                  </a:ext>
                </a:extLst>
              </p:cNvPr>
              <p:cNvSpPr txBox="1"/>
              <p:nvPr/>
            </p:nvSpPr>
            <p:spPr>
              <a:xfrm>
                <a:off x="8926286" y="2122714"/>
                <a:ext cx="1713290" cy="10545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𝑥</m:t>
                                  </m:r>
                                </m:num>
                                <m:den>
                                  <m:r>
                                    <a:rPr lang="en-US" b="0" i="1" smtClean="0">
                                      <a:latin typeface="Cambria Math" panose="02040503050406030204" pitchFamily="18" charset="0"/>
                                      <a:ea typeface="Cambria Math" panose="02040503050406030204" pitchFamily="18" charset="0"/>
                                    </a:rPr>
                                    <m:t>𝜌</m:t>
                                  </m:r>
                                </m:den>
                              </m:f>
                            </m:sup>
                          </m:sSup>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i="1">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i="1" smtClean="0">
                                      <a:latin typeface="Cambria Math" panose="02040503050406030204" pitchFamily="18" charset="0"/>
                                    </a:rPr>
                                    <m:t>1</m:t>
                                  </m:r>
                                  <m:r>
                                    <a:rPr lang="en-US" b="0" i="1" smtClean="0">
                                      <a:latin typeface="Cambria Math" panose="02040503050406030204" pitchFamily="18" charset="0"/>
                                    </a:rPr>
                                    <m:t>0</m:t>
                                  </m:r>
                                </m:num>
                                <m:den>
                                  <m:r>
                                    <a:rPr lang="en-US" b="0" i="1" smtClean="0">
                                      <a:latin typeface="Cambria Math" panose="02040503050406030204" pitchFamily="18" charset="0"/>
                                      <a:ea typeface="Cambria Math" panose="02040503050406030204" pitchFamily="18" charset="0"/>
                                    </a:rPr>
                                    <m:t>𝜌</m:t>
                                  </m:r>
                                </m:den>
                              </m:f>
                            </m:sup>
                          </m:sSup>
                        </m:den>
                      </m:f>
                    </m:oMath>
                  </m:oMathPara>
                </a14:m>
                <a:endParaRPr lang="en-US" dirty="0"/>
              </a:p>
            </p:txBody>
          </p:sp>
        </mc:Choice>
        <mc:Fallback xmlns="">
          <p:sp>
            <p:nvSpPr>
              <p:cNvPr id="6" name="TextBox 5">
                <a:extLst>
                  <a:ext uri="{FF2B5EF4-FFF2-40B4-BE49-F238E27FC236}">
                    <a16:creationId xmlns:a16="http://schemas.microsoft.com/office/drawing/2014/main" id="{D6EDD8F3-50A7-4785-9EAD-8A5C04903604}"/>
                  </a:ext>
                </a:extLst>
              </p:cNvPr>
              <p:cNvSpPr txBox="1">
                <a:spLocks noRot="1" noChangeAspect="1" noMove="1" noResize="1" noEditPoints="1" noAdjustHandles="1" noChangeArrowheads="1" noChangeShapeType="1" noTextEdit="1"/>
              </p:cNvSpPr>
              <p:nvPr/>
            </p:nvSpPr>
            <p:spPr>
              <a:xfrm>
                <a:off x="8926286" y="2122714"/>
                <a:ext cx="1713290" cy="1054584"/>
              </a:xfrm>
              <a:prstGeom prst="rect">
                <a:avLst/>
              </a:prstGeom>
              <a:blipFill>
                <a:blip r:embed="rId3"/>
                <a:stretch>
                  <a:fillRect/>
                </a:stretch>
              </a:blipFill>
            </p:spPr>
            <p:txBody>
              <a:bodyPr/>
              <a:lstStyle/>
              <a:p>
                <a:r>
                  <a:rPr lang="en-US">
                    <a:noFill/>
                  </a:rPr>
                  <a:t> </a:t>
                </a:r>
              </a:p>
            </p:txBody>
          </p:sp>
        </mc:Fallback>
      </mc:AlternateContent>
      <p:sp>
        <p:nvSpPr>
          <p:cNvPr id="8" name="Rectangle 7">
            <a:hlinkClick r:id="rId4" action="ppaction://hlinksldjump"/>
            <a:extLst>
              <a:ext uri="{FF2B5EF4-FFF2-40B4-BE49-F238E27FC236}">
                <a16:creationId xmlns:a16="http://schemas.microsoft.com/office/drawing/2014/main" id="{63A65FE1-BB95-48C1-8CCB-7A776169D3AC}"/>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56563596"/>
      </p:ext>
    </p:extLst>
  </p:cSld>
  <p:clrMapOvr>
    <a:masterClrMapping/>
  </p:clrMapOvr>
  <p:transition advClick="0"/>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endParaRPr lang="en-US" dirty="0">
              <a:solidFill>
                <a:schemeClr val="bg2">
                  <a:lumMod val="60000"/>
                  <a:lumOff val="40000"/>
                </a:schemeClr>
              </a:solidFill>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A picture containing diagram&#10;&#10;Description automatically generated">
            <a:extLst>
              <a:ext uri="{FF2B5EF4-FFF2-40B4-BE49-F238E27FC236}">
                <a16:creationId xmlns:a16="http://schemas.microsoft.com/office/drawing/2014/main" id="{B97E5C42-9F6E-4932-BCD6-FEFFD2C0F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330"/>
            <a:ext cx="6172994" cy="514416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EDD8F3-50A7-4785-9EAD-8A5C04903604}"/>
                  </a:ext>
                </a:extLst>
              </p:cNvPr>
              <p:cNvSpPr txBox="1"/>
              <p:nvPr/>
            </p:nvSpPr>
            <p:spPr>
              <a:xfrm>
                <a:off x="8926286" y="2122714"/>
                <a:ext cx="1713290" cy="10545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𝑥</m:t>
                                  </m:r>
                                </m:num>
                                <m:den>
                                  <m:r>
                                    <a:rPr lang="en-US" b="0" i="1" smtClean="0">
                                      <a:latin typeface="Cambria Math" panose="02040503050406030204" pitchFamily="18" charset="0"/>
                                      <a:ea typeface="Cambria Math" panose="02040503050406030204" pitchFamily="18" charset="0"/>
                                    </a:rPr>
                                    <m:t>𝜌</m:t>
                                  </m:r>
                                </m:den>
                              </m:f>
                            </m:sup>
                          </m:sSup>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i="1">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i="1" smtClean="0">
                                      <a:latin typeface="Cambria Math" panose="02040503050406030204" pitchFamily="18" charset="0"/>
                                    </a:rPr>
                                    <m:t>1</m:t>
                                  </m:r>
                                  <m:r>
                                    <a:rPr lang="en-US" b="0" i="1" smtClean="0">
                                      <a:latin typeface="Cambria Math" panose="02040503050406030204" pitchFamily="18" charset="0"/>
                                    </a:rPr>
                                    <m:t>0</m:t>
                                  </m:r>
                                </m:num>
                                <m:den>
                                  <m:r>
                                    <a:rPr lang="en-US" b="0" i="1" smtClean="0">
                                      <a:latin typeface="Cambria Math" panose="02040503050406030204" pitchFamily="18" charset="0"/>
                                      <a:ea typeface="Cambria Math" panose="02040503050406030204" pitchFamily="18" charset="0"/>
                                    </a:rPr>
                                    <m:t>𝜌</m:t>
                                  </m:r>
                                </m:den>
                              </m:f>
                            </m:sup>
                          </m:sSup>
                        </m:den>
                      </m:f>
                    </m:oMath>
                  </m:oMathPara>
                </a14:m>
                <a:endParaRPr lang="en-US" dirty="0"/>
              </a:p>
            </p:txBody>
          </p:sp>
        </mc:Choice>
        <mc:Fallback xmlns="">
          <p:sp>
            <p:nvSpPr>
              <p:cNvPr id="6" name="TextBox 5">
                <a:extLst>
                  <a:ext uri="{FF2B5EF4-FFF2-40B4-BE49-F238E27FC236}">
                    <a16:creationId xmlns:a16="http://schemas.microsoft.com/office/drawing/2014/main" id="{D6EDD8F3-50A7-4785-9EAD-8A5C04903604}"/>
                  </a:ext>
                </a:extLst>
              </p:cNvPr>
              <p:cNvSpPr txBox="1">
                <a:spLocks noRot="1" noChangeAspect="1" noMove="1" noResize="1" noEditPoints="1" noAdjustHandles="1" noChangeArrowheads="1" noChangeShapeType="1" noTextEdit="1"/>
              </p:cNvSpPr>
              <p:nvPr/>
            </p:nvSpPr>
            <p:spPr>
              <a:xfrm>
                <a:off x="8926286" y="2122714"/>
                <a:ext cx="1713290" cy="1054584"/>
              </a:xfrm>
              <a:prstGeom prst="rect">
                <a:avLst/>
              </a:prstGeom>
              <a:blipFill>
                <a:blip r:embed="rId3"/>
                <a:stretch>
                  <a:fillRect/>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5DFAECBA-635F-4364-B878-475A583126BF}"/>
              </a:ext>
            </a:extLst>
          </p:cNvPr>
          <p:cNvSpPr/>
          <p:nvPr/>
        </p:nvSpPr>
        <p:spPr bwMode="auto">
          <a:xfrm>
            <a:off x="10263266" y="2330607"/>
            <a:ext cx="304800" cy="272143"/>
          </a:xfrm>
          <a:prstGeom prst="ellipse">
            <a:avLst/>
          </a:prstGeom>
          <a:no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7" name="Oval 6">
            <a:extLst>
              <a:ext uri="{FF2B5EF4-FFF2-40B4-BE49-F238E27FC236}">
                <a16:creationId xmlns:a16="http://schemas.microsoft.com/office/drawing/2014/main" id="{8E082F22-5FD8-48A8-AE02-71DDF0C37D9D}"/>
              </a:ext>
            </a:extLst>
          </p:cNvPr>
          <p:cNvSpPr/>
          <p:nvPr/>
        </p:nvSpPr>
        <p:spPr bwMode="auto">
          <a:xfrm>
            <a:off x="10236094" y="2927212"/>
            <a:ext cx="304800" cy="272143"/>
          </a:xfrm>
          <a:prstGeom prst="ellipse">
            <a:avLst/>
          </a:prstGeom>
          <a:no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9" name="Rectangle 8">
            <a:hlinkClick r:id="rId4" action="ppaction://hlinksldjump"/>
            <a:extLst>
              <a:ext uri="{FF2B5EF4-FFF2-40B4-BE49-F238E27FC236}">
                <a16:creationId xmlns:a16="http://schemas.microsoft.com/office/drawing/2014/main" id="{436E3A8D-2C80-43FC-AE15-4FABE7E2F48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64625696"/>
      </p:ext>
    </p:extLst>
  </p:cSld>
  <p:clrMapOvr>
    <a:masterClrMapping/>
  </p:clrMapOvr>
  <p:transition advClick="0"/>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endParaRPr lang="en-US" dirty="0">
              <a:solidFill>
                <a:schemeClr val="bg2">
                  <a:lumMod val="60000"/>
                  <a:lumOff val="40000"/>
                </a:schemeClr>
              </a:solidFill>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A picture containing diagram&#10;&#10;Description automatically generated">
            <a:extLst>
              <a:ext uri="{FF2B5EF4-FFF2-40B4-BE49-F238E27FC236}">
                <a16:creationId xmlns:a16="http://schemas.microsoft.com/office/drawing/2014/main" id="{B97E5C42-9F6E-4932-BCD6-FEFFD2C0F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330"/>
            <a:ext cx="6172994" cy="514416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EDD8F3-50A7-4785-9EAD-8A5C04903604}"/>
                  </a:ext>
                </a:extLst>
              </p:cNvPr>
              <p:cNvSpPr txBox="1"/>
              <p:nvPr/>
            </p:nvSpPr>
            <p:spPr>
              <a:xfrm>
                <a:off x="8926286" y="2122714"/>
                <a:ext cx="1713290" cy="9684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𝑥</m:t>
                                  </m:r>
                                </m:num>
                                <m:den>
                                  <m:r>
                                    <a:rPr lang="en-US" b="0" i="1" smtClean="0">
                                      <a:latin typeface="Cambria Math" panose="02040503050406030204" pitchFamily="18" charset="0"/>
                                    </a:rPr>
                                    <m:t>−2</m:t>
                                  </m:r>
                                </m:den>
                              </m:f>
                            </m:sup>
                          </m:sSup>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i="1">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i="1" smtClean="0">
                                      <a:latin typeface="Cambria Math" panose="02040503050406030204" pitchFamily="18" charset="0"/>
                                    </a:rPr>
                                    <m:t>1</m:t>
                                  </m:r>
                                  <m:r>
                                    <a:rPr lang="en-US" b="0" i="1" smtClean="0">
                                      <a:latin typeface="Cambria Math" panose="02040503050406030204" pitchFamily="18" charset="0"/>
                                    </a:rPr>
                                    <m:t>0</m:t>
                                  </m:r>
                                </m:num>
                                <m:den>
                                  <m:r>
                                    <a:rPr lang="en-US" b="0" i="1" smtClean="0">
                                      <a:latin typeface="Cambria Math" panose="02040503050406030204" pitchFamily="18" charset="0"/>
                                    </a:rPr>
                                    <m:t>−2</m:t>
                                  </m:r>
                                </m:den>
                              </m:f>
                            </m:sup>
                          </m:sSup>
                        </m:den>
                      </m:f>
                    </m:oMath>
                  </m:oMathPara>
                </a14:m>
                <a:endParaRPr lang="en-US" dirty="0"/>
              </a:p>
            </p:txBody>
          </p:sp>
        </mc:Choice>
        <mc:Fallback xmlns="">
          <p:sp>
            <p:nvSpPr>
              <p:cNvPr id="6" name="TextBox 5">
                <a:extLst>
                  <a:ext uri="{FF2B5EF4-FFF2-40B4-BE49-F238E27FC236}">
                    <a16:creationId xmlns:a16="http://schemas.microsoft.com/office/drawing/2014/main" id="{D6EDD8F3-50A7-4785-9EAD-8A5C04903604}"/>
                  </a:ext>
                </a:extLst>
              </p:cNvPr>
              <p:cNvSpPr txBox="1">
                <a:spLocks noRot="1" noChangeAspect="1" noMove="1" noResize="1" noEditPoints="1" noAdjustHandles="1" noChangeArrowheads="1" noChangeShapeType="1" noTextEdit="1"/>
              </p:cNvSpPr>
              <p:nvPr/>
            </p:nvSpPr>
            <p:spPr>
              <a:xfrm>
                <a:off x="8926286" y="2122714"/>
                <a:ext cx="1713290" cy="968407"/>
              </a:xfrm>
              <a:prstGeom prst="rect">
                <a:avLst/>
              </a:prstGeom>
              <a:blipFill>
                <a:blip r:embed="rId3"/>
                <a:stretch>
                  <a:fillRect/>
                </a:stretch>
              </a:blipFill>
            </p:spPr>
            <p:txBody>
              <a:bodyPr/>
              <a:lstStyle/>
              <a:p>
                <a:r>
                  <a:rPr lang="en-US">
                    <a:noFill/>
                  </a:rPr>
                  <a:t> </a:t>
                </a:r>
              </a:p>
            </p:txBody>
          </p:sp>
        </mc:Fallback>
      </mc:AlternateContent>
      <p:sp>
        <p:nvSpPr>
          <p:cNvPr id="8" name="Rectangle 7">
            <a:hlinkClick r:id="rId4" action="ppaction://hlinksldjump"/>
            <a:extLst>
              <a:ext uri="{FF2B5EF4-FFF2-40B4-BE49-F238E27FC236}">
                <a16:creationId xmlns:a16="http://schemas.microsoft.com/office/drawing/2014/main" id="{EAE30C85-36E7-4873-8655-B20ED211DDC0}"/>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56717022"/>
      </p:ext>
    </p:extLst>
  </p:cSld>
  <p:clrMapOvr>
    <a:masterClrMapping/>
  </p:clrMapOvr>
  <p:transition advClick="0"/>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2A835676-5D99-4005-8724-B4CC58AF9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991"/>
            <a:ext cx="6172200" cy="5143500"/>
          </a:xfrm>
          <a:prstGeom prst="rect">
            <a:avLst/>
          </a:prstGeom>
        </p:spPr>
      </p:pic>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endParaRPr lang="en-US" dirty="0">
              <a:solidFill>
                <a:schemeClr val="bg2">
                  <a:lumMod val="60000"/>
                  <a:lumOff val="40000"/>
                </a:schemeClr>
              </a:solidFill>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EDD8F3-50A7-4785-9EAD-8A5C04903604}"/>
                  </a:ext>
                </a:extLst>
              </p:cNvPr>
              <p:cNvSpPr txBox="1"/>
              <p:nvPr/>
            </p:nvSpPr>
            <p:spPr>
              <a:xfrm>
                <a:off x="8926286" y="2122714"/>
                <a:ext cx="1713290" cy="9684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𝑥</m:t>
                                  </m:r>
                                </m:num>
                                <m:den>
                                  <m:r>
                                    <a:rPr lang="en-US" b="0" i="1" smtClean="0">
                                      <a:latin typeface="Cambria Math" panose="02040503050406030204" pitchFamily="18" charset="0"/>
                                    </a:rPr>
                                    <m:t>−4</m:t>
                                  </m:r>
                                </m:den>
                              </m:f>
                            </m:sup>
                          </m:sSup>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i="1">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i="1" smtClean="0">
                                      <a:latin typeface="Cambria Math" panose="02040503050406030204" pitchFamily="18" charset="0"/>
                                    </a:rPr>
                                    <m:t>1</m:t>
                                  </m:r>
                                  <m:r>
                                    <a:rPr lang="en-US" b="0" i="1" smtClean="0">
                                      <a:latin typeface="Cambria Math" panose="02040503050406030204" pitchFamily="18" charset="0"/>
                                    </a:rPr>
                                    <m:t>0</m:t>
                                  </m:r>
                                </m:num>
                                <m:den>
                                  <m:r>
                                    <a:rPr lang="en-US" b="0" i="1" smtClean="0">
                                      <a:latin typeface="Cambria Math" panose="02040503050406030204" pitchFamily="18" charset="0"/>
                                    </a:rPr>
                                    <m:t>−4</m:t>
                                  </m:r>
                                </m:den>
                              </m:f>
                            </m:sup>
                          </m:sSup>
                        </m:den>
                      </m:f>
                    </m:oMath>
                  </m:oMathPara>
                </a14:m>
                <a:endParaRPr lang="en-US" dirty="0"/>
              </a:p>
            </p:txBody>
          </p:sp>
        </mc:Choice>
        <mc:Fallback xmlns="">
          <p:sp>
            <p:nvSpPr>
              <p:cNvPr id="6" name="TextBox 5">
                <a:extLst>
                  <a:ext uri="{FF2B5EF4-FFF2-40B4-BE49-F238E27FC236}">
                    <a16:creationId xmlns:a16="http://schemas.microsoft.com/office/drawing/2014/main" id="{D6EDD8F3-50A7-4785-9EAD-8A5C04903604}"/>
                  </a:ext>
                </a:extLst>
              </p:cNvPr>
              <p:cNvSpPr txBox="1">
                <a:spLocks noRot="1" noChangeAspect="1" noMove="1" noResize="1" noEditPoints="1" noAdjustHandles="1" noChangeArrowheads="1" noChangeShapeType="1" noTextEdit="1"/>
              </p:cNvSpPr>
              <p:nvPr/>
            </p:nvSpPr>
            <p:spPr>
              <a:xfrm>
                <a:off x="8926286" y="2122714"/>
                <a:ext cx="1713290" cy="968407"/>
              </a:xfrm>
              <a:prstGeom prst="rect">
                <a:avLst/>
              </a:prstGeom>
              <a:blipFill>
                <a:blip r:embed="rId3"/>
                <a:stretch>
                  <a:fillRect/>
                </a:stretch>
              </a:blipFill>
            </p:spPr>
            <p:txBody>
              <a:bodyPr/>
              <a:lstStyle/>
              <a:p>
                <a:r>
                  <a:rPr lang="en-US">
                    <a:noFill/>
                  </a:rPr>
                  <a:t> </a:t>
                </a:r>
              </a:p>
            </p:txBody>
          </p:sp>
        </mc:Fallback>
      </mc:AlternateContent>
      <p:sp>
        <p:nvSpPr>
          <p:cNvPr id="9" name="Rectangle 8">
            <a:hlinkClick r:id="rId4" action="ppaction://hlinksldjump"/>
            <a:extLst>
              <a:ext uri="{FF2B5EF4-FFF2-40B4-BE49-F238E27FC236}">
                <a16:creationId xmlns:a16="http://schemas.microsoft.com/office/drawing/2014/main" id="{4E9B8CD0-F3CA-4AE9-A5A2-86B2396CBCF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21543766"/>
      </p:ext>
    </p:extLst>
  </p:cSld>
  <p:clrMapOvr>
    <a:masterClrMapping/>
  </p:clrMapOvr>
  <p:transition advClick="0"/>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11505F64-E4BF-4372-B0F6-9FA525464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991"/>
            <a:ext cx="6172200" cy="5143500"/>
          </a:xfrm>
          <a:prstGeom prst="rect">
            <a:avLst/>
          </a:prstGeom>
        </p:spPr>
      </p:pic>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endParaRPr lang="en-US" dirty="0">
              <a:solidFill>
                <a:schemeClr val="bg2">
                  <a:lumMod val="60000"/>
                  <a:lumOff val="40000"/>
                </a:schemeClr>
              </a:solidFill>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EDD8F3-50A7-4785-9EAD-8A5C04903604}"/>
                  </a:ext>
                </a:extLst>
              </p:cNvPr>
              <p:cNvSpPr txBox="1"/>
              <p:nvPr/>
            </p:nvSpPr>
            <p:spPr>
              <a:xfrm>
                <a:off x="8926286" y="2122714"/>
                <a:ext cx="1817485" cy="9705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𝑥</m:t>
                                  </m:r>
                                </m:num>
                                <m:den>
                                  <m:r>
                                    <a:rPr lang="en-US" b="0" i="1" smtClean="0">
                                      <a:latin typeface="Cambria Math" panose="02040503050406030204" pitchFamily="18" charset="0"/>
                                    </a:rPr>
                                    <m:t>−0.5</m:t>
                                  </m:r>
                                </m:den>
                              </m:f>
                            </m:sup>
                          </m:sSup>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i="1">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i="1" smtClean="0">
                                      <a:latin typeface="Cambria Math" panose="02040503050406030204" pitchFamily="18" charset="0"/>
                                    </a:rPr>
                                    <m:t>1</m:t>
                                  </m:r>
                                  <m:r>
                                    <a:rPr lang="en-US" b="0" i="1" smtClean="0">
                                      <a:latin typeface="Cambria Math" panose="02040503050406030204" pitchFamily="18" charset="0"/>
                                    </a:rPr>
                                    <m:t>0</m:t>
                                  </m:r>
                                </m:num>
                                <m:den>
                                  <m:r>
                                    <a:rPr lang="en-US" b="0" i="1" smtClean="0">
                                      <a:latin typeface="Cambria Math" panose="02040503050406030204" pitchFamily="18" charset="0"/>
                                    </a:rPr>
                                    <m:t>−0.5</m:t>
                                  </m:r>
                                </m:den>
                              </m:f>
                            </m:sup>
                          </m:sSup>
                        </m:den>
                      </m:f>
                    </m:oMath>
                  </m:oMathPara>
                </a14:m>
                <a:endParaRPr lang="en-US" dirty="0"/>
              </a:p>
            </p:txBody>
          </p:sp>
        </mc:Choice>
        <mc:Fallback xmlns="">
          <p:sp>
            <p:nvSpPr>
              <p:cNvPr id="6" name="TextBox 5">
                <a:extLst>
                  <a:ext uri="{FF2B5EF4-FFF2-40B4-BE49-F238E27FC236}">
                    <a16:creationId xmlns:a16="http://schemas.microsoft.com/office/drawing/2014/main" id="{D6EDD8F3-50A7-4785-9EAD-8A5C04903604}"/>
                  </a:ext>
                </a:extLst>
              </p:cNvPr>
              <p:cNvSpPr txBox="1">
                <a:spLocks noRot="1" noChangeAspect="1" noMove="1" noResize="1" noEditPoints="1" noAdjustHandles="1" noChangeArrowheads="1" noChangeShapeType="1" noTextEdit="1"/>
              </p:cNvSpPr>
              <p:nvPr/>
            </p:nvSpPr>
            <p:spPr>
              <a:xfrm>
                <a:off x="8926286" y="2122714"/>
                <a:ext cx="1817485" cy="970522"/>
              </a:xfrm>
              <a:prstGeom prst="rect">
                <a:avLst/>
              </a:prstGeom>
              <a:blipFill>
                <a:blip r:embed="rId3"/>
                <a:stretch>
                  <a:fillRect/>
                </a:stretch>
              </a:blipFill>
            </p:spPr>
            <p:txBody>
              <a:bodyPr/>
              <a:lstStyle/>
              <a:p>
                <a:r>
                  <a:rPr lang="en-US">
                    <a:noFill/>
                  </a:rPr>
                  <a:t> </a:t>
                </a:r>
              </a:p>
            </p:txBody>
          </p:sp>
        </mc:Fallback>
      </mc:AlternateContent>
      <p:sp>
        <p:nvSpPr>
          <p:cNvPr id="8" name="Rectangle 7">
            <a:hlinkClick r:id="rId4" action="ppaction://hlinksldjump"/>
            <a:extLst>
              <a:ext uri="{FF2B5EF4-FFF2-40B4-BE49-F238E27FC236}">
                <a16:creationId xmlns:a16="http://schemas.microsoft.com/office/drawing/2014/main" id="{249A9C50-198A-4A67-A9FE-55DEA17D7B86}"/>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73599993"/>
      </p:ext>
    </p:extLst>
  </p:cSld>
  <p:clrMapOvr>
    <a:masterClrMapping/>
  </p:clrMapOvr>
  <p:transition advClick="0"/>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ishing&#10;&#10;Description automatically generated">
            <a:extLst>
              <a:ext uri="{FF2B5EF4-FFF2-40B4-BE49-F238E27FC236}">
                <a16:creationId xmlns:a16="http://schemas.microsoft.com/office/drawing/2014/main" id="{3B534683-36EF-4F4D-B4CB-8633095E2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endParaRPr lang="en-US" dirty="0">
              <a:solidFill>
                <a:schemeClr val="bg2">
                  <a:lumMod val="60000"/>
                  <a:lumOff val="40000"/>
                </a:schemeClr>
              </a:solidFill>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EDD8F3-50A7-4785-9EAD-8A5C04903604}"/>
                  </a:ext>
                </a:extLst>
              </p:cNvPr>
              <p:cNvSpPr txBox="1"/>
              <p:nvPr/>
            </p:nvSpPr>
            <p:spPr>
              <a:xfrm>
                <a:off x="10140656" y="2826512"/>
                <a:ext cx="1713290" cy="9684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𝑥</m:t>
                                  </m:r>
                                </m:num>
                                <m:den>
                                  <m:r>
                                    <a:rPr lang="en-US" b="0" i="1" smtClean="0">
                                      <a:latin typeface="Cambria Math" panose="02040503050406030204" pitchFamily="18" charset="0"/>
                                    </a:rPr>
                                    <m:t>2</m:t>
                                  </m:r>
                                </m:den>
                              </m:f>
                            </m:sup>
                          </m:sSup>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i="1">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i="1" smtClean="0">
                                      <a:latin typeface="Cambria Math" panose="02040503050406030204" pitchFamily="18" charset="0"/>
                                    </a:rPr>
                                    <m:t>1</m:t>
                                  </m:r>
                                  <m:r>
                                    <a:rPr lang="en-US" b="0" i="1" smtClean="0">
                                      <a:latin typeface="Cambria Math" panose="02040503050406030204" pitchFamily="18" charset="0"/>
                                    </a:rPr>
                                    <m:t>0</m:t>
                                  </m:r>
                                </m:num>
                                <m:den>
                                  <m:r>
                                    <a:rPr lang="en-US" b="0" i="1" smtClean="0">
                                      <a:latin typeface="Cambria Math" panose="02040503050406030204" pitchFamily="18" charset="0"/>
                                    </a:rPr>
                                    <m:t>2</m:t>
                                  </m:r>
                                </m:den>
                              </m:f>
                            </m:sup>
                          </m:sSup>
                        </m:den>
                      </m:f>
                    </m:oMath>
                  </m:oMathPara>
                </a14:m>
                <a:endParaRPr lang="en-US" dirty="0"/>
              </a:p>
            </p:txBody>
          </p:sp>
        </mc:Choice>
        <mc:Fallback xmlns="">
          <p:sp>
            <p:nvSpPr>
              <p:cNvPr id="6" name="TextBox 5">
                <a:extLst>
                  <a:ext uri="{FF2B5EF4-FFF2-40B4-BE49-F238E27FC236}">
                    <a16:creationId xmlns:a16="http://schemas.microsoft.com/office/drawing/2014/main" id="{D6EDD8F3-50A7-4785-9EAD-8A5C04903604}"/>
                  </a:ext>
                </a:extLst>
              </p:cNvPr>
              <p:cNvSpPr txBox="1">
                <a:spLocks noRot="1" noChangeAspect="1" noMove="1" noResize="1" noEditPoints="1" noAdjustHandles="1" noChangeArrowheads="1" noChangeShapeType="1" noTextEdit="1"/>
              </p:cNvSpPr>
              <p:nvPr/>
            </p:nvSpPr>
            <p:spPr>
              <a:xfrm>
                <a:off x="10140656" y="2826512"/>
                <a:ext cx="1713290" cy="968407"/>
              </a:xfrm>
              <a:prstGeom prst="rect">
                <a:avLst/>
              </a:prstGeom>
              <a:blipFill>
                <a:blip r:embed="rId3"/>
                <a:stretch>
                  <a:fillRect/>
                </a:stretch>
              </a:blipFill>
            </p:spPr>
            <p:txBody>
              <a:bodyPr/>
              <a:lstStyle/>
              <a:p>
                <a:r>
                  <a:rPr lang="en-US">
                    <a:noFill/>
                  </a:rPr>
                  <a:t> </a:t>
                </a:r>
              </a:p>
            </p:txBody>
          </p:sp>
        </mc:Fallback>
      </mc:AlternateContent>
      <p:sp>
        <p:nvSpPr>
          <p:cNvPr id="8" name="Rectangle 7">
            <a:hlinkClick r:id="rId4" action="ppaction://hlinksldjump"/>
            <a:extLst>
              <a:ext uri="{FF2B5EF4-FFF2-40B4-BE49-F238E27FC236}">
                <a16:creationId xmlns:a16="http://schemas.microsoft.com/office/drawing/2014/main" id="{A1501295-CCFD-409C-A4E5-6CE0A0DA386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02031590"/>
      </p:ext>
    </p:extLst>
  </p:cSld>
  <p:clrMapOvr>
    <a:masterClrMapping/>
  </p:clrMapOvr>
  <p:transition advClick="0"/>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id="{03ED1A86-71DF-4B11-B065-246812C87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p>
          <a:p>
            <a:pPr lvl="2"/>
            <a:r>
              <a:rPr lang="en-US" dirty="0">
                <a:cs typeface="Arial"/>
              </a:rPr>
              <a:t>Piece-wise exponential value functions are implemented</a:t>
            </a:r>
            <a:endParaRPr lang="en-US" dirty="0">
              <a:solidFill>
                <a:schemeClr val="bg2">
                  <a:lumMod val="60000"/>
                  <a:lumOff val="40000"/>
                </a:schemeClr>
              </a:solidFill>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6" name="Rectangle 5">
            <a:hlinkClick r:id="rId3" action="ppaction://hlinksldjump"/>
            <a:extLst>
              <a:ext uri="{FF2B5EF4-FFF2-40B4-BE49-F238E27FC236}">
                <a16:creationId xmlns:a16="http://schemas.microsoft.com/office/drawing/2014/main" id="{D027F12E-7307-44B4-A71B-DE558EEBD22C}"/>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11684294"/>
      </p:ext>
    </p:extLst>
  </p:cSld>
  <p:clrMapOvr>
    <a:masterClrMapping/>
  </p:clrMapOvr>
  <p:transition advClick="0"/>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id="{03ED1A86-71DF-4B11-B065-246812C87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p>
          <a:p>
            <a:pPr lvl="2"/>
            <a:r>
              <a:rPr lang="en-US" dirty="0">
                <a:cs typeface="Arial"/>
              </a:rPr>
              <a:t>Piece-wise exponential value functions are implemented</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Chart&#10;&#10;Description automatically generated">
            <a:extLst>
              <a:ext uri="{FF2B5EF4-FFF2-40B4-BE49-F238E27FC236}">
                <a16:creationId xmlns:a16="http://schemas.microsoft.com/office/drawing/2014/main" id="{01AC95A4-F50F-4E2D-9315-8178C10BA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8" name="Rectangle 7">
            <a:hlinkClick r:id="rId4" action="ppaction://hlinksldjump"/>
            <a:extLst>
              <a:ext uri="{FF2B5EF4-FFF2-40B4-BE49-F238E27FC236}">
                <a16:creationId xmlns:a16="http://schemas.microsoft.com/office/drawing/2014/main" id="{C85E5535-1736-4E5C-8CDA-2429281AC0B0}"/>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57160586"/>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Sets and Indices</a:t>
            </a:r>
          </a:p>
          <a:p>
            <a:pPr lvl="2"/>
            <a:r>
              <a:rPr lang="en-US" dirty="0">
                <a:cs typeface="Arial"/>
              </a:rPr>
              <a:t>Three main sets of entities</a:t>
            </a:r>
          </a:p>
          <a:p>
            <a:pPr lvl="2"/>
            <a:r>
              <a:rPr lang="en-US" dirty="0">
                <a:cs typeface="Arial"/>
              </a:rPr>
              <a:t>Additional subsets for cadet/AFSC characteristics</a:t>
            </a: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2" name="Title 1"/>
          <p:cNvSpPr>
            <a:spLocks noGrp="1"/>
          </p:cNvSpPr>
          <p:nvPr>
            <p:ph type="title"/>
          </p:nvPr>
        </p:nvSpPr>
        <p:spPr/>
        <p:txBody>
          <a:bodyPr/>
          <a:lstStyle/>
          <a:p>
            <a:r>
              <a:rPr lang="en-US" dirty="0"/>
              <a:t>VFT Model</a:t>
            </a:r>
          </a:p>
        </p:txBody>
      </p:sp>
      <p:pic>
        <p:nvPicPr>
          <p:cNvPr id="10" name="Picture 9">
            <a:extLst>
              <a:ext uri="{FF2B5EF4-FFF2-40B4-BE49-F238E27FC236}">
                <a16:creationId xmlns:a16="http://schemas.microsoft.com/office/drawing/2014/main" id="{0C50A297-4B3A-4A71-9C44-E32D6DAE77B8}"/>
              </a:ext>
            </a:extLst>
          </p:cNvPr>
          <p:cNvPicPr>
            <a:picLocks noChangeAspect="1"/>
          </p:cNvPicPr>
          <p:nvPr/>
        </p:nvPicPr>
        <p:blipFill rotWithShape="1">
          <a:blip r:embed="rId2"/>
          <a:srcRect l="1891" t="12716" r="15058" b="55311"/>
          <a:stretch/>
        </p:blipFill>
        <p:spPr>
          <a:xfrm>
            <a:off x="6863556" y="1440329"/>
            <a:ext cx="6400800" cy="1334769"/>
          </a:xfrm>
          <a:prstGeom prst="rect">
            <a:avLst/>
          </a:prstGeom>
        </p:spPr>
      </p:pic>
      <p:sp>
        <p:nvSpPr>
          <p:cNvPr id="4" name="Rectangle 3">
            <a:hlinkClick r:id="rId3" action="ppaction://hlinksldjump"/>
            <a:extLst>
              <a:ext uri="{FF2B5EF4-FFF2-40B4-BE49-F238E27FC236}">
                <a16:creationId xmlns:a16="http://schemas.microsoft.com/office/drawing/2014/main" id="{909BE0DE-A499-56F1-A767-2EB39C00869C}"/>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182406721"/>
      </p:ext>
    </p:extLst>
  </p:cSld>
  <p:clrMapOvr>
    <a:masterClrMapping/>
  </p:clrMapOvr>
  <p:transition advClick="0"/>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id="{03ED1A86-71DF-4B11-B065-246812C87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p>
          <a:p>
            <a:pPr lvl="2"/>
            <a:r>
              <a:rPr lang="en-US" dirty="0">
                <a:cs typeface="Arial"/>
              </a:rPr>
              <a:t>Piece-wise exponential value functions are implemented</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Chart&#10;&#10;Description automatically generated">
            <a:extLst>
              <a:ext uri="{FF2B5EF4-FFF2-40B4-BE49-F238E27FC236}">
                <a16:creationId xmlns:a16="http://schemas.microsoft.com/office/drawing/2014/main" id="{863A19D2-59B5-42F5-8D55-B2FABA97C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8" name="Rectangle 7">
            <a:hlinkClick r:id="rId4" action="ppaction://hlinksldjump"/>
            <a:extLst>
              <a:ext uri="{FF2B5EF4-FFF2-40B4-BE49-F238E27FC236}">
                <a16:creationId xmlns:a16="http://schemas.microsoft.com/office/drawing/2014/main" id="{65AED780-C6CC-45B9-9AB3-CF30387856F7}"/>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76452276"/>
      </p:ext>
    </p:extLst>
  </p:cSld>
  <p:clrMapOvr>
    <a:masterClrMapping/>
  </p:clrMapOvr>
  <p:transition advClick="0"/>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id="{03ED1A86-71DF-4B11-B065-246812C87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p>
          <a:p>
            <a:pPr lvl="2"/>
            <a:r>
              <a:rPr lang="en-US" dirty="0">
                <a:cs typeface="Arial"/>
              </a:rPr>
              <a:t>Piece-wise exponential value functions are implemented</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Chart, histogram&#10;&#10;Description automatically generated">
            <a:extLst>
              <a:ext uri="{FF2B5EF4-FFF2-40B4-BE49-F238E27FC236}">
                <a16:creationId xmlns:a16="http://schemas.microsoft.com/office/drawing/2014/main" id="{9FCB171E-0B9D-4651-A4F2-0F717DAAF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8" name="Rectangle 7">
            <a:hlinkClick r:id="rId4" action="ppaction://hlinksldjump"/>
            <a:extLst>
              <a:ext uri="{FF2B5EF4-FFF2-40B4-BE49-F238E27FC236}">
                <a16:creationId xmlns:a16="http://schemas.microsoft.com/office/drawing/2014/main" id="{A11257E8-8090-49E0-ABF7-4299204E3985}"/>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14081116"/>
      </p:ext>
    </p:extLst>
  </p:cSld>
  <p:clrMapOvr>
    <a:masterClrMapping/>
  </p:clrMapOvr>
  <p:transition advClick="0"/>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id="{03ED1A86-71DF-4B11-B065-246812C87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p>
          <a:p>
            <a:pPr lvl="2"/>
            <a:r>
              <a:rPr lang="en-US" dirty="0">
                <a:cs typeface="Arial"/>
              </a:rPr>
              <a:t>Piece-wise exponential value functions are implemented</a:t>
            </a:r>
          </a:p>
          <a:p>
            <a:pPr lvl="2"/>
            <a:r>
              <a:rPr lang="en-US" dirty="0">
                <a:cs typeface="Arial"/>
              </a:rPr>
              <a:t>Segment “breakpoints” are incorporated to connect each exponential function</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Chart, histogram&#10;&#10;Description automatically generated">
            <a:extLst>
              <a:ext uri="{FF2B5EF4-FFF2-40B4-BE49-F238E27FC236}">
                <a16:creationId xmlns:a16="http://schemas.microsoft.com/office/drawing/2014/main" id="{9FCB171E-0B9D-4651-A4F2-0F717DAAF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6" name="Picture 5" descr="Diagram&#10;&#10;Description automatically generated">
            <a:extLst>
              <a:ext uri="{FF2B5EF4-FFF2-40B4-BE49-F238E27FC236}">
                <a16:creationId xmlns:a16="http://schemas.microsoft.com/office/drawing/2014/main" id="{D9F21834-D530-4CB7-AF01-5800B3292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9" name="Picture 8" descr="Diagram&#10;&#10;Description automatically generated">
            <a:extLst>
              <a:ext uri="{FF2B5EF4-FFF2-40B4-BE49-F238E27FC236}">
                <a16:creationId xmlns:a16="http://schemas.microsoft.com/office/drawing/2014/main" id="{0963B02C-2FBD-48A7-8766-67AD5660E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10" name="Rectangle 9">
            <a:hlinkClick r:id="rId6" action="ppaction://hlinksldjump"/>
            <a:extLst>
              <a:ext uri="{FF2B5EF4-FFF2-40B4-BE49-F238E27FC236}">
                <a16:creationId xmlns:a16="http://schemas.microsoft.com/office/drawing/2014/main" id="{1097DB90-5BE5-4A48-82CF-931EECE119CB}"/>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88721783"/>
      </p:ext>
    </p:extLst>
  </p:cSld>
  <p:clrMapOvr>
    <a:masterClrMapping/>
  </p:clrMapOvr>
  <p:transition advClick="0"/>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id="{03ED1A86-71DF-4B11-B065-246812C87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p>
          <a:p>
            <a:pPr lvl="2"/>
            <a:r>
              <a:rPr lang="en-US" dirty="0">
                <a:cs typeface="Arial"/>
              </a:rPr>
              <a:t>Piece-wise exponential value functions are implemented</a:t>
            </a:r>
          </a:p>
          <a:p>
            <a:pPr lvl="2"/>
            <a:r>
              <a:rPr lang="en-US" dirty="0">
                <a:cs typeface="Arial"/>
              </a:rPr>
              <a:t>Segment “breakpoints” are incorporated to connect each exponential function</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Chart, histogram&#10;&#10;Description automatically generated">
            <a:extLst>
              <a:ext uri="{FF2B5EF4-FFF2-40B4-BE49-F238E27FC236}">
                <a16:creationId xmlns:a16="http://schemas.microsoft.com/office/drawing/2014/main" id="{9FCB171E-0B9D-4651-A4F2-0F717DAAF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6" name="Picture 5" descr="Diagram&#10;&#10;Description automatically generated">
            <a:extLst>
              <a:ext uri="{FF2B5EF4-FFF2-40B4-BE49-F238E27FC236}">
                <a16:creationId xmlns:a16="http://schemas.microsoft.com/office/drawing/2014/main" id="{D9F21834-D530-4CB7-AF01-5800B3292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9" name="Picture 8" descr="Diagram&#10;&#10;Description automatically generated">
            <a:extLst>
              <a:ext uri="{FF2B5EF4-FFF2-40B4-BE49-F238E27FC236}">
                <a16:creationId xmlns:a16="http://schemas.microsoft.com/office/drawing/2014/main" id="{0963B02C-2FBD-48A7-8766-67AD5660E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8" name="Picture 7" descr="Diagram&#10;&#10;Description automatically generated">
            <a:extLst>
              <a:ext uri="{FF2B5EF4-FFF2-40B4-BE49-F238E27FC236}">
                <a16:creationId xmlns:a16="http://schemas.microsoft.com/office/drawing/2014/main" id="{3E746B07-04A7-48B4-B776-75A17BC821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11" name="Rectangle 10">
            <a:hlinkClick r:id="rId7" action="ppaction://hlinksldjump"/>
            <a:extLst>
              <a:ext uri="{FF2B5EF4-FFF2-40B4-BE49-F238E27FC236}">
                <a16:creationId xmlns:a16="http://schemas.microsoft.com/office/drawing/2014/main" id="{6F0B7F34-26B2-4418-9FCE-23A843152D3B}"/>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02000718"/>
      </p:ext>
    </p:extLst>
  </p:cSld>
  <p:clrMapOvr>
    <a:masterClrMapping/>
  </p:clrMapOvr>
  <p:transition advClick="0"/>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id="{03ED1A86-71DF-4B11-B065-246812C87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p>
          <a:p>
            <a:pPr lvl="2"/>
            <a:r>
              <a:rPr lang="en-US" dirty="0">
                <a:cs typeface="Arial"/>
              </a:rPr>
              <a:t>Piece-wise exponential value functions are implemented</a:t>
            </a:r>
          </a:p>
          <a:p>
            <a:pPr lvl="2"/>
            <a:r>
              <a:rPr lang="en-US" dirty="0">
                <a:cs typeface="Arial"/>
              </a:rPr>
              <a:t>Segment “breakpoints” are incorporated to connect each exponential function</a:t>
            </a:r>
          </a:p>
          <a:p>
            <a:pPr lvl="2"/>
            <a:r>
              <a:rPr lang="en-US" dirty="0">
                <a:cs typeface="Arial"/>
              </a:rPr>
              <a:t>Non-linear function is linearized based on the number of breakpoints required</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Chart, histogram&#10;&#10;Description automatically generated">
            <a:extLst>
              <a:ext uri="{FF2B5EF4-FFF2-40B4-BE49-F238E27FC236}">
                <a16:creationId xmlns:a16="http://schemas.microsoft.com/office/drawing/2014/main" id="{9FCB171E-0B9D-4651-A4F2-0F717DAAF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6" name="Picture 5" descr="Diagram&#10;&#10;Description automatically generated">
            <a:extLst>
              <a:ext uri="{FF2B5EF4-FFF2-40B4-BE49-F238E27FC236}">
                <a16:creationId xmlns:a16="http://schemas.microsoft.com/office/drawing/2014/main" id="{D9F21834-D530-4CB7-AF01-5800B3292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9" name="Picture 8" descr="Diagram&#10;&#10;Description automatically generated">
            <a:extLst>
              <a:ext uri="{FF2B5EF4-FFF2-40B4-BE49-F238E27FC236}">
                <a16:creationId xmlns:a16="http://schemas.microsoft.com/office/drawing/2014/main" id="{0963B02C-2FBD-48A7-8766-67AD5660E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8" name="Picture 7" descr="Chart&#10;&#10;Description automatically generated">
            <a:extLst>
              <a:ext uri="{FF2B5EF4-FFF2-40B4-BE49-F238E27FC236}">
                <a16:creationId xmlns:a16="http://schemas.microsoft.com/office/drawing/2014/main" id="{D4853479-F43F-4FD6-81AA-A573C7108F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10" name="Picture 9" descr="Chart, line chart&#10;&#10;Description automatically generated">
            <a:extLst>
              <a:ext uri="{FF2B5EF4-FFF2-40B4-BE49-F238E27FC236}">
                <a16:creationId xmlns:a16="http://schemas.microsoft.com/office/drawing/2014/main" id="{0912F841-2892-4767-BA7A-02EA85BF31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12" name="Rectangle 11">
            <a:hlinkClick r:id="rId8" action="ppaction://hlinksldjump"/>
            <a:extLst>
              <a:ext uri="{FF2B5EF4-FFF2-40B4-BE49-F238E27FC236}">
                <a16:creationId xmlns:a16="http://schemas.microsoft.com/office/drawing/2014/main" id="{158CF07B-CE35-48C7-9A28-F0681ADC67D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36312952"/>
      </p:ext>
    </p:extLst>
  </p:cSld>
  <p:clrMapOvr>
    <a:masterClrMapping/>
  </p:clrMapOvr>
  <p:transition advClick="0"/>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id="{03ED1A86-71DF-4B11-B065-246812C87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p>
          <a:p>
            <a:pPr lvl="2"/>
            <a:r>
              <a:rPr lang="en-US" dirty="0">
                <a:cs typeface="Arial"/>
              </a:rPr>
              <a:t>Piece-wise exponential value functions are implemented</a:t>
            </a:r>
          </a:p>
          <a:p>
            <a:pPr lvl="2"/>
            <a:r>
              <a:rPr lang="en-US" dirty="0">
                <a:cs typeface="Arial"/>
              </a:rPr>
              <a:t>Segment “breakpoints” are incorporated to connect each exponential function</a:t>
            </a:r>
          </a:p>
          <a:p>
            <a:pPr lvl="2"/>
            <a:r>
              <a:rPr lang="en-US" dirty="0">
                <a:cs typeface="Arial"/>
              </a:rPr>
              <a:t>Non-linear function is linearized based on the number of breakpoints required</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Chart, histogram&#10;&#10;Description automatically generated">
            <a:extLst>
              <a:ext uri="{FF2B5EF4-FFF2-40B4-BE49-F238E27FC236}">
                <a16:creationId xmlns:a16="http://schemas.microsoft.com/office/drawing/2014/main" id="{9FCB171E-0B9D-4651-A4F2-0F717DAAF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6" name="Picture 5" descr="Diagram&#10;&#10;Description automatically generated">
            <a:extLst>
              <a:ext uri="{FF2B5EF4-FFF2-40B4-BE49-F238E27FC236}">
                <a16:creationId xmlns:a16="http://schemas.microsoft.com/office/drawing/2014/main" id="{D9F21834-D530-4CB7-AF01-5800B3292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9" name="Picture 8" descr="Diagram&#10;&#10;Description automatically generated">
            <a:extLst>
              <a:ext uri="{FF2B5EF4-FFF2-40B4-BE49-F238E27FC236}">
                <a16:creationId xmlns:a16="http://schemas.microsoft.com/office/drawing/2014/main" id="{0963B02C-2FBD-48A7-8766-67AD5660E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8" name="Picture 7" descr="Chart&#10;&#10;Description automatically generated">
            <a:extLst>
              <a:ext uri="{FF2B5EF4-FFF2-40B4-BE49-F238E27FC236}">
                <a16:creationId xmlns:a16="http://schemas.microsoft.com/office/drawing/2014/main" id="{D4853479-F43F-4FD6-81AA-A573C7108F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10" name="Picture 9" descr="Chart, line chart&#10;&#10;Description automatically generated">
            <a:extLst>
              <a:ext uri="{FF2B5EF4-FFF2-40B4-BE49-F238E27FC236}">
                <a16:creationId xmlns:a16="http://schemas.microsoft.com/office/drawing/2014/main" id="{0912F841-2892-4767-BA7A-02EA85BF31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4556" y="1611698"/>
            <a:ext cx="6172200" cy="5143500"/>
          </a:xfrm>
          <a:prstGeom prst="rect">
            <a:avLst/>
          </a:prstGeom>
        </p:spPr>
      </p:pic>
      <p:pic>
        <p:nvPicPr>
          <p:cNvPr id="11" name="Picture 10" descr="Chart, line chart&#10;&#10;Description automatically generated">
            <a:extLst>
              <a:ext uri="{FF2B5EF4-FFF2-40B4-BE49-F238E27FC236}">
                <a16:creationId xmlns:a16="http://schemas.microsoft.com/office/drawing/2014/main" id="{987D71E6-007E-4B41-81E1-6B4B5A4F03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13" name="Rectangle 12">
            <a:hlinkClick r:id="rId9" action="ppaction://hlinksldjump"/>
            <a:extLst>
              <a:ext uri="{FF2B5EF4-FFF2-40B4-BE49-F238E27FC236}">
                <a16:creationId xmlns:a16="http://schemas.microsoft.com/office/drawing/2014/main" id="{A892FD68-9DBA-478E-8C79-C83CDA94C5A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91641997"/>
      </p:ext>
    </p:extLst>
  </p:cSld>
  <p:clrMapOvr>
    <a:masterClrMapping/>
  </p:clrMapOvr>
  <p:transition advClick="0"/>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id="{03ED1A86-71DF-4B11-B065-246812C87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p>
          <a:p>
            <a:pPr lvl="2"/>
            <a:r>
              <a:rPr lang="en-US" dirty="0">
                <a:cs typeface="Arial"/>
              </a:rPr>
              <a:t>Piece-wise exponential value functions are implemented</a:t>
            </a:r>
          </a:p>
          <a:p>
            <a:pPr lvl="2"/>
            <a:r>
              <a:rPr lang="en-US" dirty="0">
                <a:cs typeface="Arial"/>
              </a:rPr>
              <a:t>Segment “breakpoints” are incorporated to connect each exponential function</a:t>
            </a:r>
          </a:p>
          <a:p>
            <a:pPr lvl="2"/>
            <a:r>
              <a:rPr lang="en-US" dirty="0">
                <a:cs typeface="Arial"/>
              </a:rPr>
              <a:t>Non-linear function is linearized based on the number of breakpoints required</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Chart, histogram&#10;&#10;Description automatically generated">
            <a:extLst>
              <a:ext uri="{FF2B5EF4-FFF2-40B4-BE49-F238E27FC236}">
                <a16:creationId xmlns:a16="http://schemas.microsoft.com/office/drawing/2014/main" id="{9FCB171E-0B9D-4651-A4F2-0F717DAAF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6" name="Picture 5" descr="Diagram&#10;&#10;Description automatically generated">
            <a:extLst>
              <a:ext uri="{FF2B5EF4-FFF2-40B4-BE49-F238E27FC236}">
                <a16:creationId xmlns:a16="http://schemas.microsoft.com/office/drawing/2014/main" id="{D9F21834-D530-4CB7-AF01-5800B3292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9" name="Picture 8" descr="Diagram&#10;&#10;Description automatically generated">
            <a:extLst>
              <a:ext uri="{FF2B5EF4-FFF2-40B4-BE49-F238E27FC236}">
                <a16:creationId xmlns:a16="http://schemas.microsoft.com/office/drawing/2014/main" id="{0963B02C-2FBD-48A7-8766-67AD5660E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8" name="Picture 7" descr="Chart&#10;&#10;Description automatically generated">
            <a:extLst>
              <a:ext uri="{FF2B5EF4-FFF2-40B4-BE49-F238E27FC236}">
                <a16:creationId xmlns:a16="http://schemas.microsoft.com/office/drawing/2014/main" id="{D4853479-F43F-4FD6-81AA-A573C7108F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10" name="Picture 9" descr="Chart, line chart&#10;&#10;Description automatically generated">
            <a:extLst>
              <a:ext uri="{FF2B5EF4-FFF2-40B4-BE49-F238E27FC236}">
                <a16:creationId xmlns:a16="http://schemas.microsoft.com/office/drawing/2014/main" id="{BE98FD77-45F6-4EB5-95CD-139F96035F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12" name="Picture 11" descr="Chart&#10;&#10;Description automatically generated">
            <a:extLst>
              <a:ext uri="{FF2B5EF4-FFF2-40B4-BE49-F238E27FC236}">
                <a16:creationId xmlns:a16="http://schemas.microsoft.com/office/drawing/2014/main" id="{27DBD751-F68E-40F2-B0A0-E7F1F6ADA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13" name="Rectangle 12">
            <a:hlinkClick r:id="rId9" action="ppaction://hlinksldjump"/>
            <a:extLst>
              <a:ext uri="{FF2B5EF4-FFF2-40B4-BE49-F238E27FC236}">
                <a16:creationId xmlns:a16="http://schemas.microsoft.com/office/drawing/2014/main" id="{9BF8907F-43B3-4BF4-836F-D9D5318D64B6}"/>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47472818"/>
      </p:ext>
    </p:extLst>
  </p:cSld>
  <p:clrMapOvr>
    <a:masterClrMapping/>
  </p:clrMapOvr>
  <p:transition advClick="0"/>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id="{03ED1A86-71DF-4B11-B065-246812C87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p>
          <a:p>
            <a:pPr lvl="2"/>
            <a:r>
              <a:rPr lang="en-US" dirty="0">
                <a:cs typeface="Arial"/>
              </a:rPr>
              <a:t>Piece-wise exponential value functions are implemented</a:t>
            </a:r>
          </a:p>
          <a:p>
            <a:pPr lvl="2"/>
            <a:r>
              <a:rPr lang="en-US" dirty="0">
                <a:cs typeface="Arial"/>
              </a:rPr>
              <a:t>Segment “breakpoints” are incorporated to connect each exponential function</a:t>
            </a:r>
          </a:p>
          <a:p>
            <a:pPr lvl="2"/>
            <a:r>
              <a:rPr lang="en-US" dirty="0">
                <a:cs typeface="Arial"/>
              </a:rPr>
              <a:t>Non-linear function is linearized based on the number of breakpoints required</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Chart, histogram&#10;&#10;Description automatically generated">
            <a:extLst>
              <a:ext uri="{FF2B5EF4-FFF2-40B4-BE49-F238E27FC236}">
                <a16:creationId xmlns:a16="http://schemas.microsoft.com/office/drawing/2014/main" id="{9FCB171E-0B9D-4651-A4F2-0F717DAAF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6" name="Picture 5" descr="Diagram&#10;&#10;Description automatically generated">
            <a:extLst>
              <a:ext uri="{FF2B5EF4-FFF2-40B4-BE49-F238E27FC236}">
                <a16:creationId xmlns:a16="http://schemas.microsoft.com/office/drawing/2014/main" id="{D9F21834-D530-4CB7-AF01-5800B3292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9" name="Picture 8" descr="Diagram&#10;&#10;Description automatically generated">
            <a:extLst>
              <a:ext uri="{FF2B5EF4-FFF2-40B4-BE49-F238E27FC236}">
                <a16:creationId xmlns:a16="http://schemas.microsoft.com/office/drawing/2014/main" id="{0963B02C-2FBD-48A7-8766-67AD5660E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8" name="Picture 7" descr="Chart&#10;&#10;Description automatically generated">
            <a:extLst>
              <a:ext uri="{FF2B5EF4-FFF2-40B4-BE49-F238E27FC236}">
                <a16:creationId xmlns:a16="http://schemas.microsoft.com/office/drawing/2014/main" id="{D4853479-F43F-4FD6-81AA-A573C7108F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11" name="Rectangle 10">
            <a:hlinkClick r:id="rId7" action="ppaction://hlinksldjump"/>
            <a:extLst>
              <a:ext uri="{FF2B5EF4-FFF2-40B4-BE49-F238E27FC236}">
                <a16:creationId xmlns:a16="http://schemas.microsoft.com/office/drawing/2014/main" id="{4C73D850-578D-40F8-B684-B6E4A77651AE}"/>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42780059"/>
      </p:ext>
    </p:extLst>
  </p:cSld>
  <p:clrMapOvr>
    <a:masterClrMapping/>
  </p:clrMapOvr>
  <p:transition advClick="0"/>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id="{03ED1A86-71DF-4B11-B065-246812C87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p>
          <a:p>
            <a:pPr lvl="2"/>
            <a:r>
              <a:rPr lang="en-US" dirty="0">
                <a:cs typeface="Arial"/>
              </a:rPr>
              <a:t>Piece-wise exponential value functions are implemented</a:t>
            </a:r>
          </a:p>
          <a:p>
            <a:pPr lvl="2"/>
            <a:r>
              <a:rPr lang="en-US" dirty="0">
                <a:cs typeface="Arial"/>
              </a:rPr>
              <a:t>Segment “breakpoints” are incorporated to connect each exponential function</a:t>
            </a:r>
          </a:p>
          <a:p>
            <a:pPr lvl="2"/>
            <a:r>
              <a:rPr lang="en-US" dirty="0">
                <a:cs typeface="Arial"/>
              </a:rPr>
              <a:t>Non-linear function is linearized based on the number of breakpoints required</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Chart, histogram&#10;&#10;Description automatically generated">
            <a:extLst>
              <a:ext uri="{FF2B5EF4-FFF2-40B4-BE49-F238E27FC236}">
                <a16:creationId xmlns:a16="http://schemas.microsoft.com/office/drawing/2014/main" id="{9FCB171E-0B9D-4651-A4F2-0F717DAAF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6" name="Picture 5" descr="Diagram&#10;&#10;Description automatically generated">
            <a:extLst>
              <a:ext uri="{FF2B5EF4-FFF2-40B4-BE49-F238E27FC236}">
                <a16:creationId xmlns:a16="http://schemas.microsoft.com/office/drawing/2014/main" id="{D9F21834-D530-4CB7-AF01-5800B3292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9" name="Picture 8" descr="Diagram&#10;&#10;Description automatically generated">
            <a:extLst>
              <a:ext uri="{FF2B5EF4-FFF2-40B4-BE49-F238E27FC236}">
                <a16:creationId xmlns:a16="http://schemas.microsoft.com/office/drawing/2014/main" id="{0963B02C-2FBD-48A7-8766-67AD5660E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8" name="Picture 7" descr="Chart&#10;&#10;Description automatically generated">
            <a:extLst>
              <a:ext uri="{FF2B5EF4-FFF2-40B4-BE49-F238E27FC236}">
                <a16:creationId xmlns:a16="http://schemas.microsoft.com/office/drawing/2014/main" id="{D4853479-F43F-4FD6-81AA-A573C7108F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10" name="Picture 9" descr="Chart&#10;&#10;Description automatically generated">
            <a:extLst>
              <a:ext uri="{FF2B5EF4-FFF2-40B4-BE49-F238E27FC236}">
                <a16:creationId xmlns:a16="http://schemas.microsoft.com/office/drawing/2014/main" id="{98E2C713-10E0-48DD-BC46-48FDA256EE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4556" y="1636249"/>
            <a:ext cx="6172200" cy="5143500"/>
          </a:xfrm>
          <a:prstGeom prst="rect">
            <a:avLst/>
          </a:prstGeom>
        </p:spPr>
      </p:pic>
      <p:sp>
        <p:nvSpPr>
          <p:cNvPr id="12" name="Rectangle 11">
            <a:hlinkClick r:id="rId8" action="ppaction://hlinksldjump"/>
            <a:extLst>
              <a:ext uri="{FF2B5EF4-FFF2-40B4-BE49-F238E27FC236}">
                <a16:creationId xmlns:a16="http://schemas.microsoft.com/office/drawing/2014/main" id="{5A7E0987-59E2-4384-9321-A27D3A045A45}"/>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04018823"/>
      </p:ext>
    </p:extLst>
  </p:cSld>
  <p:clrMapOvr>
    <a:masterClrMapping/>
  </p:clrMapOvr>
  <p:transition advClick="0"/>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id="{03ED1A86-71DF-4B11-B065-246812C87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2" name="Title 1"/>
          <p:cNvSpPr>
            <a:spLocks noGrp="1"/>
          </p:cNvSpPr>
          <p:nvPr>
            <p:ph type="title"/>
          </p:nvPr>
        </p:nvSpPr>
        <p:spPr/>
        <p:txBody>
          <a:bodyPr/>
          <a:lstStyle/>
          <a:p>
            <a:r>
              <a:rPr lang="en-US" dirty="0">
                <a:cs typeface="Arial"/>
              </a:rPr>
              <a:t>Creating Value Functions</a:t>
            </a:r>
            <a:endParaRPr lang="en-US"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Creating Value Functions</a:t>
            </a:r>
          </a:p>
          <a:p>
            <a:pPr lvl="2"/>
            <a:r>
              <a:rPr lang="en-US" dirty="0">
                <a:cs typeface="Arial"/>
              </a:rPr>
              <a:t>Assume exponential value relationship</a:t>
            </a:r>
          </a:p>
          <a:p>
            <a:pPr lvl="2"/>
            <a:r>
              <a:rPr lang="en-US" dirty="0">
                <a:cs typeface="Arial"/>
              </a:rPr>
              <a:t>Piece-wise exponential value functions are implemented</a:t>
            </a:r>
          </a:p>
          <a:p>
            <a:pPr lvl="2"/>
            <a:r>
              <a:rPr lang="en-US" dirty="0">
                <a:cs typeface="Arial"/>
              </a:rPr>
              <a:t>Segment “breakpoints” are incorporated to connect each exponential function</a:t>
            </a:r>
          </a:p>
          <a:p>
            <a:pPr lvl="2"/>
            <a:r>
              <a:rPr lang="en-US" dirty="0">
                <a:cs typeface="Arial"/>
              </a:rPr>
              <a:t>Non-linear function is linearized based on the number of breakpoints required</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Chart, histogram&#10;&#10;Description automatically generated">
            <a:extLst>
              <a:ext uri="{FF2B5EF4-FFF2-40B4-BE49-F238E27FC236}">
                <a16:creationId xmlns:a16="http://schemas.microsoft.com/office/drawing/2014/main" id="{9FCB171E-0B9D-4651-A4F2-0F717DAAF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6" name="Picture 5" descr="Diagram&#10;&#10;Description automatically generated">
            <a:extLst>
              <a:ext uri="{FF2B5EF4-FFF2-40B4-BE49-F238E27FC236}">
                <a16:creationId xmlns:a16="http://schemas.microsoft.com/office/drawing/2014/main" id="{D9F21834-D530-4CB7-AF01-5800B3292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9" name="Picture 8" descr="Diagram&#10;&#10;Description automatically generated">
            <a:extLst>
              <a:ext uri="{FF2B5EF4-FFF2-40B4-BE49-F238E27FC236}">
                <a16:creationId xmlns:a16="http://schemas.microsoft.com/office/drawing/2014/main" id="{0963B02C-2FBD-48A7-8766-67AD5660E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8" name="Picture 7" descr="Chart&#10;&#10;Description automatically generated">
            <a:extLst>
              <a:ext uri="{FF2B5EF4-FFF2-40B4-BE49-F238E27FC236}">
                <a16:creationId xmlns:a16="http://schemas.microsoft.com/office/drawing/2014/main" id="{D4853479-F43F-4FD6-81AA-A573C7108F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pic>
        <p:nvPicPr>
          <p:cNvPr id="11" name="Picture 10" descr="Chart&#10;&#10;Description automatically generated with medium confidence">
            <a:extLst>
              <a:ext uri="{FF2B5EF4-FFF2-40B4-BE49-F238E27FC236}">
                <a16:creationId xmlns:a16="http://schemas.microsoft.com/office/drawing/2014/main" id="{9D4426BF-1FCC-41F9-9A9F-5B443957AC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4556" y="1641661"/>
            <a:ext cx="6172200" cy="5143500"/>
          </a:xfrm>
          <a:prstGeom prst="rect">
            <a:avLst/>
          </a:prstGeom>
        </p:spPr>
      </p:pic>
      <p:sp>
        <p:nvSpPr>
          <p:cNvPr id="12" name="Rectangle 11">
            <a:hlinkClick r:id="rId8" action="ppaction://hlinksldjump"/>
            <a:extLst>
              <a:ext uri="{FF2B5EF4-FFF2-40B4-BE49-F238E27FC236}">
                <a16:creationId xmlns:a16="http://schemas.microsoft.com/office/drawing/2014/main" id="{20E64BF9-D251-40C4-B87D-F278BAAC1A8F}"/>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032132652"/>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VFT Model</a:t>
            </a:r>
          </a:p>
        </p:txBody>
      </p:sp>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Parameters</a:t>
            </a:r>
          </a:p>
          <a:p>
            <a:pPr lvl="2"/>
            <a:r>
              <a:rPr lang="en-US" dirty="0">
                <a:cs typeface="Arial"/>
              </a:rPr>
              <a:t>“Fixed” parameters cannot be altered</a:t>
            </a: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4" name="Picture 3">
            <a:extLst>
              <a:ext uri="{FF2B5EF4-FFF2-40B4-BE49-F238E27FC236}">
                <a16:creationId xmlns:a16="http://schemas.microsoft.com/office/drawing/2014/main" id="{941E0AE6-AF2B-47C7-8137-E9430C72966E}"/>
              </a:ext>
            </a:extLst>
          </p:cNvPr>
          <p:cNvPicPr>
            <a:picLocks noChangeAspect="1"/>
          </p:cNvPicPr>
          <p:nvPr/>
        </p:nvPicPr>
        <p:blipFill rotWithShape="1">
          <a:blip r:embed="rId2"/>
          <a:srcRect l="1339" t="14636" r="14979" b="51297"/>
          <a:stretch/>
        </p:blipFill>
        <p:spPr>
          <a:xfrm>
            <a:off x="6746875" y="1363640"/>
            <a:ext cx="6400800" cy="1411458"/>
          </a:xfrm>
          <a:prstGeom prst="rect">
            <a:avLst/>
          </a:prstGeom>
        </p:spPr>
      </p:pic>
      <p:sp>
        <p:nvSpPr>
          <p:cNvPr id="6" name="Rectangle 5">
            <a:hlinkClick r:id="rId3" action="ppaction://hlinksldjump"/>
            <a:extLst>
              <a:ext uri="{FF2B5EF4-FFF2-40B4-BE49-F238E27FC236}">
                <a16:creationId xmlns:a16="http://schemas.microsoft.com/office/drawing/2014/main" id="{1B908CF7-B7A1-E171-732C-3A00DBDC818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701675658"/>
      </p:ext>
    </p:extLst>
  </p:cSld>
  <p:clrMapOvr>
    <a:masterClrMapping/>
  </p:clrMapOvr>
  <p:transition advClick="0"/>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Modeling Value Functions [10]</a:t>
            </a: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14" name="Picture 13" descr="Chart, line chart&#10;&#10;Description automatically generated">
            <a:extLst>
              <a:ext uri="{FF2B5EF4-FFF2-40B4-BE49-F238E27FC236}">
                <a16:creationId xmlns:a16="http://schemas.microsoft.com/office/drawing/2014/main" id="{38088426-63FB-4C29-92C9-596E16A7B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568" y="2500777"/>
            <a:ext cx="4934289" cy="4485717"/>
          </a:xfrm>
          <a:prstGeom prst="rect">
            <a:avLst/>
          </a:prstGeom>
        </p:spPr>
      </p:pic>
      <p:pic>
        <p:nvPicPr>
          <p:cNvPr id="16" name="Picture 15" descr="Chart, line chart&#10;&#10;Description automatically generated">
            <a:extLst>
              <a:ext uri="{FF2B5EF4-FFF2-40B4-BE49-F238E27FC236}">
                <a16:creationId xmlns:a16="http://schemas.microsoft.com/office/drawing/2014/main" id="{37160A88-2800-4B74-A791-71B95EAF4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097" y="2500777"/>
            <a:ext cx="4937760" cy="4488873"/>
          </a:xfrm>
          <a:prstGeom prst="rect">
            <a:avLst/>
          </a:prstGeom>
        </p:spPr>
      </p:pic>
      <p:sp>
        <p:nvSpPr>
          <p:cNvPr id="6" name="Rectangle 5">
            <a:hlinkClick r:id="rId4" action="ppaction://hlinksldjump"/>
            <a:extLst>
              <a:ext uri="{FF2B5EF4-FFF2-40B4-BE49-F238E27FC236}">
                <a16:creationId xmlns:a16="http://schemas.microsoft.com/office/drawing/2014/main" id="{7B609A66-F034-47A7-80A1-87BDD30FD09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80019483"/>
      </p:ext>
    </p:extLst>
  </p:cSld>
  <p:clrMapOvr>
    <a:masterClrMapping/>
  </p:clrMapOvr>
  <p:transition advClick="0"/>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Modeling Value Functions [10]</a:t>
            </a: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4" name="Picture 3">
            <a:extLst>
              <a:ext uri="{FF2B5EF4-FFF2-40B4-BE49-F238E27FC236}">
                <a16:creationId xmlns:a16="http://schemas.microsoft.com/office/drawing/2014/main" id="{E44A3E5D-D33A-4683-AA7E-BC1269825FC9}"/>
              </a:ext>
            </a:extLst>
          </p:cNvPr>
          <p:cNvPicPr>
            <a:picLocks noChangeAspect="1"/>
          </p:cNvPicPr>
          <p:nvPr/>
        </p:nvPicPr>
        <p:blipFill rotWithShape="1">
          <a:blip r:embed="rId2">
            <a:alphaModFix/>
          </a:blip>
          <a:srcRect l="1261" t="14636" r="4253" b="64439"/>
          <a:stretch/>
        </p:blipFill>
        <p:spPr>
          <a:xfrm>
            <a:off x="6967104" y="1440329"/>
            <a:ext cx="6400800" cy="767810"/>
          </a:xfrm>
          <a:prstGeom prst="rect">
            <a:avLst/>
          </a:prstGeom>
        </p:spPr>
      </p:pic>
      <p:pic>
        <p:nvPicPr>
          <p:cNvPr id="5" name="Picture 4" descr="Chart, line chart&#10;&#10;Description automatically generated">
            <a:extLst>
              <a:ext uri="{FF2B5EF4-FFF2-40B4-BE49-F238E27FC236}">
                <a16:creationId xmlns:a16="http://schemas.microsoft.com/office/drawing/2014/main" id="{5F83EC1A-01A0-420B-BAB9-24D49A781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68" y="2500777"/>
            <a:ext cx="4934289" cy="4485717"/>
          </a:xfrm>
          <a:prstGeom prst="rect">
            <a:avLst/>
          </a:prstGeom>
        </p:spPr>
      </p:pic>
      <p:pic>
        <p:nvPicPr>
          <p:cNvPr id="7" name="Picture 6" descr="Chart, line chart&#10;&#10;Description automatically generated">
            <a:extLst>
              <a:ext uri="{FF2B5EF4-FFF2-40B4-BE49-F238E27FC236}">
                <a16:creationId xmlns:a16="http://schemas.microsoft.com/office/drawing/2014/main" id="{9A72A3D8-FA0B-4084-96AB-1522826C7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568" y="2500777"/>
            <a:ext cx="4937760" cy="4488873"/>
          </a:xfrm>
          <a:prstGeom prst="rect">
            <a:avLst/>
          </a:prstGeom>
        </p:spPr>
      </p:pic>
      <p:pic>
        <p:nvPicPr>
          <p:cNvPr id="21" name="Picture 20" descr="Chart, line chart&#10;&#10;Description automatically generated">
            <a:extLst>
              <a:ext uri="{FF2B5EF4-FFF2-40B4-BE49-F238E27FC236}">
                <a16:creationId xmlns:a16="http://schemas.microsoft.com/office/drawing/2014/main" id="{F6A84B04-E7C9-4D93-98CB-CEF2FD921D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097" y="2500777"/>
            <a:ext cx="4937760" cy="4488873"/>
          </a:xfrm>
          <a:prstGeom prst="rect">
            <a:avLst/>
          </a:prstGeom>
        </p:spPr>
      </p:pic>
      <p:grpSp>
        <p:nvGrpSpPr>
          <p:cNvPr id="14" name="Group 13">
            <a:extLst>
              <a:ext uri="{FF2B5EF4-FFF2-40B4-BE49-F238E27FC236}">
                <a16:creationId xmlns:a16="http://schemas.microsoft.com/office/drawing/2014/main" id="{061905C2-D08C-42CA-8A15-C0C5B75D588B}"/>
              </a:ext>
            </a:extLst>
          </p:cNvPr>
          <p:cNvGrpSpPr/>
          <p:nvPr/>
        </p:nvGrpSpPr>
        <p:grpSpPr>
          <a:xfrm>
            <a:off x="1408268" y="2578679"/>
            <a:ext cx="4291744" cy="3911684"/>
            <a:chOff x="1408268" y="2548558"/>
            <a:chExt cx="4291744" cy="3911684"/>
          </a:xfrm>
        </p:grpSpPr>
        <p:sp>
          <p:nvSpPr>
            <p:cNvPr id="15" name="TextBox 14">
              <a:extLst>
                <a:ext uri="{FF2B5EF4-FFF2-40B4-BE49-F238E27FC236}">
                  <a16:creationId xmlns:a16="http://schemas.microsoft.com/office/drawing/2014/main" id="{42E32D4D-F6B4-439D-B5FC-2F0E882ADABA}"/>
                </a:ext>
              </a:extLst>
            </p:cNvPr>
            <p:cNvSpPr txBox="1"/>
            <p:nvPr/>
          </p:nvSpPr>
          <p:spPr>
            <a:xfrm>
              <a:off x="1408268" y="6121688"/>
              <a:ext cx="298480" cy="338554"/>
            </a:xfrm>
            <a:prstGeom prst="rect">
              <a:avLst/>
            </a:prstGeom>
            <a:noFill/>
          </p:spPr>
          <p:txBody>
            <a:bodyPr wrap="none" rtlCol="0">
              <a:spAutoFit/>
            </a:bodyPr>
            <a:lstStyle/>
            <a:p>
              <a:r>
                <a:rPr lang="en-US" sz="1600" dirty="0"/>
                <a:t>1</a:t>
              </a:r>
            </a:p>
          </p:txBody>
        </p:sp>
        <p:sp>
          <p:nvSpPr>
            <p:cNvPr id="16" name="TextBox 15">
              <a:extLst>
                <a:ext uri="{FF2B5EF4-FFF2-40B4-BE49-F238E27FC236}">
                  <a16:creationId xmlns:a16="http://schemas.microsoft.com/office/drawing/2014/main" id="{BEEC535F-745C-4318-BF1E-8A943C3B2BC1}"/>
                </a:ext>
              </a:extLst>
            </p:cNvPr>
            <p:cNvSpPr txBox="1"/>
            <p:nvPr/>
          </p:nvSpPr>
          <p:spPr>
            <a:xfrm>
              <a:off x="2327815" y="5810955"/>
              <a:ext cx="298480" cy="338554"/>
            </a:xfrm>
            <a:prstGeom prst="rect">
              <a:avLst/>
            </a:prstGeom>
            <a:noFill/>
          </p:spPr>
          <p:txBody>
            <a:bodyPr wrap="none" rtlCol="0">
              <a:spAutoFit/>
            </a:bodyPr>
            <a:lstStyle/>
            <a:p>
              <a:r>
                <a:rPr lang="en-US" sz="1600" dirty="0"/>
                <a:t>2</a:t>
              </a:r>
            </a:p>
          </p:txBody>
        </p:sp>
        <p:sp>
          <p:nvSpPr>
            <p:cNvPr id="17" name="TextBox 16">
              <a:extLst>
                <a:ext uri="{FF2B5EF4-FFF2-40B4-BE49-F238E27FC236}">
                  <a16:creationId xmlns:a16="http://schemas.microsoft.com/office/drawing/2014/main" id="{E88C375A-6B7B-48A7-AFF4-CA67378200B1}"/>
                </a:ext>
              </a:extLst>
            </p:cNvPr>
            <p:cNvSpPr txBox="1"/>
            <p:nvPr/>
          </p:nvSpPr>
          <p:spPr>
            <a:xfrm>
              <a:off x="3407618" y="2548558"/>
              <a:ext cx="298480" cy="338554"/>
            </a:xfrm>
            <a:prstGeom prst="rect">
              <a:avLst/>
            </a:prstGeom>
            <a:noFill/>
          </p:spPr>
          <p:txBody>
            <a:bodyPr wrap="none" rtlCol="0">
              <a:spAutoFit/>
            </a:bodyPr>
            <a:lstStyle/>
            <a:p>
              <a:r>
                <a:rPr lang="en-US" sz="1600" dirty="0"/>
                <a:t>3</a:t>
              </a:r>
            </a:p>
          </p:txBody>
        </p:sp>
        <p:sp>
          <p:nvSpPr>
            <p:cNvPr id="18" name="TextBox 17">
              <a:extLst>
                <a:ext uri="{FF2B5EF4-FFF2-40B4-BE49-F238E27FC236}">
                  <a16:creationId xmlns:a16="http://schemas.microsoft.com/office/drawing/2014/main" id="{23217594-4303-402A-89DF-B85D31BABAF6}"/>
                </a:ext>
              </a:extLst>
            </p:cNvPr>
            <p:cNvSpPr txBox="1"/>
            <p:nvPr/>
          </p:nvSpPr>
          <p:spPr>
            <a:xfrm>
              <a:off x="4480465" y="5810955"/>
              <a:ext cx="298480" cy="338554"/>
            </a:xfrm>
            <a:prstGeom prst="rect">
              <a:avLst/>
            </a:prstGeom>
            <a:noFill/>
          </p:spPr>
          <p:txBody>
            <a:bodyPr wrap="none" rtlCol="0">
              <a:spAutoFit/>
            </a:bodyPr>
            <a:lstStyle/>
            <a:p>
              <a:r>
                <a:rPr lang="en-US" sz="1600" dirty="0"/>
                <a:t>4</a:t>
              </a:r>
            </a:p>
          </p:txBody>
        </p:sp>
        <p:sp>
          <p:nvSpPr>
            <p:cNvPr id="19" name="TextBox 18">
              <a:extLst>
                <a:ext uri="{FF2B5EF4-FFF2-40B4-BE49-F238E27FC236}">
                  <a16:creationId xmlns:a16="http://schemas.microsoft.com/office/drawing/2014/main" id="{38F7F06D-16A6-42B3-8CCF-8687B5060B94}"/>
                </a:ext>
              </a:extLst>
            </p:cNvPr>
            <p:cNvSpPr txBox="1"/>
            <p:nvPr/>
          </p:nvSpPr>
          <p:spPr>
            <a:xfrm>
              <a:off x="5401532" y="6121688"/>
              <a:ext cx="298480" cy="338554"/>
            </a:xfrm>
            <a:prstGeom prst="rect">
              <a:avLst/>
            </a:prstGeom>
            <a:noFill/>
          </p:spPr>
          <p:txBody>
            <a:bodyPr wrap="none" rtlCol="0">
              <a:spAutoFit/>
            </a:bodyPr>
            <a:lstStyle/>
            <a:p>
              <a:r>
                <a:rPr lang="en-US" sz="1600" dirty="0"/>
                <a:t>5</a:t>
              </a:r>
            </a:p>
          </p:txBody>
        </p:sp>
      </p:grpSp>
      <p:sp>
        <p:nvSpPr>
          <p:cNvPr id="20" name="Rectangle 19">
            <a:hlinkClick r:id="rId6" action="ppaction://hlinksldjump"/>
            <a:extLst>
              <a:ext uri="{FF2B5EF4-FFF2-40B4-BE49-F238E27FC236}">
                <a16:creationId xmlns:a16="http://schemas.microsoft.com/office/drawing/2014/main" id="{3CF48637-350A-43F6-AABA-EE6529B11A4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81691533"/>
      </p:ext>
    </p:extLst>
  </p:cSld>
  <p:clrMapOvr>
    <a:masterClrMapping/>
  </p:clrMapOvr>
  <p:transition advClick="0"/>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Modeling Value Functions [10]</a:t>
            </a: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a:extLst>
              <a:ext uri="{FF2B5EF4-FFF2-40B4-BE49-F238E27FC236}">
                <a16:creationId xmlns:a16="http://schemas.microsoft.com/office/drawing/2014/main" id="{4F9094F4-8569-44DB-B392-0AADCD5C1AE3}"/>
              </a:ext>
            </a:extLst>
          </p:cNvPr>
          <p:cNvPicPr>
            <a:picLocks noChangeAspect="1"/>
          </p:cNvPicPr>
          <p:nvPr/>
        </p:nvPicPr>
        <p:blipFill rotWithShape="1">
          <a:blip r:embed="rId2">
            <a:alphaModFix/>
          </a:blip>
          <a:srcRect l="1261" t="50307" r="4253" b="40341"/>
          <a:stretch/>
        </p:blipFill>
        <p:spPr>
          <a:xfrm>
            <a:off x="6967104" y="2578679"/>
            <a:ext cx="6400800" cy="343151"/>
          </a:xfrm>
          <a:prstGeom prst="rect">
            <a:avLst/>
          </a:prstGeom>
        </p:spPr>
      </p:pic>
      <p:pic>
        <p:nvPicPr>
          <p:cNvPr id="9" name="Picture 8">
            <a:extLst>
              <a:ext uri="{FF2B5EF4-FFF2-40B4-BE49-F238E27FC236}">
                <a16:creationId xmlns:a16="http://schemas.microsoft.com/office/drawing/2014/main" id="{AF2B8321-69B0-4934-98AB-36B07820B900}"/>
              </a:ext>
            </a:extLst>
          </p:cNvPr>
          <p:cNvPicPr>
            <a:picLocks noChangeAspect="1"/>
          </p:cNvPicPr>
          <p:nvPr/>
        </p:nvPicPr>
        <p:blipFill rotWithShape="1">
          <a:blip r:embed="rId2">
            <a:alphaModFix/>
          </a:blip>
          <a:srcRect l="1261" t="40209" r="4253" b="50439"/>
          <a:stretch/>
        </p:blipFill>
        <p:spPr>
          <a:xfrm>
            <a:off x="6967104" y="2208139"/>
            <a:ext cx="6400800" cy="343150"/>
          </a:xfrm>
          <a:prstGeom prst="rect">
            <a:avLst/>
          </a:prstGeom>
        </p:spPr>
      </p:pic>
      <p:pic>
        <p:nvPicPr>
          <p:cNvPr id="13" name="Picture 12" descr="Chart, line chart&#10;&#10;Description automatically generated">
            <a:extLst>
              <a:ext uri="{FF2B5EF4-FFF2-40B4-BE49-F238E27FC236}">
                <a16:creationId xmlns:a16="http://schemas.microsoft.com/office/drawing/2014/main" id="{30EAFF61-D6B7-485A-A7D0-A7D9C4F3E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68" y="2500777"/>
            <a:ext cx="4934289" cy="4485717"/>
          </a:xfrm>
          <a:prstGeom prst="rect">
            <a:avLst/>
          </a:prstGeom>
        </p:spPr>
      </p:pic>
      <p:pic>
        <p:nvPicPr>
          <p:cNvPr id="28" name="Picture 27" descr="Chart, line chart&#10;&#10;Description automatically generated">
            <a:extLst>
              <a:ext uri="{FF2B5EF4-FFF2-40B4-BE49-F238E27FC236}">
                <a16:creationId xmlns:a16="http://schemas.microsoft.com/office/drawing/2014/main" id="{65EB200D-1EDD-49C0-AC0F-44C48831A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568" y="2497621"/>
            <a:ext cx="4937760" cy="4488873"/>
          </a:xfrm>
          <a:prstGeom prst="rect">
            <a:avLst/>
          </a:prstGeom>
        </p:spPr>
      </p:pic>
      <p:grpSp>
        <p:nvGrpSpPr>
          <p:cNvPr id="29" name="Group 28">
            <a:extLst>
              <a:ext uri="{FF2B5EF4-FFF2-40B4-BE49-F238E27FC236}">
                <a16:creationId xmlns:a16="http://schemas.microsoft.com/office/drawing/2014/main" id="{A8D985BE-01BB-4E93-9958-6068084A31A2}"/>
              </a:ext>
            </a:extLst>
          </p:cNvPr>
          <p:cNvGrpSpPr/>
          <p:nvPr/>
        </p:nvGrpSpPr>
        <p:grpSpPr>
          <a:xfrm>
            <a:off x="1408268" y="2578679"/>
            <a:ext cx="4291744" cy="3911684"/>
            <a:chOff x="1408268" y="2548558"/>
            <a:chExt cx="4291744" cy="3911684"/>
          </a:xfrm>
        </p:grpSpPr>
        <p:sp>
          <p:nvSpPr>
            <p:cNvPr id="30" name="TextBox 29">
              <a:extLst>
                <a:ext uri="{FF2B5EF4-FFF2-40B4-BE49-F238E27FC236}">
                  <a16:creationId xmlns:a16="http://schemas.microsoft.com/office/drawing/2014/main" id="{3F4BB1E5-3837-451B-AAA6-D272771310C3}"/>
                </a:ext>
              </a:extLst>
            </p:cNvPr>
            <p:cNvSpPr txBox="1"/>
            <p:nvPr/>
          </p:nvSpPr>
          <p:spPr>
            <a:xfrm>
              <a:off x="1408268" y="6121688"/>
              <a:ext cx="298480" cy="338554"/>
            </a:xfrm>
            <a:prstGeom prst="rect">
              <a:avLst/>
            </a:prstGeom>
            <a:noFill/>
          </p:spPr>
          <p:txBody>
            <a:bodyPr wrap="none" rtlCol="0">
              <a:spAutoFit/>
            </a:bodyPr>
            <a:lstStyle/>
            <a:p>
              <a:r>
                <a:rPr lang="en-US" sz="1600" dirty="0"/>
                <a:t>1</a:t>
              </a:r>
            </a:p>
          </p:txBody>
        </p:sp>
        <p:sp>
          <p:nvSpPr>
            <p:cNvPr id="31" name="TextBox 30">
              <a:extLst>
                <a:ext uri="{FF2B5EF4-FFF2-40B4-BE49-F238E27FC236}">
                  <a16:creationId xmlns:a16="http://schemas.microsoft.com/office/drawing/2014/main" id="{90E6047A-B3D7-4BFC-B580-79EAD70EC544}"/>
                </a:ext>
              </a:extLst>
            </p:cNvPr>
            <p:cNvSpPr txBox="1"/>
            <p:nvPr/>
          </p:nvSpPr>
          <p:spPr>
            <a:xfrm>
              <a:off x="2327815" y="5810955"/>
              <a:ext cx="298480" cy="338554"/>
            </a:xfrm>
            <a:prstGeom prst="rect">
              <a:avLst/>
            </a:prstGeom>
            <a:noFill/>
          </p:spPr>
          <p:txBody>
            <a:bodyPr wrap="none" rtlCol="0">
              <a:spAutoFit/>
            </a:bodyPr>
            <a:lstStyle/>
            <a:p>
              <a:r>
                <a:rPr lang="en-US" sz="1600" dirty="0"/>
                <a:t>2</a:t>
              </a:r>
            </a:p>
          </p:txBody>
        </p:sp>
        <p:sp>
          <p:nvSpPr>
            <p:cNvPr id="32" name="TextBox 31">
              <a:extLst>
                <a:ext uri="{FF2B5EF4-FFF2-40B4-BE49-F238E27FC236}">
                  <a16:creationId xmlns:a16="http://schemas.microsoft.com/office/drawing/2014/main" id="{78949A0D-15A5-41AF-9C05-CC8898CA4C5A}"/>
                </a:ext>
              </a:extLst>
            </p:cNvPr>
            <p:cNvSpPr txBox="1"/>
            <p:nvPr/>
          </p:nvSpPr>
          <p:spPr>
            <a:xfrm>
              <a:off x="3407618" y="2548558"/>
              <a:ext cx="298480" cy="338554"/>
            </a:xfrm>
            <a:prstGeom prst="rect">
              <a:avLst/>
            </a:prstGeom>
            <a:noFill/>
          </p:spPr>
          <p:txBody>
            <a:bodyPr wrap="none" rtlCol="0">
              <a:spAutoFit/>
            </a:bodyPr>
            <a:lstStyle/>
            <a:p>
              <a:r>
                <a:rPr lang="en-US" sz="1600" dirty="0"/>
                <a:t>3</a:t>
              </a:r>
            </a:p>
          </p:txBody>
        </p:sp>
        <p:sp>
          <p:nvSpPr>
            <p:cNvPr id="33" name="TextBox 32">
              <a:extLst>
                <a:ext uri="{FF2B5EF4-FFF2-40B4-BE49-F238E27FC236}">
                  <a16:creationId xmlns:a16="http://schemas.microsoft.com/office/drawing/2014/main" id="{540A5EC6-606B-4D9A-8CB9-32EB112AC1DE}"/>
                </a:ext>
              </a:extLst>
            </p:cNvPr>
            <p:cNvSpPr txBox="1"/>
            <p:nvPr/>
          </p:nvSpPr>
          <p:spPr>
            <a:xfrm>
              <a:off x="4480465" y="5810955"/>
              <a:ext cx="298480" cy="338554"/>
            </a:xfrm>
            <a:prstGeom prst="rect">
              <a:avLst/>
            </a:prstGeom>
            <a:noFill/>
          </p:spPr>
          <p:txBody>
            <a:bodyPr wrap="none" rtlCol="0">
              <a:spAutoFit/>
            </a:bodyPr>
            <a:lstStyle/>
            <a:p>
              <a:r>
                <a:rPr lang="en-US" sz="1600" dirty="0"/>
                <a:t>4</a:t>
              </a:r>
            </a:p>
          </p:txBody>
        </p:sp>
        <p:sp>
          <p:nvSpPr>
            <p:cNvPr id="34" name="TextBox 33">
              <a:extLst>
                <a:ext uri="{FF2B5EF4-FFF2-40B4-BE49-F238E27FC236}">
                  <a16:creationId xmlns:a16="http://schemas.microsoft.com/office/drawing/2014/main" id="{4A3CAB0C-43D9-44EA-AD4C-3B4119DE0041}"/>
                </a:ext>
              </a:extLst>
            </p:cNvPr>
            <p:cNvSpPr txBox="1"/>
            <p:nvPr/>
          </p:nvSpPr>
          <p:spPr>
            <a:xfrm>
              <a:off x="5401532" y="6121688"/>
              <a:ext cx="298480" cy="338554"/>
            </a:xfrm>
            <a:prstGeom prst="rect">
              <a:avLst/>
            </a:prstGeom>
            <a:noFill/>
          </p:spPr>
          <p:txBody>
            <a:bodyPr wrap="none" rtlCol="0">
              <a:spAutoFit/>
            </a:bodyPr>
            <a:lstStyle/>
            <a:p>
              <a:r>
                <a:rPr lang="en-US" sz="1600" dirty="0"/>
                <a:t>5</a:t>
              </a:r>
            </a:p>
          </p:txBody>
        </p:sp>
      </p:grpSp>
      <p:pic>
        <p:nvPicPr>
          <p:cNvPr id="15" name="Picture 14">
            <a:extLst>
              <a:ext uri="{FF2B5EF4-FFF2-40B4-BE49-F238E27FC236}">
                <a16:creationId xmlns:a16="http://schemas.microsoft.com/office/drawing/2014/main" id="{3C9A1C4C-4B14-4259-8EB4-2F03DA624AD8}"/>
              </a:ext>
            </a:extLst>
          </p:cNvPr>
          <p:cNvPicPr>
            <a:picLocks noChangeAspect="1"/>
          </p:cNvPicPr>
          <p:nvPr/>
        </p:nvPicPr>
        <p:blipFill rotWithShape="1">
          <a:blip r:embed="rId2">
            <a:alphaModFix/>
          </a:blip>
          <a:srcRect l="1261" t="14636" r="4253" b="64439"/>
          <a:stretch/>
        </p:blipFill>
        <p:spPr>
          <a:xfrm>
            <a:off x="6967104" y="1440329"/>
            <a:ext cx="6400800" cy="767810"/>
          </a:xfrm>
          <a:prstGeom prst="rect">
            <a:avLst/>
          </a:prstGeom>
        </p:spPr>
      </p:pic>
      <p:sp>
        <p:nvSpPr>
          <p:cNvPr id="16" name="Rectangle 15">
            <a:hlinkClick r:id="rId5" action="ppaction://hlinksldjump"/>
            <a:extLst>
              <a:ext uri="{FF2B5EF4-FFF2-40B4-BE49-F238E27FC236}">
                <a16:creationId xmlns:a16="http://schemas.microsoft.com/office/drawing/2014/main" id="{65ECA158-4E81-4F58-9018-B67D4910E0D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30389247"/>
      </p:ext>
    </p:extLst>
  </p:cSld>
  <p:clrMapOvr>
    <a:masterClrMapping/>
  </p:clrMapOvr>
  <p:transition advClick="0"/>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Modeling Value Functions [10]</a:t>
            </a: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9" name="Picture 8">
            <a:extLst>
              <a:ext uri="{FF2B5EF4-FFF2-40B4-BE49-F238E27FC236}">
                <a16:creationId xmlns:a16="http://schemas.microsoft.com/office/drawing/2014/main" id="{AF2B8321-69B0-4934-98AB-36B07820B900}"/>
              </a:ext>
            </a:extLst>
          </p:cNvPr>
          <p:cNvPicPr>
            <a:picLocks noChangeAspect="1"/>
          </p:cNvPicPr>
          <p:nvPr/>
        </p:nvPicPr>
        <p:blipFill rotWithShape="1">
          <a:blip r:embed="rId2">
            <a:alphaModFix/>
          </a:blip>
          <a:srcRect l="1261" t="40209" r="4253" b="50439"/>
          <a:stretch/>
        </p:blipFill>
        <p:spPr>
          <a:xfrm>
            <a:off x="6967104" y="2208139"/>
            <a:ext cx="6400800" cy="343150"/>
          </a:xfrm>
          <a:prstGeom prst="rect">
            <a:avLst/>
          </a:prstGeom>
        </p:spPr>
      </p:pic>
      <p:pic>
        <p:nvPicPr>
          <p:cNvPr id="10" name="Picture 9">
            <a:extLst>
              <a:ext uri="{FF2B5EF4-FFF2-40B4-BE49-F238E27FC236}">
                <a16:creationId xmlns:a16="http://schemas.microsoft.com/office/drawing/2014/main" id="{55CCD464-DCED-4F9F-805E-5512728168AC}"/>
              </a:ext>
            </a:extLst>
          </p:cNvPr>
          <p:cNvPicPr>
            <a:picLocks noChangeAspect="1"/>
          </p:cNvPicPr>
          <p:nvPr/>
        </p:nvPicPr>
        <p:blipFill rotWithShape="1">
          <a:blip r:embed="rId2">
            <a:alphaModFix/>
          </a:blip>
          <a:srcRect l="1261" t="59659" r="4253" b="21901"/>
          <a:stretch/>
        </p:blipFill>
        <p:spPr>
          <a:xfrm>
            <a:off x="6967104" y="2921829"/>
            <a:ext cx="6400800" cy="676627"/>
          </a:xfrm>
          <a:prstGeom prst="rect">
            <a:avLst/>
          </a:prstGeom>
        </p:spPr>
      </p:pic>
      <p:pic>
        <p:nvPicPr>
          <p:cNvPr id="13" name="Picture 12" descr="Chart, line chart&#10;&#10;Description automatically generated">
            <a:extLst>
              <a:ext uri="{FF2B5EF4-FFF2-40B4-BE49-F238E27FC236}">
                <a16:creationId xmlns:a16="http://schemas.microsoft.com/office/drawing/2014/main" id="{0892F601-BE82-405C-B11F-DD0BA9115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832" y="2497621"/>
            <a:ext cx="4937760" cy="4488873"/>
          </a:xfrm>
          <a:prstGeom prst="rect">
            <a:avLst/>
          </a:prstGeom>
        </p:spPr>
      </p:pic>
      <p:pic>
        <p:nvPicPr>
          <p:cNvPr id="21" name="Picture 20" descr="Chart, line chart&#10;&#10;Description automatically generated">
            <a:extLst>
              <a:ext uri="{FF2B5EF4-FFF2-40B4-BE49-F238E27FC236}">
                <a16:creationId xmlns:a16="http://schemas.microsoft.com/office/drawing/2014/main" id="{190F5A3F-348E-49B6-A5FB-DD5AB423D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32" y="2497621"/>
            <a:ext cx="4937760" cy="4488873"/>
          </a:xfrm>
          <a:prstGeom prst="rect">
            <a:avLst/>
          </a:prstGeom>
        </p:spPr>
      </p:pic>
      <p:sp>
        <p:nvSpPr>
          <p:cNvPr id="22" name="Rectangle 21">
            <a:extLst>
              <a:ext uri="{FF2B5EF4-FFF2-40B4-BE49-F238E27FC236}">
                <a16:creationId xmlns:a16="http://schemas.microsoft.com/office/drawing/2014/main" id="{52F0E1FC-4F1B-41A0-8EF0-20B672E32B39}"/>
              </a:ext>
            </a:extLst>
          </p:cNvPr>
          <p:cNvSpPr/>
          <p:nvPr/>
        </p:nvSpPr>
        <p:spPr bwMode="auto">
          <a:xfrm>
            <a:off x="3283305" y="4581427"/>
            <a:ext cx="754145" cy="4713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23" name="Rectangle 22">
            <a:extLst>
              <a:ext uri="{FF2B5EF4-FFF2-40B4-BE49-F238E27FC236}">
                <a16:creationId xmlns:a16="http://schemas.microsoft.com/office/drawing/2014/main" id="{50B5AD08-782B-450F-AD0C-3FB0CC84A3B6}"/>
              </a:ext>
            </a:extLst>
          </p:cNvPr>
          <p:cNvSpPr/>
          <p:nvPr/>
        </p:nvSpPr>
        <p:spPr bwMode="auto">
          <a:xfrm>
            <a:off x="3283305" y="5329852"/>
            <a:ext cx="754145" cy="4713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pic>
        <p:nvPicPr>
          <p:cNvPr id="15" name="Picture 14" descr="Chart, line chart&#10;&#10;Description automatically generated">
            <a:extLst>
              <a:ext uri="{FF2B5EF4-FFF2-40B4-BE49-F238E27FC236}">
                <a16:creationId xmlns:a16="http://schemas.microsoft.com/office/drawing/2014/main" id="{179B65D0-0B3F-415E-9067-149D1494E137}"/>
              </a:ext>
            </a:extLst>
          </p:cNvPr>
          <p:cNvPicPr>
            <a:picLocks noChangeAspect="1"/>
          </p:cNvPicPr>
          <p:nvPr/>
        </p:nvPicPr>
        <p:blipFill rotWithShape="1">
          <a:blip r:embed="rId5">
            <a:extLst>
              <a:ext uri="{28A0092B-C50C-407E-A947-70E740481C1C}">
                <a14:useLocalDpi xmlns:a14="http://schemas.microsoft.com/office/drawing/2010/main" val="0"/>
              </a:ext>
            </a:extLst>
          </a:blip>
          <a:srcRect l="49361" t="62263" r="40628" b="30092"/>
          <a:stretch/>
        </p:blipFill>
        <p:spPr>
          <a:xfrm>
            <a:off x="927474" y="5872428"/>
            <a:ext cx="494339" cy="343151"/>
          </a:xfrm>
          <a:prstGeom prst="rect">
            <a:avLst/>
          </a:prstGeom>
        </p:spPr>
      </p:pic>
      <p:pic>
        <p:nvPicPr>
          <p:cNvPr id="14" name="Picture 13" descr="Chart, line chart&#10;&#10;Description automatically generated">
            <a:extLst>
              <a:ext uri="{FF2B5EF4-FFF2-40B4-BE49-F238E27FC236}">
                <a16:creationId xmlns:a16="http://schemas.microsoft.com/office/drawing/2014/main" id="{3C90DC05-8EF5-4EFB-8B79-5EF9D34083E3}"/>
              </a:ext>
            </a:extLst>
          </p:cNvPr>
          <p:cNvPicPr>
            <a:picLocks noChangeAspect="1"/>
          </p:cNvPicPr>
          <p:nvPr/>
        </p:nvPicPr>
        <p:blipFill rotWithShape="1">
          <a:blip r:embed="rId5">
            <a:extLst>
              <a:ext uri="{28A0092B-C50C-407E-A947-70E740481C1C}">
                <a14:useLocalDpi xmlns:a14="http://schemas.microsoft.com/office/drawing/2010/main" val="0"/>
              </a:ext>
            </a:extLst>
          </a:blip>
          <a:srcRect l="51671" t="46378" r="37447" b="48790"/>
          <a:stretch/>
        </p:blipFill>
        <p:spPr>
          <a:xfrm>
            <a:off x="2030523" y="6501225"/>
            <a:ext cx="537328" cy="216925"/>
          </a:xfrm>
          <a:prstGeom prst="rect">
            <a:avLst/>
          </a:prstGeom>
        </p:spPr>
      </p:pic>
      <p:sp>
        <p:nvSpPr>
          <p:cNvPr id="24" name="TextBox 23">
            <a:extLst>
              <a:ext uri="{FF2B5EF4-FFF2-40B4-BE49-F238E27FC236}">
                <a16:creationId xmlns:a16="http://schemas.microsoft.com/office/drawing/2014/main" id="{3CB44AFC-0EC5-4F50-89BF-12463208CE64}"/>
              </a:ext>
            </a:extLst>
          </p:cNvPr>
          <p:cNvSpPr txBox="1"/>
          <p:nvPr/>
        </p:nvSpPr>
        <p:spPr>
          <a:xfrm>
            <a:off x="2327815" y="5841076"/>
            <a:ext cx="298480" cy="338554"/>
          </a:xfrm>
          <a:prstGeom prst="rect">
            <a:avLst/>
          </a:prstGeom>
          <a:noFill/>
        </p:spPr>
        <p:txBody>
          <a:bodyPr wrap="none" rtlCol="0">
            <a:spAutoFit/>
          </a:bodyPr>
          <a:lstStyle/>
          <a:p>
            <a:r>
              <a:rPr lang="en-US" sz="1600" dirty="0">
                <a:solidFill>
                  <a:srgbClr val="3333CC"/>
                </a:solidFill>
              </a:rPr>
              <a:t>2</a:t>
            </a:r>
          </a:p>
        </p:txBody>
      </p:sp>
      <p:pic>
        <p:nvPicPr>
          <p:cNvPr id="16" name="Picture 15">
            <a:extLst>
              <a:ext uri="{FF2B5EF4-FFF2-40B4-BE49-F238E27FC236}">
                <a16:creationId xmlns:a16="http://schemas.microsoft.com/office/drawing/2014/main" id="{E83D786B-C3EA-4A36-8BE7-7868BAC86E9E}"/>
              </a:ext>
            </a:extLst>
          </p:cNvPr>
          <p:cNvPicPr>
            <a:picLocks noChangeAspect="1"/>
          </p:cNvPicPr>
          <p:nvPr/>
        </p:nvPicPr>
        <p:blipFill rotWithShape="1">
          <a:blip r:embed="rId2">
            <a:alphaModFix/>
          </a:blip>
          <a:srcRect l="1261" t="14636" r="4253" b="64439"/>
          <a:stretch/>
        </p:blipFill>
        <p:spPr>
          <a:xfrm>
            <a:off x="6967104" y="1440329"/>
            <a:ext cx="6400800" cy="767810"/>
          </a:xfrm>
          <a:prstGeom prst="rect">
            <a:avLst/>
          </a:prstGeom>
        </p:spPr>
      </p:pic>
      <p:pic>
        <p:nvPicPr>
          <p:cNvPr id="17" name="Picture 16">
            <a:extLst>
              <a:ext uri="{FF2B5EF4-FFF2-40B4-BE49-F238E27FC236}">
                <a16:creationId xmlns:a16="http://schemas.microsoft.com/office/drawing/2014/main" id="{2E3C417C-3D25-46AE-BD23-EDA4F3EC2E1B}"/>
              </a:ext>
            </a:extLst>
          </p:cNvPr>
          <p:cNvPicPr>
            <a:picLocks noChangeAspect="1"/>
          </p:cNvPicPr>
          <p:nvPr/>
        </p:nvPicPr>
        <p:blipFill rotWithShape="1">
          <a:blip r:embed="rId2">
            <a:alphaModFix/>
          </a:blip>
          <a:srcRect l="1261" t="50307" r="4253" b="40341"/>
          <a:stretch/>
        </p:blipFill>
        <p:spPr>
          <a:xfrm>
            <a:off x="6967104" y="2578679"/>
            <a:ext cx="6400800" cy="343151"/>
          </a:xfrm>
          <a:prstGeom prst="rect">
            <a:avLst/>
          </a:prstGeom>
        </p:spPr>
      </p:pic>
      <p:sp>
        <p:nvSpPr>
          <p:cNvPr id="18" name="Rectangle 17">
            <a:hlinkClick r:id="rId6" action="ppaction://hlinksldjump"/>
            <a:extLst>
              <a:ext uri="{FF2B5EF4-FFF2-40B4-BE49-F238E27FC236}">
                <a16:creationId xmlns:a16="http://schemas.microsoft.com/office/drawing/2014/main" id="{BEE424D6-AC00-48F3-85B4-6297E89D42E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35111276"/>
      </p:ext>
    </p:extLst>
  </p:cSld>
  <p:clrMapOvr>
    <a:masterClrMapping/>
  </p:clrMapOvr>
  <p:transition advClick="0"/>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Modeling Value Functions [10]</a:t>
            </a: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6" name="Picture 5">
            <a:extLst>
              <a:ext uri="{FF2B5EF4-FFF2-40B4-BE49-F238E27FC236}">
                <a16:creationId xmlns:a16="http://schemas.microsoft.com/office/drawing/2014/main" id="{67CA549C-5EB0-47F2-8017-7D06C1E6F8A7}"/>
              </a:ext>
            </a:extLst>
          </p:cNvPr>
          <p:cNvPicPr>
            <a:picLocks noChangeAspect="1"/>
          </p:cNvPicPr>
          <p:nvPr/>
        </p:nvPicPr>
        <p:blipFill rotWithShape="1">
          <a:blip r:embed="rId2">
            <a:alphaModFix/>
          </a:blip>
          <a:srcRect l="1261" t="25785" r="4253" b="55294"/>
          <a:stretch/>
        </p:blipFill>
        <p:spPr>
          <a:xfrm>
            <a:off x="6967104" y="4007556"/>
            <a:ext cx="6400800" cy="694266"/>
          </a:xfrm>
          <a:prstGeom prst="rect">
            <a:avLst/>
          </a:prstGeom>
        </p:spPr>
      </p:pic>
      <p:pic>
        <p:nvPicPr>
          <p:cNvPr id="11" name="Picture 10">
            <a:extLst>
              <a:ext uri="{FF2B5EF4-FFF2-40B4-BE49-F238E27FC236}">
                <a16:creationId xmlns:a16="http://schemas.microsoft.com/office/drawing/2014/main" id="{EF948301-CC31-4E3E-A608-EF9F91D722AF}"/>
              </a:ext>
            </a:extLst>
          </p:cNvPr>
          <p:cNvPicPr>
            <a:picLocks noChangeAspect="1"/>
          </p:cNvPicPr>
          <p:nvPr/>
        </p:nvPicPr>
        <p:blipFill rotWithShape="1">
          <a:blip r:embed="rId2">
            <a:alphaModFix/>
          </a:blip>
          <a:srcRect l="1261" t="14636" r="4253" b="75446"/>
          <a:stretch/>
        </p:blipFill>
        <p:spPr>
          <a:xfrm>
            <a:off x="6967104" y="3598456"/>
            <a:ext cx="6400800" cy="363944"/>
          </a:xfrm>
          <a:prstGeom prst="rect">
            <a:avLst/>
          </a:prstGeom>
        </p:spPr>
      </p:pic>
      <p:sp>
        <p:nvSpPr>
          <p:cNvPr id="22" name="TextBox 21">
            <a:extLst>
              <a:ext uri="{FF2B5EF4-FFF2-40B4-BE49-F238E27FC236}">
                <a16:creationId xmlns:a16="http://schemas.microsoft.com/office/drawing/2014/main" id="{A6BA3666-6CA1-439A-A007-F547C418A7D3}"/>
              </a:ext>
            </a:extLst>
          </p:cNvPr>
          <p:cNvSpPr txBox="1"/>
          <p:nvPr/>
        </p:nvSpPr>
        <p:spPr>
          <a:xfrm>
            <a:off x="6102209" y="3907747"/>
            <a:ext cx="612668" cy="461665"/>
          </a:xfrm>
          <a:prstGeom prst="rect">
            <a:avLst/>
          </a:prstGeom>
          <a:noFill/>
        </p:spPr>
        <p:txBody>
          <a:bodyPr wrap="none" rtlCol="0">
            <a:spAutoFit/>
          </a:bodyPr>
          <a:lstStyle/>
          <a:p>
            <a:r>
              <a:rPr lang="en-US" sz="2400" dirty="0"/>
              <a:t>1.0</a:t>
            </a:r>
          </a:p>
        </p:txBody>
      </p:sp>
      <p:grpSp>
        <p:nvGrpSpPr>
          <p:cNvPr id="49" name="Group 48">
            <a:extLst>
              <a:ext uri="{FF2B5EF4-FFF2-40B4-BE49-F238E27FC236}">
                <a16:creationId xmlns:a16="http://schemas.microsoft.com/office/drawing/2014/main" id="{84B36219-FA1C-49B9-8FB6-20F74D5195B3}"/>
              </a:ext>
            </a:extLst>
          </p:cNvPr>
          <p:cNvGrpSpPr/>
          <p:nvPr/>
        </p:nvGrpSpPr>
        <p:grpSpPr>
          <a:xfrm>
            <a:off x="266490" y="3810484"/>
            <a:ext cx="6157729" cy="93707"/>
            <a:chOff x="512762" y="4007556"/>
            <a:chExt cx="6157729" cy="93707"/>
          </a:xfrm>
        </p:grpSpPr>
        <p:sp>
          <p:nvSpPr>
            <p:cNvPr id="36" name="Rectangle 35">
              <a:extLst>
                <a:ext uri="{FF2B5EF4-FFF2-40B4-BE49-F238E27FC236}">
                  <a16:creationId xmlns:a16="http://schemas.microsoft.com/office/drawing/2014/main" id="{98886515-9EC6-441D-82C5-AF8C76AAB881}"/>
                </a:ext>
              </a:extLst>
            </p:cNvPr>
            <p:cNvSpPr/>
            <p:nvPr/>
          </p:nvSpPr>
          <p:spPr bwMode="auto">
            <a:xfrm>
              <a:off x="1062971" y="4009823"/>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37" name="Rectangle 36">
              <a:extLst>
                <a:ext uri="{FF2B5EF4-FFF2-40B4-BE49-F238E27FC236}">
                  <a16:creationId xmlns:a16="http://schemas.microsoft.com/office/drawing/2014/main" id="{00D29DEC-B797-47EF-B68D-F3B4143DD301}"/>
                </a:ext>
              </a:extLst>
            </p:cNvPr>
            <p:cNvSpPr/>
            <p:nvPr/>
          </p:nvSpPr>
          <p:spPr bwMode="auto">
            <a:xfrm>
              <a:off x="2305603" y="4008691"/>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8" name="Rectangle 37">
              <a:extLst>
                <a:ext uri="{FF2B5EF4-FFF2-40B4-BE49-F238E27FC236}">
                  <a16:creationId xmlns:a16="http://schemas.microsoft.com/office/drawing/2014/main" id="{5B3155AD-FCA9-46D6-B1D7-4CEF19F061AB}"/>
                </a:ext>
              </a:extLst>
            </p:cNvPr>
            <p:cNvSpPr/>
            <p:nvPr/>
          </p:nvSpPr>
          <p:spPr bwMode="auto">
            <a:xfrm>
              <a:off x="1690819"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9" name="Rectangle 38">
              <a:extLst>
                <a:ext uri="{FF2B5EF4-FFF2-40B4-BE49-F238E27FC236}">
                  <a16:creationId xmlns:a16="http://schemas.microsoft.com/office/drawing/2014/main" id="{A46E649E-DBF6-4856-B5DF-CBBB931A34F1}"/>
                </a:ext>
              </a:extLst>
            </p:cNvPr>
            <p:cNvSpPr/>
            <p:nvPr/>
          </p:nvSpPr>
          <p:spPr bwMode="auto">
            <a:xfrm>
              <a:off x="2926919" y="4008690"/>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0" name="Rectangle 39">
              <a:extLst>
                <a:ext uri="{FF2B5EF4-FFF2-40B4-BE49-F238E27FC236}">
                  <a16:creationId xmlns:a16="http://schemas.microsoft.com/office/drawing/2014/main" id="{C563C2CB-7805-4F60-AD13-6FFDBDC95D52}"/>
                </a:ext>
              </a:extLst>
            </p:cNvPr>
            <p:cNvSpPr/>
            <p:nvPr/>
          </p:nvSpPr>
          <p:spPr bwMode="auto">
            <a:xfrm>
              <a:off x="3554767"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1" name="Rectangle 40">
              <a:extLst>
                <a:ext uri="{FF2B5EF4-FFF2-40B4-BE49-F238E27FC236}">
                  <a16:creationId xmlns:a16="http://schemas.microsoft.com/office/drawing/2014/main" id="{0A1637DA-A923-4115-AF9E-7E8D7B2015D2}"/>
                </a:ext>
              </a:extLst>
            </p:cNvPr>
            <p:cNvSpPr/>
            <p:nvPr/>
          </p:nvSpPr>
          <p:spPr bwMode="auto">
            <a:xfrm>
              <a:off x="4168245"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2" name="Rectangle 41">
              <a:extLst>
                <a:ext uri="{FF2B5EF4-FFF2-40B4-BE49-F238E27FC236}">
                  <a16:creationId xmlns:a16="http://schemas.microsoft.com/office/drawing/2014/main" id="{490C6E6B-84CD-461F-B61A-A2C30AF77900}"/>
                </a:ext>
              </a:extLst>
            </p:cNvPr>
            <p:cNvSpPr/>
            <p:nvPr/>
          </p:nvSpPr>
          <p:spPr bwMode="auto">
            <a:xfrm>
              <a:off x="5412183" y="4007557"/>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3" name="Rectangle 42">
              <a:extLst>
                <a:ext uri="{FF2B5EF4-FFF2-40B4-BE49-F238E27FC236}">
                  <a16:creationId xmlns:a16="http://schemas.microsoft.com/office/drawing/2014/main" id="{8143E7ED-BA14-4029-9793-218013921E67}"/>
                </a:ext>
              </a:extLst>
            </p:cNvPr>
            <p:cNvSpPr/>
            <p:nvPr/>
          </p:nvSpPr>
          <p:spPr bwMode="auto">
            <a:xfrm>
              <a:off x="4790867" y="4008688"/>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4" name="Rectangle 43">
              <a:extLst>
                <a:ext uri="{FF2B5EF4-FFF2-40B4-BE49-F238E27FC236}">
                  <a16:creationId xmlns:a16="http://schemas.microsoft.com/office/drawing/2014/main" id="{EE40FC3D-A22A-40A7-946F-F6AACBA151E3}"/>
                </a:ext>
              </a:extLst>
            </p:cNvPr>
            <p:cNvSpPr/>
            <p:nvPr/>
          </p:nvSpPr>
          <p:spPr bwMode="auto">
            <a:xfrm>
              <a:off x="6033499"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6" name="Rectangle 45">
              <a:extLst>
                <a:ext uri="{FF2B5EF4-FFF2-40B4-BE49-F238E27FC236}">
                  <a16:creationId xmlns:a16="http://schemas.microsoft.com/office/drawing/2014/main" id="{53E4B101-5C47-4648-8F15-ECD722F1AACB}"/>
                </a:ext>
              </a:extLst>
            </p:cNvPr>
            <p:cNvSpPr/>
            <p:nvPr/>
          </p:nvSpPr>
          <p:spPr bwMode="auto">
            <a:xfrm>
              <a:off x="6652203"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8" name="Rectangle 47">
              <a:extLst>
                <a:ext uri="{FF2B5EF4-FFF2-40B4-BE49-F238E27FC236}">
                  <a16:creationId xmlns:a16="http://schemas.microsoft.com/office/drawing/2014/main" id="{E618A965-D012-4BD4-A32C-D04865D8218C}"/>
                </a:ext>
              </a:extLst>
            </p:cNvPr>
            <p:cNvSpPr/>
            <p:nvPr/>
          </p:nvSpPr>
          <p:spPr bwMode="auto">
            <a:xfrm>
              <a:off x="512762"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pSp>
      <p:cxnSp>
        <p:nvCxnSpPr>
          <p:cNvPr id="51" name="Straight Connector 50">
            <a:extLst>
              <a:ext uri="{FF2B5EF4-FFF2-40B4-BE49-F238E27FC236}">
                <a16:creationId xmlns:a16="http://schemas.microsoft.com/office/drawing/2014/main" id="{D5DFACFC-14F4-4D0C-B1EC-9E98E683FF4A}"/>
              </a:ext>
            </a:extLst>
          </p:cNvPr>
          <p:cNvCxnSpPr>
            <a:stCxn id="48" idx="1"/>
            <a:endCxn id="46" idx="1"/>
          </p:cNvCxnSpPr>
          <p:nvPr/>
        </p:nvCxnSpPr>
        <p:spPr bwMode="auto">
          <a:xfrm>
            <a:off x="266490" y="3856204"/>
            <a:ext cx="613944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2" name="TextBox 51">
            <a:extLst>
              <a:ext uri="{FF2B5EF4-FFF2-40B4-BE49-F238E27FC236}">
                <a16:creationId xmlns:a16="http://schemas.microsoft.com/office/drawing/2014/main" id="{53CED745-01FB-4930-810B-19B4485459DA}"/>
              </a:ext>
            </a:extLst>
          </p:cNvPr>
          <p:cNvSpPr txBox="1"/>
          <p:nvPr/>
        </p:nvSpPr>
        <p:spPr>
          <a:xfrm>
            <a:off x="-21556" y="3907747"/>
            <a:ext cx="612668" cy="461665"/>
          </a:xfrm>
          <a:prstGeom prst="rect">
            <a:avLst/>
          </a:prstGeom>
          <a:noFill/>
        </p:spPr>
        <p:txBody>
          <a:bodyPr wrap="none" rtlCol="0">
            <a:spAutoFit/>
          </a:bodyPr>
          <a:lstStyle/>
          <a:p>
            <a:r>
              <a:rPr lang="en-US" sz="2400" dirty="0"/>
              <a:t>0.0</a:t>
            </a:r>
          </a:p>
        </p:txBody>
      </p:sp>
      <p:sp>
        <p:nvSpPr>
          <p:cNvPr id="53" name="TextBox 52">
            <a:extLst>
              <a:ext uri="{FF2B5EF4-FFF2-40B4-BE49-F238E27FC236}">
                <a16:creationId xmlns:a16="http://schemas.microsoft.com/office/drawing/2014/main" id="{23D583AC-DE64-46CC-BC4D-0D39B676743B}"/>
              </a:ext>
            </a:extLst>
          </p:cNvPr>
          <p:cNvSpPr txBox="1"/>
          <p:nvPr/>
        </p:nvSpPr>
        <p:spPr>
          <a:xfrm>
            <a:off x="3002161" y="3907747"/>
            <a:ext cx="612668" cy="461665"/>
          </a:xfrm>
          <a:prstGeom prst="rect">
            <a:avLst/>
          </a:prstGeom>
          <a:noFill/>
        </p:spPr>
        <p:txBody>
          <a:bodyPr wrap="none" rtlCol="0">
            <a:spAutoFit/>
          </a:bodyPr>
          <a:lstStyle/>
          <a:p>
            <a:r>
              <a:rPr lang="en-US" sz="2400" dirty="0"/>
              <a:t>0.5</a:t>
            </a:r>
          </a:p>
        </p:txBody>
      </p:sp>
      <p:sp>
        <p:nvSpPr>
          <p:cNvPr id="54" name="TextBox 53">
            <a:extLst>
              <a:ext uri="{FF2B5EF4-FFF2-40B4-BE49-F238E27FC236}">
                <a16:creationId xmlns:a16="http://schemas.microsoft.com/office/drawing/2014/main" id="{B06FE0C6-7E43-4167-A1F7-C47D29333C12}"/>
              </a:ext>
            </a:extLst>
          </p:cNvPr>
          <p:cNvSpPr txBox="1"/>
          <p:nvPr/>
        </p:nvSpPr>
        <p:spPr>
          <a:xfrm>
            <a:off x="1137064" y="3907747"/>
            <a:ext cx="612668" cy="461665"/>
          </a:xfrm>
          <a:prstGeom prst="rect">
            <a:avLst/>
          </a:prstGeom>
          <a:noFill/>
        </p:spPr>
        <p:txBody>
          <a:bodyPr wrap="none" rtlCol="0">
            <a:spAutoFit/>
          </a:bodyPr>
          <a:lstStyle/>
          <a:p>
            <a:r>
              <a:rPr lang="en-US" sz="2400" dirty="0"/>
              <a:t>0.2</a:t>
            </a:r>
          </a:p>
        </p:txBody>
      </p:sp>
      <p:sp>
        <p:nvSpPr>
          <p:cNvPr id="56" name="TextBox 55">
            <a:extLst>
              <a:ext uri="{FF2B5EF4-FFF2-40B4-BE49-F238E27FC236}">
                <a16:creationId xmlns:a16="http://schemas.microsoft.com/office/drawing/2014/main" id="{5D9DF0D9-A9BA-42B4-A80F-99C572FB15A8}"/>
              </a:ext>
            </a:extLst>
          </p:cNvPr>
          <p:cNvSpPr txBox="1"/>
          <p:nvPr/>
        </p:nvSpPr>
        <p:spPr>
          <a:xfrm>
            <a:off x="4866919" y="3907747"/>
            <a:ext cx="612668" cy="461665"/>
          </a:xfrm>
          <a:prstGeom prst="rect">
            <a:avLst/>
          </a:prstGeom>
          <a:noFill/>
        </p:spPr>
        <p:txBody>
          <a:bodyPr wrap="none" rtlCol="0">
            <a:spAutoFit/>
          </a:bodyPr>
          <a:lstStyle/>
          <a:p>
            <a:r>
              <a:rPr lang="en-US" sz="2400" dirty="0"/>
              <a:t>0.8</a:t>
            </a:r>
          </a:p>
        </p:txBody>
      </p:sp>
      <p:sp>
        <p:nvSpPr>
          <p:cNvPr id="30" name="TextBox 29">
            <a:extLst>
              <a:ext uri="{FF2B5EF4-FFF2-40B4-BE49-F238E27FC236}">
                <a16:creationId xmlns:a16="http://schemas.microsoft.com/office/drawing/2014/main" id="{ED083BC1-2E33-421A-ACE6-08FEE6D74405}"/>
              </a:ext>
            </a:extLst>
          </p:cNvPr>
          <p:cNvSpPr txBox="1"/>
          <p:nvPr/>
        </p:nvSpPr>
        <p:spPr>
          <a:xfrm>
            <a:off x="2616639" y="4470989"/>
            <a:ext cx="1383712" cy="461665"/>
          </a:xfrm>
          <a:prstGeom prst="rect">
            <a:avLst/>
          </a:prstGeom>
          <a:noFill/>
        </p:spPr>
        <p:txBody>
          <a:bodyPr wrap="none" rtlCol="0">
            <a:spAutoFit/>
          </a:bodyPr>
          <a:lstStyle/>
          <a:p>
            <a:r>
              <a:rPr lang="en-US" sz="2400" dirty="0"/>
              <a:t>Measure</a:t>
            </a:r>
          </a:p>
        </p:txBody>
      </p:sp>
      <p:sp>
        <p:nvSpPr>
          <p:cNvPr id="33" name="TextBox 32">
            <a:extLst>
              <a:ext uri="{FF2B5EF4-FFF2-40B4-BE49-F238E27FC236}">
                <a16:creationId xmlns:a16="http://schemas.microsoft.com/office/drawing/2014/main" id="{0CC9EB1C-531D-437B-B23D-F647A5A7B1B3}"/>
              </a:ext>
            </a:extLst>
          </p:cNvPr>
          <p:cNvSpPr txBox="1"/>
          <p:nvPr/>
        </p:nvSpPr>
        <p:spPr>
          <a:xfrm>
            <a:off x="3131054" y="3335622"/>
            <a:ext cx="356188" cy="461665"/>
          </a:xfrm>
          <a:prstGeom prst="rect">
            <a:avLst/>
          </a:prstGeom>
          <a:noFill/>
        </p:spPr>
        <p:txBody>
          <a:bodyPr wrap="none" rtlCol="0">
            <a:spAutoFit/>
          </a:bodyPr>
          <a:lstStyle/>
          <a:p>
            <a:r>
              <a:rPr lang="en-US" sz="2400" dirty="0"/>
              <a:t>3</a:t>
            </a:r>
          </a:p>
        </p:txBody>
      </p:sp>
      <p:sp>
        <p:nvSpPr>
          <p:cNvPr id="34" name="TextBox 33">
            <a:extLst>
              <a:ext uri="{FF2B5EF4-FFF2-40B4-BE49-F238E27FC236}">
                <a16:creationId xmlns:a16="http://schemas.microsoft.com/office/drawing/2014/main" id="{F279CE38-76BE-434B-99AC-7455A74443A1}"/>
              </a:ext>
            </a:extLst>
          </p:cNvPr>
          <p:cNvSpPr txBox="1"/>
          <p:nvPr/>
        </p:nvSpPr>
        <p:spPr>
          <a:xfrm>
            <a:off x="4987817" y="3329285"/>
            <a:ext cx="356188" cy="461665"/>
          </a:xfrm>
          <a:prstGeom prst="rect">
            <a:avLst/>
          </a:prstGeom>
          <a:noFill/>
        </p:spPr>
        <p:txBody>
          <a:bodyPr wrap="none" rtlCol="0">
            <a:spAutoFit/>
          </a:bodyPr>
          <a:lstStyle/>
          <a:p>
            <a:r>
              <a:rPr lang="en-US" sz="2400" dirty="0"/>
              <a:t>4</a:t>
            </a:r>
          </a:p>
        </p:txBody>
      </p:sp>
      <p:sp>
        <p:nvSpPr>
          <p:cNvPr id="35" name="TextBox 34">
            <a:extLst>
              <a:ext uri="{FF2B5EF4-FFF2-40B4-BE49-F238E27FC236}">
                <a16:creationId xmlns:a16="http://schemas.microsoft.com/office/drawing/2014/main" id="{46F0A0A0-1B24-4BB9-8ABB-F4B30165CD03}"/>
              </a:ext>
            </a:extLst>
          </p:cNvPr>
          <p:cNvSpPr txBox="1"/>
          <p:nvPr/>
        </p:nvSpPr>
        <p:spPr>
          <a:xfrm>
            <a:off x="6221855" y="3335621"/>
            <a:ext cx="356188" cy="461665"/>
          </a:xfrm>
          <a:prstGeom prst="rect">
            <a:avLst/>
          </a:prstGeom>
          <a:noFill/>
        </p:spPr>
        <p:txBody>
          <a:bodyPr wrap="none" rtlCol="0">
            <a:spAutoFit/>
          </a:bodyPr>
          <a:lstStyle/>
          <a:p>
            <a:r>
              <a:rPr lang="en-US" sz="2400" dirty="0"/>
              <a:t>5</a:t>
            </a:r>
          </a:p>
        </p:txBody>
      </p:sp>
      <p:sp>
        <p:nvSpPr>
          <p:cNvPr id="45" name="TextBox 44">
            <a:extLst>
              <a:ext uri="{FF2B5EF4-FFF2-40B4-BE49-F238E27FC236}">
                <a16:creationId xmlns:a16="http://schemas.microsoft.com/office/drawing/2014/main" id="{597F0641-424E-4D18-A125-2EFC937C90C7}"/>
              </a:ext>
            </a:extLst>
          </p:cNvPr>
          <p:cNvSpPr txBox="1"/>
          <p:nvPr/>
        </p:nvSpPr>
        <p:spPr>
          <a:xfrm>
            <a:off x="1266576" y="3335620"/>
            <a:ext cx="356188" cy="461665"/>
          </a:xfrm>
          <a:prstGeom prst="rect">
            <a:avLst/>
          </a:prstGeom>
          <a:noFill/>
        </p:spPr>
        <p:txBody>
          <a:bodyPr wrap="none" rtlCol="0">
            <a:spAutoFit/>
          </a:bodyPr>
          <a:lstStyle/>
          <a:p>
            <a:r>
              <a:rPr lang="en-US" sz="2400" dirty="0"/>
              <a:t>2</a:t>
            </a:r>
          </a:p>
        </p:txBody>
      </p:sp>
      <p:sp>
        <p:nvSpPr>
          <p:cNvPr id="47" name="TextBox 46">
            <a:extLst>
              <a:ext uri="{FF2B5EF4-FFF2-40B4-BE49-F238E27FC236}">
                <a16:creationId xmlns:a16="http://schemas.microsoft.com/office/drawing/2014/main" id="{8BE3F991-A927-4D08-8F49-88D62B912F35}"/>
              </a:ext>
            </a:extLst>
          </p:cNvPr>
          <p:cNvSpPr txBox="1"/>
          <p:nvPr/>
        </p:nvSpPr>
        <p:spPr>
          <a:xfrm>
            <a:off x="96286" y="3335619"/>
            <a:ext cx="356188" cy="461665"/>
          </a:xfrm>
          <a:prstGeom prst="rect">
            <a:avLst/>
          </a:prstGeom>
          <a:noFill/>
        </p:spPr>
        <p:txBody>
          <a:bodyPr wrap="none" rtlCol="0">
            <a:spAutoFit/>
          </a:bodyPr>
          <a:lstStyle/>
          <a:p>
            <a:r>
              <a:rPr lang="en-US" sz="2400" dirty="0"/>
              <a:t>1</a:t>
            </a:r>
          </a:p>
        </p:txBody>
      </p:sp>
      <p:sp>
        <p:nvSpPr>
          <p:cNvPr id="50" name="TextBox 49">
            <a:extLst>
              <a:ext uri="{FF2B5EF4-FFF2-40B4-BE49-F238E27FC236}">
                <a16:creationId xmlns:a16="http://schemas.microsoft.com/office/drawing/2014/main" id="{8181D6AB-339B-4F9F-A626-DB8ABC9D6DA1}"/>
              </a:ext>
            </a:extLst>
          </p:cNvPr>
          <p:cNvSpPr txBox="1"/>
          <p:nvPr/>
        </p:nvSpPr>
        <p:spPr>
          <a:xfrm>
            <a:off x="2479582" y="2772593"/>
            <a:ext cx="1657826" cy="461665"/>
          </a:xfrm>
          <a:prstGeom prst="rect">
            <a:avLst/>
          </a:prstGeom>
          <a:noFill/>
        </p:spPr>
        <p:txBody>
          <a:bodyPr wrap="none" rtlCol="0">
            <a:spAutoFit/>
          </a:bodyPr>
          <a:lstStyle/>
          <a:p>
            <a:r>
              <a:rPr lang="en-US" sz="2400" dirty="0"/>
              <a:t>Breakpoint</a:t>
            </a:r>
          </a:p>
        </p:txBody>
      </p:sp>
      <p:pic>
        <p:nvPicPr>
          <p:cNvPr id="57" name="Picture 56">
            <a:extLst>
              <a:ext uri="{FF2B5EF4-FFF2-40B4-BE49-F238E27FC236}">
                <a16:creationId xmlns:a16="http://schemas.microsoft.com/office/drawing/2014/main" id="{0F0CC918-52B7-4EBF-BCF1-6DB7952E8C00}"/>
              </a:ext>
            </a:extLst>
          </p:cNvPr>
          <p:cNvPicPr>
            <a:picLocks noChangeAspect="1"/>
          </p:cNvPicPr>
          <p:nvPr/>
        </p:nvPicPr>
        <p:blipFill rotWithShape="1">
          <a:blip r:embed="rId3">
            <a:alphaModFix/>
          </a:blip>
          <a:srcRect l="1261" t="40209" r="4253" b="50439"/>
          <a:stretch/>
        </p:blipFill>
        <p:spPr>
          <a:xfrm>
            <a:off x="6967104" y="2208139"/>
            <a:ext cx="6400800" cy="343150"/>
          </a:xfrm>
          <a:prstGeom prst="rect">
            <a:avLst/>
          </a:prstGeom>
        </p:spPr>
      </p:pic>
      <p:pic>
        <p:nvPicPr>
          <p:cNvPr id="58" name="Picture 57">
            <a:extLst>
              <a:ext uri="{FF2B5EF4-FFF2-40B4-BE49-F238E27FC236}">
                <a16:creationId xmlns:a16="http://schemas.microsoft.com/office/drawing/2014/main" id="{B716CB57-66BF-4EDE-9701-7B81B672D7BA}"/>
              </a:ext>
            </a:extLst>
          </p:cNvPr>
          <p:cNvPicPr>
            <a:picLocks noChangeAspect="1"/>
          </p:cNvPicPr>
          <p:nvPr/>
        </p:nvPicPr>
        <p:blipFill rotWithShape="1">
          <a:blip r:embed="rId3">
            <a:alphaModFix/>
          </a:blip>
          <a:srcRect l="1261" t="59659" r="4253" b="21901"/>
          <a:stretch/>
        </p:blipFill>
        <p:spPr>
          <a:xfrm>
            <a:off x="6967104" y="2921829"/>
            <a:ext cx="6400800" cy="676627"/>
          </a:xfrm>
          <a:prstGeom prst="rect">
            <a:avLst/>
          </a:prstGeom>
        </p:spPr>
      </p:pic>
      <p:pic>
        <p:nvPicPr>
          <p:cNvPr id="59" name="Picture 58">
            <a:extLst>
              <a:ext uri="{FF2B5EF4-FFF2-40B4-BE49-F238E27FC236}">
                <a16:creationId xmlns:a16="http://schemas.microsoft.com/office/drawing/2014/main" id="{F5F39355-D2BC-4A18-BDC1-0D7187C28C8B}"/>
              </a:ext>
            </a:extLst>
          </p:cNvPr>
          <p:cNvPicPr>
            <a:picLocks noChangeAspect="1"/>
          </p:cNvPicPr>
          <p:nvPr/>
        </p:nvPicPr>
        <p:blipFill rotWithShape="1">
          <a:blip r:embed="rId3">
            <a:alphaModFix/>
          </a:blip>
          <a:srcRect l="1261" t="14636" r="4253" b="64439"/>
          <a:stretch/>
        </p:blipFill>
        <p:spPr>
          <a:xfrm>
            <a:off x="6967104" y="1440329"/>
            <a:ext cx="6400800" cy="767810"/>
          </a:xfrm>
          <a:prstGeom prst="rect">
            <a:avLst/>
          </a:prstGeom>
        </p:spPr>
      </p:pic>
      <p:pic>
        <p:nvPicPr>
          <p:cNvPr id="60" name="Picture 59">
            <a:extLst>
              <a:ext uri="{FF2B5EF4-FFF2-40B4-BE49-F238E27FC236}">
                <a16:creationId xmlns:a16="http://schemas.microsoft.com/office/drawing/2014/main" id="{F1F7A82E-D123-4C48-B5EC-ADDB576210BB}"/>
              </a:ext>
            </a:extLst>
          </p:cNvPr>
          <p:cNvPicPr>
            <a:picLocks noChangeAspect="1"/>
          </p:cNvPicPr>
          <p:nvPr/>
        </p:nvPicPr>
        <p:blipFill rotWithShape="1">
          <a:blip r:embed="rId3">
            <a:alphaModFix/>
          </a:blip>
          <a:srcRect l="1261" t="50307" r="4253" b="40341"/>
          <a:stretch/>
        </p:blipFill>
        <p:spPr>
          <a:xfrm>
            <a:off x="6967104" y="2578679"/>
            <a:ext cx="6400800" cy="343151"/>
          </a:xfrm>
          <a:prstGeom prst="rect">
            <a:avLst/>
          </a:prstGeom>
        </p:spPr>
      </p:pic>
      <p:sp>
        <p:nvSpPr>
          <p:cNvPr id="55" name="Rectangle 54">
            <a:hlinkClick r:id="rId4" action="ppaction://hlinksldjump"/>
            <a:extLst>
              <a:ext uri="{FF2B5EF4-FFF2-40B4-BE49-F238E27FC236}">
                <a16:creationId xmlns:a16="http://schemas.microsoft.com/office/drawing/2014/main" id="{D37EB5FB-45CC-4CB8-AC7A-05C86596B315}"/>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62626016"/>
      </p:ext>
    </p:extLst>
  </p:cSld>
  <p:clrMapOvr>
    <a:masterClrMapping/>
  </p:clrMapOvr>
  <p:transition advClick="0"/>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Modeling Value Functions [10]</a:t>
            </a: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6" name="Picture 5">
            <a:extLst>
              <a:ext uri="{FF2B5EF4-FFF2-40B4-BE49-F238E27FC236}">
                <a16:creationId xmlns:a16="http://schemas.microsoft.com/office/drawing/2014/main" id="{67CA549C-5EB0-47F2-8017-7D06C1E6F8A7}"/>
              </a:ext>
            </a:extLst>
          </p:cNvPr>
          <p:cNvPicPr>
            <a:picLocks noChangeAspect="1"/>
          </p:cNvPicPr>
          <p:nvPr/>
        </p:nvPicPr>
        <p:blipFill rotWithShape="1">
          <a:blip r:embed="rId2">
            <a:alphaModFix/>
          </a:blip>
          <a:srcRect l="1261" t="25785" r="4253" b="55294"/>
          <a:stretch/>
        </p:blipFill>
        <p:spPr>
          <a:xfrm>
            <a:off x="6967104" y="4007556"/>
            <a:ext cx="6400800" cy="694266"/>
          </a:xfrm>
          <a:prstGeom prst="rect">
            <a:avLst/>
          </a:prstGeom>
        </p:spPr>
      </p:pic>
      <p:pic>
        <p:nvPicPr>
          <p:cNvPr id="11" name="Picture 10">
            <a:extLst>
              <a:ext uri="{FF2B5EF4-FFF2-40B4-BE49-F238E27FC236}">
                <a16:creationId xmlns:a16="http://schemas.microsoft.com/office/drawing/2014/main" id="{EF948301-CC31-4E3E-A608-EF9F91D722AF}"/>
              </a:ext>
            </a:extLst>
          </p:cNvPr>
          <p:cNvPicPr>
            <a:picLocks noChangeAspect="1"/>
          </p:cNvPicPr>
          <p:nvPr/>
        </p:nvPicPr>
        <p:blipFill rotWithShape="1">
          <a:blip r:embed="rId2">
            <a:alphaModFix/>
          </a:blip>
          <a:srcRect l="1261" t="14636" r="4253" b="75446"/>
          <a:stretch/>
        </p:blipFill>
        <p:spPr>
          <a:xfrm>
            <a:off x="6967104" y="3598456"/>
            <a:ext cx="6400800" cy="363944"/>
          </a:xfrm>
          <a:prstGeom prst="rect">
            <a:avLst/>
          </a:prstGeom>
        </p:spPr>
      </p:pic>
      <p:sp>
        <p:nvSpPr>
          <p:cNvPr id="22" name="TextBox 21">
            <a:extLst>
              <a:ext uri="{FF2B5EF4-FFF2-40B4-BE49-F238E27FC236}">
                <a16:creationId xmlns:a16="http://schemas.microsoft.com/office/drawing/2014/main" id="{A6BA3666-6CA1-439A-A007-F547C418A7D3}"/>
              </a:ext>
            </a:extLst>
          </p:cNvPr>
          <p:cNvSpPr txBox="1"/>
          <p:nvPr/>
        </p:nvSpPr>
        <p:spPr>
          <a:xfrm>
            <a:off x="6102209" y="3907747"/>
            <a:ext cx="612668" cy="461665"/>
          </a:xfrm>
          <a:prstGeom prst="rect">
            <a:avLst/>
          </a:prstGeom>
          <a:noFill/>
        </p:spPr>
        <p:txBody>
          <a:bodyPr wrap="none" rtlCol="0">
            <a:spAutoFit/>
          </a:bodyPr>
          <a:lstStyle/>
          <a:p>
            <a:r>
              <a:rPr lang="en-US" sz="2400" dirty="0"/>
              <a:t>1.0</a:t>
            </a:r>
          </a:p>
        </p:txBody>
      </p:sp>
      <p:grpSp>
        <p:nvGrpSpPr>
          <p:cNvPr id="49" name="Group 48">
            <a:extLst>
              <a:ext uri="{FF2B5EF4-FFF2-40B4-BE49-F238E27FC236}">
                <a16:creationId xmlns:a16="http://schemas.microsoft.com/office/drawing/2014/main" id="{84B36219-FA1C-49B9-8FB6-20F74D5195B3}"/>
              </a:ext>
            </a:extLst>
          </p:cNvPr>
          <p:cNvGrpSpPr/>
          <p:nvPr/>
        </p:nvGrpSpPr>
        <p:grpSpPr>
          <a:xfrm>
            <a:off x="266490" y="3810484"/>
            <a:ext cx="6157729" cy="93707"/>
            <a:chOff x="512762" y="4007556"/>
            <a:chExt cx="6157729" cy="93707"/>
          </a:xfrm>
        </p:grpSpPr>
        <p:sp>
          <p:nvSpPr>
            <p:cNvPr id="36" name="Rectangle 35">
              <a:extLst>
                <a:ext uri="{FF2B5EF4-FFF2-40B4-BE49-F238E27FC236}">
                  <a16:creationId xmlns:a16="http://schemas.microsoft.com/office/drawing/2014/main" id="{98886515-9EC6-441D-82C5-AF8C76AAB881}"/>
                </a:ext>
              </a:extLst>
            </p:cNvPr>
            <p:cNvSpPr/>
            <p:nvPr/>
          </p:nvSpPr>
          <p:spPr bwMode="auto">
            <a:xfrm>
              <a:off x="1062971" y="4009823"/>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37" name="Rectangle 36">
              <a:extLst>
                <a:ext uri="{FF2B5EF4-FFF2-40B4-BE49-F238E27FC236}">
                  <a16:creationId xmlns:a16="http://schemas.microsoft.com/office/drawing/2014/main" id="{00D29DEC-B797-47EF-B68D-F3B4143DD301}"/>
                </a:ext>
              </a:extLst>
            </p:cNvPr>
            <p:cNvSpPr/>
            <p:nvPr/>
          </p:nvSpPr>
          <p:spPr bwMode="auto">
            <a:xfrm>
              <a:off x="2305603" y="4008691"/>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8" name="Rectangle 37">
              <a:extLst>
                <a:ext uri="{FF2B5EF4-FFF2-40B4-BE49-F238E27FC236}">
                  <a16:creationId xmlns:a16="http://schemas.microsoft.com/office/drawing/2014/main" id="{5B3155AD-FCA9-46D6-B1D7-4CEF19F061AB}"/>
                </a:ext>
              </a:extLst>
            </p:cNvPr>
            <p:cNvSpPr/>
            <p:nvPr/>
          </p:nvSpPr>
          <p:spPr bwMode="auto">
            <a:xfrm>
              <a:off x="1690819"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9" name="Rectangle 38">
              <a:extLst>
                <a:ext uri="{FF2B5EF4-FFF2-40B4-BE49-F238E27FC236}">
                  <a16:creationId xmlns:a16="http://schemas.microsoft.com/office/drawing/2014/main" id="{A46E649E-DBF6-4856-B5DF-CBBB931A34F1}"/>
                </a:ext>
              </a:extLst>
            </p:cNvPr>
            <p:cNvSpPr/>
            <p:nvPr/>
          </p:nvSpPr>
          <p:spPr bwMode="auto">
            <a:xfrm>
              <a:off x="2926919" y="4008690"/>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0" name="Rectangle 39">
              <a:extLst>
                <a:ext uri="{FF2B5EF4-FFF2-40B4-BE49-F238E27FC236}">
                  <a16:creationId xmlns:a16="http://schemas.microsoft.com/office/drawing/2014/main" id="{C563C2CB-7805-4F60-AD13-6FFDBDC95D52}"/>
                </a:ext>
              </a:extLst>
            </p:cNvPr>
            <p:cNvSpPr/>
            <p:nvPr/>
          </p:nvSpPr>
          <p:spPr bwMode="auto">
            <a:xfrm>
              <a:off x="3554767"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1" name="Rectangle 40">
              <a:extLst>
                <a:ext uri="{FF2B5EF4-FFF2-40B4-BE49-F238E27FC236}">
                  <a16:creationId xmlns:a16="http://schemas.microsoft.com/office/drawing/2014/main" id="{0A1637DA-A923-4115-AF9E-7E8D7B2015D2}"/>
                </a:ext>
              </a:extLst>
            </p:cNvPr>
            <p:cNvSpPr/>
            <p:nvPr/>
          </p:nvSpPr>
          <p:spPr bwMode="auto">
            <a:xfrm>
              <a:off x="4168245"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2" name="Rectangle 41">
              <a:extLst>
                <a:ext uri="{FF2B5EF4-FFF2-40B4-BE49-F238E27FC236}">
                  <a16:creationId xmlns:a16="http://schemas.microsoft.com/office/drawing/2014/main" id="{490C6E6B-84CD-461F-B61A-A2C30AF77900}"/>
                </a:ext>
              </a:extLst>
            </p:cNvPr>
            <p:cNvSpPr/>
            <p:nvPr/>
          </p:nvSpPr>
          <p:spPr bwMode="auto">
            <a:xfrm>
              <a:off x="5412183" y="4007557"/>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3" name="Rectangle 42">
              <a:extLst>
                <a:ext uri="{FF2B5EF4-FFF2-40B4-BE49-F238E27FC236}">
                  <a16:creationId xmlns:a16="http://schemas.microsoft.com/office/drawing/2014/main" id="{8143E7ED-BA14-4029-9793-218013921E67}"/>
                </a:ext>
              </a:extLst>
            </p:cNvPr>
            <p:cNvSpPr/>
            <p:nvPr/>
          </p:nvSpPr>
          <p:spPr bwMode="auto">
            <a:xfrm>
              <a:off x="4790867" y="4008688"/>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4" name="Rectangle 43">
              <a:extLst>
                <a:ext uri="{FF2B5EF4-FFF2-40B4-BE49-F238E27FC236}">
                  <a16:creationId xmlns:a16="http://schemas.microsoft.com/office/drawing/2014/main" id="{EE40FC3D-A22A-40A7-946F-F6AACBA151E3}"/>
                </a:ext>
              </a:extLst>
            </p:cNvPr>
            <p:cNvSpPr/>
            <p:nvPr/>
          </p:nvSpPr>
          <p:spPr bwMode="auto">
            <a:xfrm>
              <a:off x="6033499"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6" name="Rectangle 45">
              <a:extLst>
                <a:ext uri="{FF2B5EF4-FFF2-40B4-BE49-F238E27FC236}">
                  <a16:creationId xmlns:a16="http://schemas.microsoft.com/office/drawing/2014/main" id="{53E4B101-5C47-4648-8F15-ECD722F1AACB}"/>
                </a:ext>
              </a:extLst>
            </p:cNvPr>
            <p:cNvSpPr/>
            <p:nvPr/>
          </p:nvSpPr>
          <p:spPr bwMode="auto">
            <a:xfrm>
              <a:off x="6652203"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8" name="Rectangle 47">
              <a:extLst>
                <a:ext uri="{FF2B5EF4-FFF2-40B4-BE49-F238E27FC236}">
                  <a16:creationId xmlns:a16="http://schemas.microsoft.com/office/drawing/2014/main" id="{E618A965-D012-4BD4-A32C-D04865D8218C}"/>
                </a:ext>
              </a:extLst>
            </p:cNvPr>
            <p:cNvSpPr/>
            <p:nvPr/>
          </p:nvSpPr>
          <p:spPr bwMode="auto">
            <a:xfrm>
              <a:off x="512762"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pSp>
      <p:cxnSp>
        <p:nvCxnSpPr>
          <p:cNvPr id="51" name="Straight Connector 50">
            <a:extLst>
              <a:ext uri="{FF2B5EF4-FFF2-40B4-BE49-F238E27FC236}">
                <a16:creationId xmlns:a16="http://schemas.microsoft.com/office/drawing/2014/main" id="{D5DFACFC-14F4-4D0C-B1EC-9E98E683FF4A}"/>
              </a:ext>
            </a:extLst>
          </p:cNvPr>
          <p:cNvCxnSpPr>
            <a:stCxn id="48" idx="1"/>
            <a:endCxn id="46" idx="1"/>
          </p:cNvCxnSpPr>
          <p:nvPr/>
        </p:nvCxnSpPr>
        <p:spPr bwMode="auto">
          <a:xfrm>
            <a:off x="266490" y="3856204"/>
            <a:ext cx="613944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2" name="TextBox 51">
            <a:extLst>
              <a:ext uri="{FF2B5EF4-FFF2-40B4-BE49-F238E27FC236}">
                <a16:creationId xmlns:a16="http://schemas.microsoft.com/office/drawing/2014/main" id="{53CED745-01FB-4930-810B-19B4485459DA}"/>
              </a:ext>
            </a:extLst>
          </p:cNvPr>
          <p:cNvSpPr txBox="1"/>
          <p:nvPr/>
        </p:nvSpPr>
        <p:spPr>
          <a:xfrm>
            <a:off x="-21556" y="3907747"/>
            <a:ext cx="612668" cy="461665"/>
          </a:xfrm>
          <a:prstGeom prst="rect">
            <a:avLst/>
          </a:prstGeom>
          <a:noFill/>
        </p:spPr>
        <p:txBody>
          <a:bodyPr wrap="none" rtlCol="0">
            <a:spAutoFit/>
          </a:bodyPr>
          <a:lstStyle/>
          <a:p>
            <a:r>
              <a:rPr lang="en-US" sz="2400" dirty="0"/>
              <a:t>0.0</a:t>
            </a:r>
          </a:p>
        </p:txBody>
      </p:sp>
      <p:sp>
        <p:nvSpPr>
          <p:cNvPr id="53" name="TextBox 52">
            <a:extLst>
              <a:ext uri="{FF2B5EF4-FFF2-40B4-BE49-F238E27FC236}">
                <a16:creationId xmlns:a16="http://schemas.microsoft.com/office/drawing/2014/main" id="{23D583AC-DE64-46CC-BC4D-0D39B676743B}"/>
              </a:ext>
            </a:extLst>
          </p:cNvPr>
          <p:cNvSpPr txBox="1"/>
          <p:nvPr/>
        </p:nvSpPr>
        <p:spPr>
          <a:xfrm>
            <a:off x="3002161" y="3907747"/>
            <a:ext cx="612668" cy="461665"/>
          </a:xfrm>
          <a:prstGeom prst="rect">
            <a:avLst/>
          </a:prstGeom>
          <a:noFill/>
        </p:spPr>
        <p:txBody>
          <a:bodyPr wrap="none" rtlCol="0">
            <a:spAutoFit/>
          </a:bodyPr>
          <a:lstStyle/>
          <a:p>
            <a:r>
              <a:rPr lang="en-US" sz="2400" dirty="0"/>
              <a:t>0.5</a:t>
            </a:r>
          </a:p>
        </p:txBody>
      </p:sp>
      <p:sp>
        <p:nvSpPr>
          <p:cNvPr id="54" name="TextBox 53">
            <a:extLst>
              <a:ext uri="{FF2B5EF4-FFF2-40B4-BE49-F238E27FC236}">
                <a16:creationId xmlns:a16="http://schemas.microsoft.com/office/drawing/2014/main" id="{B06FE0C6-7E43-4167-A1F7-C47D29333C12}"/>
              </a:ext>
            </a:extLst>
          </p:cNvPr>
          <p:cNvSpPr txBox="1"/>
          <p:nvPr/>
        </p:nvSpPr>
        <p:spPr>
          <a:xfrm>
            <a:off x="1137064" y="3907747"/>
            <a:ext cx="612668" cy="461665"/>
          </a:xfrm>
          <a:prstGeom prst="rect">
            <a:avLst/>
          </a:prstGeom>
          <a:noFill/>
        </p:spPr>
        <p:txBody>
          <a:bodyPr wrap="none" rtlCol="0">
            <a:spAutoFit/>
          </a:bodyPr>
          <a:lstStyle/>
          <a:p>
            <a:r>
              <a:rPr lang="en-US" sz="2400" dirty="0"/>
              <a:t>0.2</a:t>
            </a:r>
          </a:p>
        </p:txBody>
      </p:sp>
      <p:sp>
        <p:nvSpPr>
          <p:cNvPr id="55" name="TextBox 54">
            <a:extLst>
              <a:ext uri="{FF2B5EF4-FFF2-40B4-BE49-F238E27FC236}">
                <a16:creationId xmlns:a16="http://schemas.microsoft.com/office/drawing/2014/main" id="{103048F0-BFAC-4F56-AFB2-4C6F4D6F1926}"/>
              </a:ext>
            </a:extLst>
          </p:cNvPr>
          <p:cNvSpPr txBox="1"/>
          <p:nvPr/>
        </p:nvSpPr>
        <p:spPr>
          <a:xfrm>
            <a:off x="2369089" y="3907747"/>
            <a:ext cx="612668" cy="461665"/>
          </a:xfrm>
          <a:prstGeom prst="rect">
            <a:avLst/>
          </a:prstGeom>
          <a:noFill/>
        </p:spPr>
        <p:txBody>
          <a:bodyPr wrap="none" rtlCol="0">
            <a:spAutoFit/>
          </a:bodyPr>
          <a:lstStyle/>
          <a:p>
            <a:r>
              <a:rPr lang="en-US" sz="2400" dirty="0">
                <a:solidFill>
                  <a:srgbClr val="FF0000"/>
                </a:solidFill>
              </a:rPr>
              <a:t>0.4</a:t>
            </a:r>
          </a:p>
        </p:txBody>
      </p:sp>
      <p:sp>
        <p:nvSpPr>
          <p:cNvPr id="56" name="TextBox 55">
            <a:extLst>
              <a:ext uri="{FF2B5EF4-FFF2-40B4-BE49-F238E27FC236}">
                <a16:creationId xmlns:a16="http://schemas.microsoft.com/office/drawing/2014/main" id="{5D9DF0D9-A9BA-42B4-A80F-99C572FB15A8}"/>
              </a:ext>
            </a:extLst>
          </p:cNvPr>
          <p:cNvSpPr txBox="1"/>
          <p:nvPr/>
        </p:nvSpPr>
        <p:spPr>
          <a:xfrm>
            <a:off x="4866919" y="3907747"/>
            <a:ext cx="612668" cy="461665"/>
          </a:xfrm>
          <a:prstGeom prst="rect">
            <a:avLst/>
          </a:prstGeom>
          <a:noFill/>
        </p:spPr>
        <p:txBody>
          <a:bodyPr wrap="none" rtlCol="0">
            <a:spAutoFit/>
          </a:bodyPr>
          <a:lstStyle/>
          <a:p>
            <a:r>
              <a:rPr lang="en-US" sz="2400" dirty="0"/>
              <a:t>0.8</a:t>
            </a:r>
          </a:p>
        </p:txBody>
      </p:sp>
      <p:sp>
        <p:nvSpPr>
          <p:cNvPr id="30" name="TextBox 29">
            <a:extLst>
              <a:ext uri="{FF2B5EF4-FFF2-40B4-BE49-F238E27FC236}">
                <a16:creationId xmlns:a16="http://schemas.microsoft.com/office/drawing/2014/main" id="{ED083BC1-2E33-421A-ACE6-08FEE6D74405}"/>
              </a:ext>
            </a:extLst>
          </p:cNvPr>
          <p:cNvSpPr txBox="1"/>
          <p:nvPr/>
        </p:nvSpPr>
        <p:spPr>
          <a:xfrm>
            <a:off x="2616639" y="4470989"/>
            <a:ext cx="1383712" cy="461665"/>
          </a:xfrm>
          <a:prstGeom prst="rect">
            <a:avLst/>
          </a:prstGeom>
          <a:noFill/>
        </p:spPr>
        <p:txBody>
          <a:bodyPr wrap="none" rtlCol="0">
            <a:spAutoFit/>
          </a:bodyPr>
          <a:lstStyle/>
          <a:p>
            <a:r>
              <a:rPr lang="en-US" sz="2400" dirty="0"/>
              <a:t>Measure</a:t>
            </a:r>
          </a:p>
        </p:txBody>
      </p:sp>
      <p:sp>
        <p:nvSpPr>
          <p:cNvPr id="33" name="TextBox 32">
            <a:extLst>
              <a:ext uri="{FF2B5EF4-FFF2-40B4-BE49-F238E27FC236}">
                <a16:creationId xmlns:a16="http://schemas.microsoft.com/office/drawing/2014/main" id="{0CC9EB1C-531D-437B-B23D-F647A5A7B1B3}"/>
              </a:ext>
            </a:extLst>
          </p:cNvPr>
          <p:cNvSpPr txBox="1"/>
          <p:nvPr/>
        </p:nvSpPr>
        <p:spPr>
          <a:xfrm>
            <a:off x="3131054" y="3335622"/>
            <a:ext cx="356188" cy="461665"/>
          </a:xfrm>
          <a:prstGeom prst="rect">
            <a:avLst/>
          </a:prstGeom>
          <a:noFill/>
        </p:spPr>
        <p:txBody>
          <a:bodyPr wrap="none" rtlCol="0">
            <a:spAutoFit/>
          </a:bodyPr>
          <a:lstStyle/>
          <a:p>
            <a:r>
              <a:rPr lang="en-US" sz="2400" dirty="0"/>
              <a:t>3</a:t>
            </a:r>
          </a:p>
        </p:txBody>
      </p:sp>
      <p:sp>
        <p:nvSpPr>
          <p:cNvPr id="34" name="TextBox 33">
            <a:extLst>
              <a:ext uri="{FF2B5EF4-FFF2-40B4-BE49-F238E27FC236}">
                <a16:creationId xmlns:a16="http://schemas.microsoft.com/office/drawing/2014/main" id="{F279CE38-76BE-434B-99AC-7455A74443A1}"/>
              </a:ext>
            </a:extLst>
          </p:cNvPr>
          <p:cNvSpPr txBox="1"/>
          <p:nvPr/>
        </p:nvSpPr>
        <p:spPr>
          <a:xfrm>
            <a:off x="4987817" y="3329285"/>
            <a:ext cx="356188" cy="461665"/>
          </a:xfrm>
          <a:prstGeom prst="rect">
            <a:avLst/>
          </a:prstGeom>
          <a:noFill/>
        </p:spPr>
        <p:txBody>
          <a:bodyPr wrap="none" rtlCol="0">
            <a:spAutoFit/>
          </a:bodyPr>
          <a:lstStyle/>
          <a:p>
            <a:r>
              <a:rPr lang="en-US" sz="2400" dirty="0"/>
              <a:t>4</a:t>
            </a:r>
          </a:p>
        </p:txBody>
      </p:sp>
      <p:sp>
        <p:nvSpPr>
          <p:cNvPr id="35" name="TextBox 34">
            <a:extLst>
              <a:ext uri="{FF2B5EF4-FFF2-40B4-BE49-F238E27FC236}">
                <a16:creationId xmlns:a16="http://schemas.microsoft.com/office/drawing/2014/main" id="{46F0A0A0-1B24-4BB9-8ABB-F4B30165CD03}"/>
              </a:ext>
            </a:extLst>
          </p:cNvPr>
          <p:cNvSpPr txBox="1"/>
          <p:nvPr/>
        </p:nvSpPr>
        <p:spPr>
          <a:xfrm>
            <a:off x="6221855" y="3335621"/>
            <a:ext cx="356188" cy="461665"/>
          </a:xfrm>
          <a:prstGeom prst="rect">
            <a:avLst/>
          </a:prstGeom>
          <a:noFill/>
        </p:spPr>
        <p:txBody>
          <a:bodyPr wrap="none" rtlCol="0">
            <a:spAutoFit/>
          </a:bodyPr>
          <a:lstStyle/>
          <a:p>
            <a:r>
              <a:rPr lang="en-US" sz="2400" dirty="0"/>
              <a:t>5</a:t>
            </a:r>
          </a:p>
        </p:txBody>
      </p:sp>
      <p:sp>
        <p:nvSpPr>
          <p:cNvPr id="45" name="TextBox 44">
            <a:extLst>
              <a:ext uri="{FF2B5EF4-FFF2-40B4-BE49-F238E27FC236}">
                <a16:creationId xmlns:a16="http://schemas.microsoft.com/office/drawing/2014/main" id="{597F0641-424E-4D18-A125-2EFC937C90C7}"/>
              </a:ext>
            </a:extLst>
          </p:cNvPr>
          <p:cNvSpPr txBox="1"/>
          <p:nvPr/>
        </p:nvSpPr>
        <p:spPr>
          <a:xfrm>
            <a:off x="1266576" y="3335620"/>
            <a:ext cx="356188" cy="461665"/>
          </a:xfrm>
          <a:prstGeom prst="rect">
            <a:avLst/>
          </a:prstGeom>
          <a:noFill/>
        </p:spPr>
        <p:txBody>
          <a:bodyPr wrap="none" rtlCol="0">
            <a:spAutoFit/>
          </a:bodyPr>
          <a:lstStyle/>
          <a:p>
            <a:r>
              <a:rPr lang="en-US" sz="2400" dirty="0"/>
              <a:t>2</a:t>
            </a:r>
          </a:p>
        </p:txBody>
      </p:sp>
      <p:sp>
        <p:nvSpPr>
          <p:cNvPr id="47" name="TextBox 46">
            <a:extLst>
              <a:ext uri="{FF2B5EF4-FFF2-40B4-BE49-F238E27FC236}">
                <a16:creationId xmlns:a16="http://schemas.microsoft.com/office/drawing/2014/main" id="{8BE3F991-A927-4D08-8F49-88D62B912F35}"/>
              </a:ext>
            </a:extLst>
          </p:cNvPr>
          <p:cNvSpPr txBox="1"/>
          <p:nvPr/>
        </p:nvSpPr>
        <p:spPr>
          <a:xfrm>
            <a:off x="96286" y="3335619"/>
            <a:ext cx="356188" cy="461665"/>
          </a:xfrm>
          <a:prstGeom prst="rect">
            <a:avLst/>
          </a:prstGeom>
          <a:noFill/>
        </p:spPr>
        <p:txBody>
          <a:bodyPr wrap="none" rtlCol="0">
            <a:spAutoFit/>
          </a:bodyPr>
          <a:lstStyle/>
          <a:p>
            <a:r>
              <a:rPr lang="en-US" sz="2400" dirty="0"/>
              <a:t>1</a:t>
            </a:r>
          </a:p>
        </p:txBody>
      </p:sp>
      <p:sp>
        <p:nvSpPr>
          <p:cNvPr id="50" name="TextBox 49">
            <a:extLst>
              <a:ext uri="{FF2B5EF4-FFF2-40B4-BE49-F238E27FC236}">
                <a16:creationId xmlns:a16="http://schemas.microsoft.com/office/drawing/2014/main" id="{4E50DDDE-7F57-46B4-B004-A16BB1B8F653}"/>
              </a:ext>
            </a:extLst>
          </p:cNvPr>
          <p:cNvSpPr txBox="1"/>
          <p:nvPr/>
        </p:nvSpPr>
        <p:spPr>
          <a:xfrm>
            <a:off x="2479582" y="2772593"/>
            <a:ext cx="1657826" cy="461665"/>
          </a:xfrm>
          <a:prstGeom prst="rect">
            <a:avLst/>
          </a:prstGeom>
          <a:noFill/>
        </p:spPr>
        <p:txBody>
          <a:bodyPr wrap="none" rtlCol="0">
            <a:spAutoFit/>
          </a:bodyPr>
          <a:lstStyle/>
          <a:p>
            <a:r>
              <a:rPr lang="en-US" sz="2400" dirty="0"/>
              <a:t>Breakpoint</a:t>
            </a:r>
          </a:p>
        </p:txBody>
      </p:sp>
      <p:sp>
        <p:nvSpPr>
          <p:cNvPr id="15" name="Rectangle 14">
            <a:extLst>
              <a:ext uri="{FF2B5EF4-FFF2-40B4-BE49-F238E27FC236}">
                <a16:creationId xmlns:a16="http://schemas.microsoft.com/office/drawing/2014/main" id="{2E2C2EDD-5FA7-4AFA-85EB-7E83B5B984E0}"/>
              </a:ext>
            </a:extLst>
          </p:cNvPr>
          <p:cNvSpPr/>
          <p:nvPr/>
        </p:nvSpPr>
        <p:spPr bwMode="auto">
          <a:xfrm>
            <a:off x="1451774" y="3847060"/>
            <a:ext cx="1856232" cy="18288"/>
          </a:xfrm>
          <a:prstGeom prst="rect">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58" name="Rectangle 57">
            <a:extLst>
              <a:ext uri="{FF2B5EF4-FFF2-40B4-BE49-F238E27FC236}">
                <a16:creationId xmlns:a16="http://schemas.microsoft.com/office/drawing/2014/main" id="{E03F3415-FD93-4923-B84B-72B319327136}"/>
              </a:ext>
            </a:extLst>
          </p:cNvPr>
          <p:cNvSpPr/>
          <p:nvPr/>
        </p:nvSpPr>
        <p:spPr bwMode="auto">
          <a:xfrm>
            <a:off x="2690321" y="3846198"/>
            <a:ext cx="612648" cy="1828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 name="Oval 6">
            <a:extLst>
              <a:ext uri="{FF2B5EF4-FFF2-40B4-BE49-F238E27FC236}">
                <a16:creationId xmlns:a16="http://schemas.microsoft.com/office/drawing/2014/main" id="{5D0F292F-4FC1-43AA-866C-60D2B35B936C}"/>
              </a:ext>
            </a:extLst>
          </p:cNvPr>
          <p:cNvSpPr/>
          <p:nvPr/>
        </p:nvSpPr>
        <p:spPr bwMode="auto">
          <a:xfrm>
            <a:off x="2623147" y="3768243"/>
            <a:ext cx="137160" cy="13716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pic>
        <p:nvPicPr>
          <p:cNvPr id="57" name="Picture 56">
            <a:extLst>
              <a:ext uri="{FF2B5EF4-FFF2-40B4-BE49-F238E27FC236}">
                <a16:creationId xmlns:a16="http://schemas.microsoft.com/office/drawing/2014/main" id="{E0021C54-FEB9-4BC4-A3C2-262DEB5931E1}"/>
              </a:ext>
            </a:extLst>
          </p:cNvPr>
          <p:cNvPicPr>
            <a:picLocks noChangeAspect="1"/>
          </p:cNvPicPr>
          <p:nvPr/>
        </p:nvPicPr>
        <p:blipFill rotWithShape="1">
          <a:blip r:embed="rId3">
            <a:alphaModFix/>
          </a:blip>
          <a:srcRect l="1261" t="40209" r="4253" b="50439"/>
          <a:stretch/>
        </p:blipFill>
        <p:spPr>
          <a:xfrm>
            <a:off x="6967104" y="2208139"/>
            <a:ext cx="6400800" cy="343150"/>
          </a:xfrm>
          <a:prstGeom prst="rect">
            <a:avLst/>
          </a:prstGeom>
        </p:spPr>
      </p:pic>
      <p:pic>
        <p:nvPicPr>
          <p:cNvPr id="59" name="Picture 58">
            <a:extLst>
              <a:ext uri="{FF2B5EF4-FFF2-40B4-BE49-F238E27FC236}">
                <a16:creationId xmlns:a16="http://schemas.microsoft.com/office/drawing/2014/main" id="{273D70BD-DC2D-472C-A250-4060FCA0558A}"/>
              </a:ext>
            </a:extLst>
          </p:cNvPr>
          <p:cNvPicPr>
            <a:picLocks noChangeAspect="1"/>
          </p:cNvPicPr>
          <p:nvPr/>
        </p:nvPicPr>
        <p:blipFill rotWithShape="1">
          <a:blip r:embed="rId3">
            <a:alphaModFix/>
          </a:blip>
          <a:srcRect l="1261" t="59659" r="4253" b="21901"/>
          <a:stretch/>
        </p:blipFill>
        <p:spPr>
          <a:xfrm>
            <a:off x="6967104" y="2921829"/>
            <a:ext cx="6400800" cy="676627"/>
          </a:xfrm>
          <a:prstGeom prst="rect">
            <a:avLst/>
          </a:prstGeom>
        </p:spPr>
      </p:pic>
      <p:pic>
        <p:nvPicPr>
          <p:cNvPr id="60" name="Picture 59">
            <a:extLst>
              <a:ext uri="{FF2B5EF4-FFF2-40B4-BE49-F238E27FC236}">
                <a16:creationId xmlns:a16="http://schemas.microsoft.com/office/drawing/2014/main" id="{BF84223C-CAB0-4551-B528-5555AE449689}"/>
              </a:ext>
            </a:extLst>
          </p:cNvPr>
          <p:cNvPicPr>
            <a:picLocks noChangeAspect="1"/>
          </p:cNvPicPr>
          <p:nvPr/>
        </p:nvPicPr>
        <p:blipFill rotWithShape="1">
          <a:blip r:embed="rId3">
            <a:alphaModFix/>
          </a:blip>
          <a:srcRect l="1261" t="14636" r="4253" b="64439"/>
          <a:stretch/>
        </p:blipFill>
        <p:spPr>
          <a:xfrm>
            <a:off x="6967104" y="1440329"/>
            <a:ext cx="6400800" cy="767810"/>
          </a:xfrm>
          <a:prstGeom prst="rect">
            <a:avLst/>
          </a:prstGeom>
        </p:spPr>
      </p:pic>
      <p:pic>
        <p:nvPicPr>
          <p:cNvPr id="61" name="Picture 60">
            <a:extLst>
              <a:ext uri="{FF2B5EF4-FFF2-40B4-BE49-F238E27FC236}">
                <a16:creationId xmlns:a16="http://schemas.microsoft.com/office/drawing/2014/main" id="{DCFDFBE5-35AE-4CB7-8AA8-8AE1A554E961}"/>
              </a:ext>
            </a:extLst>
          </p:cNvPr>
          <p:cNvPicPr>
            <a:picLocks noChangeAspect="1"/>
          </p:cNvPicPr>
          <p:nvPr/>
        </p:nvPicPr>
        <p:blipFill rotWithShape="1">
          <a:blip r:embed="rId3">
            <a:alphaModFix/>
          </a:blip>
          <a:srcRect l="1261" t="50307" r="4253" b="40341"/>
          <a:stretch/>
        </p:blipFill>
        <p:spPr>
          <a:xfrm>
            <a:off x="6967104" y="2578679"/>
            <a:ext cx="6400800" cy="343151"/>
          </a:xfrm>
          <a:prstGeom prst="rect">
            <a:avLst/>
          </a:prstGeom>
        </p:spPr>
      </p:pic>
      <p:sp>
        <p:nvSpPr>
          <p:cNvPr id="62" name="Rectangle 61">
            <a:hlinkClick r:id="rId4" action="ppaction://hlinksldjump"/>
            <a:extLst>
              <a:ext uri="{FF2B5EF4-FFF2-40B4-BE49-F238E27FC236}">
                <a16:creationId xmlns:a16="http://schemas.microsoft.com/office/drawing/2014/main" id="{75A8A01E-2A0C-413D-AC48-D595733366E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74673993"/>
      </p:ext>
    </p:extLst>
  </p:cSld>
  <p:clrMapOvr>
    <a:masterClrMapping/>
  </p:clrMapOvr>
  <p:transition advClick="0"/>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Modeling Value Functions [10]</a:t>
            </a: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6" name="Picture 5">
            <a:extLst>
              <a:ext uri="{FF2B5EF4-FFF2-40B4-BE49-F238E27FC236}">
                <a16:creationId xmlns:a16="http://schemas.microsoft.com/office/drawing/2014/main" id="{67CA549C-5EB0-47F2-8017-7D06C1E6F8A7}"/>
              </a:ext>
            </a:extLst>
          </p:cNvPr>
          <p:cNvPicPr>
            <a:picLocks noChangeAspect="1"/>
          </p:cNvPicPr>
          <p:nvPr/>
        </p:nvPicPr>
        <p:blipFill rotWithShape="1">
          <a:blip r:embed="rId2">
            <a:alphaModFix/>
          </a:blip>
          <a:srcRect l="1261" t="25785" r="4253" b="55294"/>
          <a:stretch/>
        </p:blipFill>
        <p:spPr>
          <a:xfrm>
            <a:off x="6967104" y="4007556"/>
            <a:ext cx="6400800" cy="694266"/>
          </a:xfrm>
          <a:prstGeom prst="rect">
            <a:avLst/>
          </a:prstGeom>
        </p:spPr>
      </p:pic>
      <p:pic>
        <p:nvPicPr>
          <p:cNvPr id="11" name="Picture 10">
            <a:extLst>
              <a:ext uri="{FF2B5EF4-FFF2-40B4-BE49-F238E27FC236}">
                <a16:creationId xmlns:a16="http://schemas.microsoft.com/office/drawing/2014/main" id="{EF948301-CC31-4E3E-A608-EF9F91D722AF}"/>
              </a:ext>
            </a:extLst>
          </p:cNvPr>
          <p:cNvPicPr>
            <a:picLocks noChangeAspect="1"/>
          </p:cNvPicPr>
          <p:nvPr/>
        </p:nvPicPr>
        <p:blipFill rotWithShape="1">
          <a:blip r:embed="rId2">
            <a:alphaModFix/>
          </a:blip>
          <a:srcRect l="1261" t="14636" r="4253" b="75446"/>
          <a:stretch/>
        </p:blipFill>
        <p:spPr>
          <a:xfrm>
            <a:off x="6967104" y="3598456"/>
            <a:ext cx="6400800" cy="363944"/>
          </a:xfrm>
          <a:prstGeom prst="rect">
            <a:avLst/>
          </a:prstGeom>
        </p:spPr>
      </p:pic>
      <p:sp>
        <p:nvSpPr>
          <p:cNvPr id="22" name="TextBox 21">
            <a:extLst>
              <a:ext uri="{FF2B5EF4-FFF2-40B4-BE49-F238E27FC236}">
                <a16:creationId xmlns:a16="http://schemas.microsoft.com/office/drawing/2014/main" id="{A6BA3666-6CA1-439A-A007-F547C418A7D3}"/>
              </a:ext>
            </a:extLst>
          </p:cNvPr>
          <p:cNvSpPr txBox="1"/>
          <p:nvPr/>
        </p:nvSpPr>
        <p:spPr>
          <a:xfrm>
            <a:off x="6102209" y="3907747"/>
            <a:ext cx="612668" cy="461665"/>
          </a:xfrm>
          <a:prstGeom prst="rect">
            <a:avLst/>
          </a:prstGeom>
          <a:noFill/>
        </p:spPr>
        <p:txBody>
          <a:bodyPr wrap="none" rtlCol="0">
            <a:spAutoFit/>
          </a:bodyPr>
          <a:lstStyle/>
          <a:p>
            <a:r>
              <a:rPr lang="en-US" sz="2400" dirty="0"/>
              <a:t>1.0</a:t>
            </a:r>
          </a:p>
        </p:txBody>
      </p:sp>
      <p:grpSp>
        <p:nvGrpSpPr>
          <p:cNvPr id="49" name="Group 48">
            <a:extLst>
              <a:ext uri="{FF2B5EF4-FFF2-40B4-BE49-F238E27FC236}">
                <a16:creationId xmlns:a16="http://schemas.microsoft.com/office/drawing/2014/main" id="{84B36219-FA1C-49B9-8FB6-20F74D5195B3}"/>
              </a:ext>
            </a:extLst>
          </p:cNvPr>
          <p:cNvGrpSpPr/>
          <p:nvPr/>
        </p:nvGrpSpPr>
        <p:grpSpPr>
          <a:xfrm>
            <a:off x="266490" y="3810484"/>
            <a:ext cx="6157729" cy="93707"/>
            <a:chOff x="512762" y="4007556"/>
            <a:chExt cx="6157729" cy="93707"/>
          </a:xfrm>
        </p:grpSpPr>
        <p:sp>
          <p:nvSpPr>
            <p:cNvPr id="36" name="Rectangle 35">
              <a:extLst>
                <a:ext uri="{FF2B5EF4-FFF2-40B4-BE49-F238E27FC236}">
                  <a16:creationId xmlns:a16="http://schemas.microsoft.com/office/drawing/2014/main" id="{98886515-9EC6-441D-82C5-AF8C76AAB881}"/>
                </a:ext>
              </a:extLst>
            </p:cNvPr>
            <p:cNvSpPr/>
            <p:nvPr/>
          </p:nvSpPr>
          <p:spPr bwMode="auto">
            <a:xfrm>
              <a:off x="1062971" y="4009823"/>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37" name="Rectangle 36">
              <a:extLst>
                <a:ext uri="{FF2B5EF4-FFF2-40B4-BE49-F238E27FC236}">
                  <a16:creationId xmlns:a16="http://schemas.microsoft.com/office/drawing/2014/main" id="{00D29DEC-B797-47EF-B68D-F3B4143DD301}"/>
                </a:ext>
              </a:extLst>
            </p:cNvPr>
            <p:cNvSpPr/>
            <p:nvPr/>
          </p:nvSpPr>
          <p:spPr bwMode="auto">
            <a:xfrm>
              <a:off x="2305603" y="4008691"/>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8" name="Rectangle 37">
              <a:extLst>
                <a:ext uri="{FF2B5EF4-FFF2-40B4-BE49-F238E27FC236}">
                  <a16:creationId xmlns:a16="http://schemas.microsoft.com/office/drawing/2014/main" id="{5B3155AD-FCA9-46D6-B1D7-4CEF19F061AB}"/>
                </a:ext>
              </a:extLst>
            </p:cNvPr>
            <p:cNvSpPr/>
            <p:nvPr/>
          </p:nvSpPr>
          <p:spPr bwMode="auto">
            <a:xfrm>
              <a:off x="1690819"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9" name="Rectangle 38">
              <a:extLst>
                <a:ext uri="{FF2B5EF4-FFF2-40B4-BE49-F238E27FC236}">
                  <a16:creationId xmlns:a16="http://schemas.microsoft.com/office/drawing/2014/main" id="{A46E649E-DBF6-4856-B5DF-CBBB931A34F1}"/>
                </a:ext>
              </a:extLst>
            </p:cNvPr>
            <p:cNvSpPr/>
            <p:nvPr/>
          </p:nvSpPr>
          <p:spPr bwMode="auto">
            <a:xfrm>
              <a:off x="2926919" y="4008690"/>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0" name="Rectangle 39">
              <a:extLst>
                <a:ext uri="{FF2B5EF4-FFF2-40B4-BE49-F238E27FC236}">
                  <a16:creationId xmlns:a16="http://schemas.microsoft.com/office/drawing/2014/main" id="{C563C2CB-7805-4F60-AD13-6FFDBDC95D52}"/>
                </a:ext>
              </a:extLst>
            </p:cNvPr>
            <p:cNvSpPr/>
            <p:nvPr/>
          </p:nvSpPr>
          <p:spPr bwMode="auto">
            <a:xfrm>
              <a:off x="3554767"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1" name="Rectangle 40">
              <a:extLst>
                <a:ext uri="{FF2B5EF4-FFF2-40B4-BE49-F238E27FC236}">
                  <a16:creationId xmlns:a16="http://schemas.microsoft.com/office/drawing/2014/main" id="{0A1637DA-A923-4115-AF9E-7E8D7B2015D2}"/>
                </a:ext>
              </a:extLst>
            </p:cNvPr>
            <p:cNvSpPr/>
            <p:nvPr/>
          </p:nvSpPr>
          <p:spPr bwMode="auto">
            <a:xfrm>
              <a:off x="4168245"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2" name="Rectangle 41">
              <a:extLst>
                <a:ext uri="{FF2B5EF4-FFF2-40B4-BE49-F238E27FC236}">
                  <a16:creationId xmlns:a16="http://schemas.microsoft.com/office/drawing/2014/main" id="{490C6E6B-84CD-461F-B61A-A2C30AF77900}"/>
                </a:ext>
              </a:extLst>
            </p:cNvPr>
            <p:cNvSpPr/>
            <p:nvPr/>
          </p:nvSpPr>
          <p:spPr bwMode="auto">
            <a:xfrm>
              <a:off x="5412183" y="4007557"/>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3" name="Rectangle 42">
              <a:extLst>
                <a:ext uri="{FF2B5EF4-FFF2-40B4-BE49-F238E27FC236}">
                  <a16:creationId xmlns:a16="http://schemas.microsoft.com/office/drawing/2014/main" id="{8143E7ED-BA14-4029-9793-218013921E67}"/>
                </a:ext>
              </a:extLst>
            </p:cNvPr>
            <p:cNvSpPr/>
            <p:nvPr/>
          </p:nvSpPr>
          <p:spPr bwMode="auto">
            <a:xfrm>
              <a:off x="4790867" y="4008688"/>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4" name="Rectangle 43">
              <a:extLst>
                <a:ext uri="{FF2B5EF4-FFF2-40B4-BE49-F238E27FC236}">
                  <a16:creationId xmlns:a16="http://schemas.microsoft.com/office/drawing/2014/main" id="{EE40FC3D-A22A-40A7-946F-F6AACBA151E3}"/>
                </a:ext>
              </a:extLst>
            </p:cNvPr>
            <p:cNvSpPr/>
            <p:nvPr/>
          </p:nvSpPr>
          <p:spPr bwMode="auto">
            <a:xfrm>
              <a:off x="6033499"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6" name="Rectangle 45">
              <a:extLst>
                <a:ext uri="{FF2B5EF4-FFF2-40B4-BE49-F238E27FC236}">
                  <a16:creationId xmlns:a16="http://schemas.microsoft.com/office/drawing/2014/main" id="{53E4B101-5C47-4648-8F15-ECD722F1AACB}"/>
                </a:ext>
              </a:extLst>
            </p:cNvPr>
            <p:cNvSpPr/>
            <p:nvPr/>
          </p:nvSpPr>
          <p:spPr bwMode="auto">
            <a:xfrm>
              <a:off x="6652203"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8" name="Rectangle 47">
              <a:extLst>
                <a:ext uri="{FF2B5EF4-FFF2-40B4-BE49-F238E27FC236}">
                  <a16:creationId xmlns:a16="http://schemas.microsoft.com/office/drawing/2014/main" id="{E618A965-D012-4BD4-A32C-D04865D8218C}"/>
                </a:ext>
              </a:extLst>
            </p:cNvPr>
            <p:cNvSpPr/>
            <p:nvPr/>
          </p:nvSpPr>
          <p:spPr bwMode="auto">
            <a:xfrm>
              <a:off x="512762"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pSp>
      <p:cxnSp>
        <p:nvCxnSpPr>
          <p:cNvPr id="51" name="Straight Connector 50">
            <a:extLst>
              <a:ext uri="{FF2B5EF4-FFF2-40B4-BE49-F238E27FC236}">
                <a16:creationId xmlns:a16="http://schemas.microsoft.com/office/drawing/2014/main" id="{D5DFACFC-14F4-4D0C-B1EC-9E98E683FF4A}"/>
              </a:ext>
            </a:extLst>
          </p:cNvPr>
          <p:cNvCxnSpPr>
            <a:stCxn id="48" idx="1"/>
            <a:endCxn id="46" idx="1"/>
          </p:cNvCxnSpPr>
          <p:nvPr/>
        </p:nvCxnSpPr>
        <p:spPr bwMode="auto">
          <a:xfrm>
            <a:off x="266490" y="3856204"/>
            <a:ext cx="613944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2" name="TextBox 51">
            <a:extLst>
              <a:ext uri="{FF2B5EF4-FFF2-40B4-BE49-F238E27FC236}">
                <a16:creationId xmlns:a16="http://schemas.microsoft.com/office/drawing/2014/main" id="{53CED745-01FB-4930-810B-19B4485459DA}"/>
              </a:ext>
            </a:extLst>
          </p:cNvPr>
          <p:cNvSpPr txBox="1"/>
          <p:nvPr/>
        </p:nvSpPr>
        <p:spPr>
          <a:xfrm>
            <a:off x="-21556" y="3907747"/>
            <a:ext cx="612668" cy="461665"/>
          </a:xfrm>
          <a:prstGeom prst="rect">
            <a:avLst/>
          </a:prstGeom>
          <a:noFill/>
        </p:spPr>
        <p:txBody>
          <a:bodyPr wrap="none" rtlCol="0">
            <a:spAutoFit/>
          </a:bodyPr>
          <a:lstStyle/>
          <a:p>
            <a:r>
              <a:rPr lang="en-US" sz="2400" dirty="0"/>
              <a:t>0.0</a:t>
            </a:r>
          </a:p>
        </p:txBody>
      </p:sp>
      <p:sp>
        <p:nvSpPr>
          <p:cNvPr id="53" name="TextBox 52">
            <a:extLst>
              <a:ext uri="{FF2B5EF4-FFF2-40B4-BE49-F238E27FC236}">
                <a16:creationId xmlns:a16="http://schemas.microsoft.com/office/drawing/2014/main" id="{23D583AC-DE64-46CC-BC4D-0D39B676743B}"/>
              </a:ext>
            </a:extLst>
          </p:cNvPr>
          <p:cNvSpPr txBox="1"/>
          <p:nvPr/>
        </p:nvSpPr>
        <p:spPr>
          <a:xfrm>
            <a:off x="3002161" y="3907747"/>
            <a:ext cx="612668" cy="461665"/>
          </a:xfrm>
          <a:prstGeom prst="rect">
            <a:avLst/>
          </a:prstGeom>
          <a:noFill/>
        </p:spPr>
        <p:txBody>
          <a:bodyPr wrap="none" rtlCol="0">
            <a:spAutoFit/>
          </a:bodyPr>
          <a:lstStyle/>
          <a:p>
            <a:r>
              <a:rPr lang="en-US" sz="2400" dirty="0"/>
              <a:t>0.5</a:t>
            </a:r>
          </a:p>
        </p:txBody>
      </p:sp>
      <p:sp>
        <p:nvSpPr>
          <p:cNvPr id="54" name="TextBox 53">
            <a:extLst>
              <a:ext uri="{FF2B5EF4-FFF2-40B4-BE49-F238E27FC236}">
                <a16:creationId xmlns:a16="http://schemas.microsoft.com/office/drawing/2014/main" id="{B06FE0C6-7E43-4167-A1F7-C47D29333C12}"/>
              </a:ext>
            </a:extLst>
          </p:cNvPr>
          <p:cNvSpPr txBox="1"/>
          <p:nvPr/>
        </p:nvSpPr>
        <p:spPr>
          <a:xfrm>
            <a:off x="1137064" y="3907747"/>
            <a:ext cx="612668" cy="461665"/>
          </a:xfrm>
          <a:prstGeom prst="rect">
            <a:avLst/>
          </a:prstGeom>
          <a:noFill/>
        </p:spPr>
        <p:txBody>
          <a:bodyPr wrap="none" rtlCol="0">
            <a:spAutoFit/>
          </a:bodyPr>
          <a:lstStyle/>
          <a:p>
            <a:r>
              <a:rPr lang="en-US" sz="2400" dirty="0"/>
              <a:t>0.2</a:t>
            </a:r>
          </a:p>
        </p:txBody>
      </p:sp>
      <p:sp>
        <p:nvSpPr>
          <p:cNvPr id="55" name="TextBox 54">
            <a:extLst>
              <a:ext uri="{FF2B5EF4-FFF2-40B4-BE49-F238E27FC236}">
                <a16:creationId xmlns:a16="http://schemas.microsoft.com/office/drawing/2014/main" id="{103048F0-BFAC-4F56-AFB2-4C6F4D6F1926}"/>
              </a:ext>
            </a:extLst>
          </p:cNvPr>
          <p:cNvSpPr txBox="1"/>
          <p:nvPr/>
        </p:nvSpPr>
        <p:spPr>
          <a:xfrm>
            <a:off x="2369089" y="3907747"/>
            <a:ext cx="612668" cy="461665"/>
          </a:xfrm>
          <a:prstGeom prst="rect">
            <a:avLst/>
          </a:prstGeom>
          <a:noFill/>
        </p:spPr>
        <p:txBody>
          <a:bodyPr wrap="none" rtlCol="0">
            <a:spAutoFit/>
          </a:bodyPr>
          <a:lstStyle/>
          <a:p>
            <a:r>
              <a:rPr lang="en-US" sz="2400" dirty="0">
                <a:solidFill>
                  <a:srgbClr val="FF0000"/>
                </a:solidFill>
              </a:rPr>
              <a:t>0.4</a:t>
            </a:r>
          </a:p>
        </p:txBody>
      </p:sp>
      <p:sp>
        <p:nvSpPr>
          <p:cNvPr id="56" name="TextBox 55">
            <a:extLst>
              <a:ext uri="{FF2B5EF4-FFF2-40B4-BE49-F238E27FC236}">
                <a16:creationId xmlns:a16="http://schemas.microsoft.com/office/drawing/2014/main" id="{5D9DF0D9-A9BA-42B4-A80F-99C572FB15A8}"/>
              </a:ext>
            </a:extLst>
          </p:cNvPr>
          <p:cNvSpPr txBox="1"/>
          <p:nvPr/>
        </p:nvSpPr>
        <p:spPr>
          <a:xfrm>
            <a:off x="4866919" y="3907747"/>
            <a:ext cx="612668" cy="461665"/>
          </a:xfrm>
          <a:prstGeom prst="rect">
            <a:avLst/>
          </a:prstGeom>
          <a:noFill/>
        </p:spPr>
        <p:txBody>
          <a:bodyPr wrap="none" rtlCol="0">
            <a:spAutoFit/>
          </a:bodyPr>
          <a:lstStyle/>
          <a:p>
            <a:r>
              <a:rPr lang="en-US" sz="2400" dirty="0"/>
              <a:t>0.8</a:t>
            </a:r>
          </a:p>
        </p:txBody>
      </p:sp>
      <p:sp>
        <p:nvSpPr>
          <p:cNvPr id="30" name="TextBox 29">
            <a:extLst>
              <a:ext uri="{FF2B5EF4-FFF2-40B4-BE49-F238E27FC236}">
                <a16:creationId xmlns:a16="http://schemas.microsoft.com/office/drawing/2014/main" id="{ED083BC1-2E33-421A-ACE6-08FEE6D74405}"/>
              </a:ext>
            </a:extLst>
          </p:cNvPr>
          <p:cNvSpPr txBox="1"/>
          <p:nvPr/>
        </p:nvSpPr>
        <p:spPr>
          <a:xfrm>
            <a:off x="2616639" y="4470989"/>
            <a:ext cx="1383712" cy="461665"/>
          </a:xfrm>
          <a:prstGeom prst="rect">
            <a:avLst/>
          </a:prstGeom>
          <a:noFill/>
        </p:spPr>
        <p:txBody>
          <a:bodyPr wrap="none" rtlCol="0">
            <a:spAutoFit/>
          </a:bodyPr>
          <a:lstStyle/>
          <a:p>
            <a:r>
              <a:rPr lang="en-US" sz="2400" dirty="0"/>
              <a:t>Measure</a:t>
            </a:r>
          </a:p>
        </p:txBody>
      </p:sp>
      <p:sp>
        <p:nvSpPr>
          <p:cNvPr id="33" name="TextBox 32">
            <a:extLst>
              <a:ext uri="{FF2B5EF4-FFF2-40B4-BE49-F238E27FC236}">
                <a16:creationId xmlns:a16="http://schemas.microsoft.com/office/drawing/2014/main" id="{0CC9EB1C-531D-437B-B23D-F647A5A7B1B3}"/>
              </a:ext>
            </a:extLst>
          </p:cNvPr>
          <p:cNvSpPr txBox="1"/>
          <p:nvPr/>
        </p:nvSpPr>
        <p:spPr>
          <a:xfrm>
            <a:off x="3131054" y="3335622"/>
            <a:ext cx="356188" cy="461665"/>
          </a:xfrm>
          <a:prstGeom prst="rect">
            <a:avLst/>
          </a:prstGeom>
          <a:noFill/>
        </p:spPr>
        <p:txBody>
          <a:bodyPr wrap="none" rtlCol="0">
            <a:spAutoFit/>
          </a:bodyPr>
          <a:lstStyle/>
          <a:p>
            <a:r>
              <a:rPr lang="en-US" sz="2400" dirty="0"/>
              <a:t>3</a:t>
            </a:r>
          </a:p>
        </p:txBody>
      </p:sp>
      <p:sp>
        <p:nvSpPr>
          <p:cNvPr id="34" name="TextBox 33">
            <a:extLst>
              <a:ext uri="{FF2B5EF4-FFF2-40B4-BE49-F238E27FC236}">
                <a16:creationId xmlns:a16="http://schemas.microsoft.com/office/drawing/2014/main" id="{F279CE38-76BE-434B-99AC-7455A74443A1}"/>
              </a:ext>
            </a:extLst>
          </p:cNvPr>
          <p:cNvSpPr txBox="1"/>
          <p:nvPr/>
        </p:nvSpPr>
        <p:spPr>
          <a:xfrm>
            <a:off x="4987817" y="3329285"/>
            <a:ext cx="356188" cy="461665"/>
          </a:xfrm>
          <a:prstGeom prst="rect">
            <a:avLst/>
          </a:prstGeom>
          <a:noFill/>
        </p:spPr>
        <p:txBody>
          <a:bodyPr wrap="none" rtlCol="0">
            <a:spAutoFit/>
          </a:bodyPr>
          <a:lstStyle/>
          <a:p>
            <a:r>
              <a:rPr lang="en-US" sz="2400" dirty="0"/>
              <a:t>4</a:t>
            </a:r>
          </a:p>
        </p:txBody>
      </p:sp>
      <p:sp>
        <p:nvSpPr>
          <p:cNvPr id="35" name="TextBox 34">
            <a:extLst>
              <a:ext uri="{FF2B5EF4-FFF2-40B4-BE49-F238E27FC236}">
                <a16:creationId xmlns:a16="http://schemas.microsoft.com/office/drawing/2014/main" id="{46F0A0A0-1B24-4BB9-8ABB-F4B30165CD03}"/>
              </a:ext>
            </a:extLst>
          </p:cNvPr>
          <p:cNvSpPr txBox="1"/>
          <p:nvPr/>
        </p:nvSpPr>
        <p:spPr>
          <a:xfrm>
            <a:off x="6221855" y="3335621"/>
            <a:ext cx="356188" cy="461665"/>
          </a:xfrm>
          <a:prstGeom prst="rect">
            <a:avLst/>
          </a:prstGeom>
          <a:noFill/>
        </p:spPr>
        <p:txBody>
          <a:bodyPr wrap="none" rtlCol="0">
            <a:spAutoFit/>
          </a:bodyPr>
          <a:lstStyle/>
          <a:p>
            <a:r>
              <a:rPr lang="en-US" sz="2400" dirty="0"/>
              <a:t>5</a:t>
            </a:r>
          </a:p>
        </p:txBody>
      </p:sp>
      <p:sp>
        <p:nvSpPr>
          <p:cNvPr id="45" name="TextBox 44">
            <a:extLst>
              <a:ext uri="{FF2B5EF4-FFF2-40B4-BE49-F238E27FC236}">
                <a16:creationId xmlns:a16="http://schemas.microsoft.com/office/drawing/2014/main" id="{597F0641-424E-4D18-A125-2EFC937C90C7}"/>
              </a:ext>
            </a:extLst>
          </p:cNvPr>
          <p:cNvSpPr txBox="1"/>
          <p:nvPr/>
        </p:nvSpPr>
        <p:spPr>
          <a:xfrm>
            <a:off x="1266576" y="3335620"/>
            <a:ext cx="356188" cy="461665"/>
          </a:xfrm>
          <a:prstGeom prst="rect">
            <a:avLst/>
          </a:prstGeom>
          <a:noFill/>
        </p:spPr>
        <p:txBody>
          <a:bodyPr wrap="none" rtlCol="0">
            <a:spAutoFit/>
          </a:bodyPr>
          <a:lstStyle/>
          <a:p>
            <a:r>
              <a:rPr lang="en-US" sz="2400" dirty="0"/>
              <a:t>2</a:t>
            </a:r>
          </a:p>
        </p:txBody>
      </p:sp>
      <p:sp>
        <p:nvSpPr>
          <p:cNvPr id="47" name="TextBox 46">
            <a:extLst>
              <a:ext uri="{FF2B5EF4-FFF2-40B4-BE49-F238E27FC236}">
                <a16:creationId xmlns:a16="http://schemas.microsoft.com/office/drawing/2014/main" id="{8BE3F991-A927-4D08-8F49-88D62B912F35}"/>
              </a:ext>
            </a:extLst>
          </p:cNvPr>
          <p:cNvSpPr txBox="1"/>
          <p:nvPr/>
        </p:nvSpPr>
        <p:spPr>
          <a:xfrm>
            <a:off x="96286" y="3335619"/>
            <a:ext cx="356188" cy="461665"/>
          </a:xfrm>
          <a:prstGeom prst="rect">
            <a:avLst/>
          </a:prstGeom>
          <a:noFill/>
        </p:spPr>
        <p:txBody>
          <a:bodyPr wrap="none" rtlCol="0">
            <a:spAutoFit/>
          </a:bodyPr>
          <a:lstStyle/>
          <a:p>
            <a:r>
              <a:rPr lang="en-US" sz="2400" dirty="0"/>
              <a:t>1</a:t>
            </a:r>
          </a:p>
        </p:txBody>
      </p:sp>
      <p:sp>
        <p:nvSpPr>
          <p:cNvPr id="50" name="TextBox 49">
            <a:extLst>
              <a:ext uri="{FF2B5EF4-FFF2-40B4-BE49-F238E27FC236}">
                <a16:creationId xmlns:a16="http://schemas.microsoft.com/office/drawing/2014/main" id="{4E50DDDE-7F57-46B4-B004-A16BB1B8F653}"/>
              </a:ext>
            </a:extLst>
          </p:cNvPr>
          <p:cNvSpPr txBox="1"/>
          <p:nvPr/>
        </p:nvSpPr>
        <p:spPr>
          <a:xfrm>
            <a:off x="2479582" y="2772593"/>
            <a:ext cx="1657826" cy="461665"/>
          </a:xfrm>
          <a:prstGeom prst="rect">
            <a:avLst/>
          </a:prstGeom>
          <a:noFill/>
        </p:spPr>
        <p:txBody>
          <a:bodyPr wrap="none" rtlCol="0">
            <a:spAutoFit/>
          </a:bodyPr>
          <a:lstStyle/>
          <a:p>
            <a:r>
              <a:rPr lang="en-US" sz="2400" dirty="0"/>
              <a:t>Breakpoint</a:t>
            </a:r>
          </a:p>
        </p:txBody>
      </p:sp>
      <p:sp>
        <p:nvSpPr>
          <p:cNvPr id="15" name="Rectangle 14">
            <a:extLst>
              <a:ext uri="{FF2B5EF4-FFF2-40B4-BE49-F238E27FC236}">
                <a16:creationId xmlns:a16="http://schemas.microsoft.com/office/drawing/2014/main" id="{2E2C2EDD-5FA7-4AFA-85EB-7E83B5B984E0}"/>
              </a:ext>
            </a:extLst>
          </p:cNvPr>
          <p:cNvSpPr/>
          <p:nvPr/>
        </p:nvSpPr>
        <p:spPr bwMode="auto">
          <a:xfrm>
            <a:off x="1451774" y="3847060"/>
            <a:ext cx="1856232" cy="18288"/>
          </a:xfrm>
          <a:prstGeom prst="rect">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58" name="Rectangle 57">
            <a:extLst>
              <a:ext uri="{FF2B5EF4-FFF2-40B4-BE49-F238E27FC236}">
                <a16:creationId xmlns:a16="http://schemas.microsoft.com/office/drawing/2014/main" id="{E03F3415-FD93-4923-B84B-72B319327136}"/>
              </a:ext>
            </a:extLst>
          </p:cNvPr>
          <p:cNvSpPr/>
          <p:nvPr/>
        </p:nvSpPr>
        <p:spPr bwMode="auto">
          <a:xfrm>
            <a:off x="2708019" y="3843734"/>
            <a:ext cx="612648" cy="18288"/>
          </a:xfrm>
          <a:prstGeom prst="rect">
            <a:avLst/>
          </a:prstGeom>
          <a:solidFill>
            <a:srgbClr val="FF00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solidFill>
                  <a:schemeClr val="tx1"/>
                </a:solidFill>
              </a:ln>
              <a:solidFill>
                <a:schemeClr val="tx1"/>
              </a:solidFill>
              <a:effectLst/>
              <a:latin typeface="Arial" charset="0"/>
            </a:endParaRPr>
          </a:p>
        </p:txBody>
      </p:sp>
      <p:sp>
        <p:nvSpPr>
          <p:cNvPr id="7" name="Oval 6">
            <a:extLst>
              <a:ext uri="{FF2B5EF4-FFF2-40B4-BE49-F238E27FC236}">
                <a16:creationId xmlns:a16="http://schemas.microsoft.com/office/drawing/2014/main" id="{5D0F292F-4FC1-43AA-866C-60D2B35B936C}"/>
              </a:ext>
            </a:extLst>
          </p:cNvPr>
          <p:cNvSpPr/>
          <p:nvPr/>
        </p:nvSpPr>
        <p:spPr bwMode="auto">
          <a:xfrm>
            <a:off x="2623147" y="3768243"/>
            <a:ext cx="137160" cy="13716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926C320-4975-4097-8657-96ACD3DCB0DC}"/>
                  </a:ext>
                </a:extLst>
              </p:cNvPr>
              <p:cNvSpPr txBox="1"/>
              <p:nvPr/>
            </p:nvSpPr>
            <p:spPr>
              <a:xfrm>
                <a:off x="1528179" y="5231870"/>
                <a:ext cx="3205749" cy="8182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ea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𝝀</m:t>
                          </m:r>
                        </m:e>
                        <m:sub>
                          <m:r>
                            <a:rPr lang="en-US" sz="2800" b="0" i="1" smtClean="0">
                              <a:latin typeface="Cambria Math" panose="02040503050406030204" pitchFamily="18" charset="0"/>
                              <a:ea typeface="Cambria Math" panose="02040503050406030204" pitchFamily="18" charset="0"/>
                            </a:rPr>
                            <m:t>𝑗𝑘</m:t>
                          </m:r>
                          <m:r>
                            <a:rPr lang="en-US" sz="2800" b="0" i="1" smtClean="0">
                              <a:latin typeface="Cambria Math" panose="02040503050406030204" pitchFamily="18" charset="0"/>
                              <a:ea typeface="Cambria Math" panose="02040503050406030204" pitchFamily="18" charset="0"/>
                            </a:rPr>
                            <m:t>2</m:t>
                          </m:r>
                        </m:sub>
                      </m:sSub>
                      <m:r>
                        <a:rPr lang="en-US" sz="2800" b="0" i="1" smtClean="0">
                          <a:latin typeface="Cambria Math" panose="02040503050406030204" pitchFamily="18" charset="0"/>
                          <a:ea typeface="Cambria Math" panose="02040503050406030204" pitchFamily="18" charset="0"/>
                        </a:rPr>
                        <m:t>=</m:t>
                      </m:r>
                      <m:f>
                        <m:fPr>
                          <m:ctrlPr>
                            <a:rPr lang="en-US" sz="2800" i="1" smtClean="0">
                              <a:latin typeface="Cambria Math" panose="02040503050406030204" pitchFamily="18" charset="0"/>
                            </a:rPr>
                          </m:ctrlPr>
                        </m:fPr>
                        <m:num>
                          <m:r>
                            <a:rPr lang="en-US" sz="2800" b="0" i="1" smtClean="0">
                              <a:latin typeface="Cambria Math" panose="02040503050406030204" pitchFamily="18" charset="0"/>
                            </a:rPr>
                            <m:t>0.5−</m:t>
                          </m:r>
                          <m:r>
                            <a:rPr lang="en-US" sz="2800" b="0" i="1" smtClean="0">
                              <a:solidFill>
                                <a:srgbClr val="FF0000"/>
                              </a:solidFill>
                              <a:latin typeface="Cambria Math" panose="02040503050406030204" pitchFamily="18" charset="0"/>
                            </a:rPr>
                            <m:t>0.4</m:t>
                          </m:r>
                        </m:num>
                        <m:den>
                          <m:r>
                            <a:rPr lang="en-US" sz="2800" b="0" i="1" smtClean="0">
                              <a:latin typeface="Cambria Math" panose="02040503050406030204" pitchFamily="18" charset="0"/>
                            </a:rPr>
                            <m:t>0.5−0.2</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3</m:t>
                          </m:r>
                        </m:den>
                      </m:f>
                    </m:oMath>
                  </m:oMathPara>
                </a14:m>
                <a:endParaRPr lang="en-US" sz="2800" dirty="0"/>
              </a:p>
            </p:txBody>
          </p:sp>
        </mc:Choice>
        <mc:Fallback xmlns="">
          <p:sp>
            <p:nvSpPr>
              <p:cNvPr id="8" name="TextBox 7">
                <a:extLst>
                  <a:ext uri="{FF2B5EF4-FFF2-40B4-BE49-F238E27FC236}">
                    <a16:creationId xmlns:a16="http://schemas.microsoft.com/office/drawing/2014/main" id="{C926C320-4975-4097-8657-96ACD3DCB0DC}"/>
                  </a:ext>
                </a:extLst>
              </p:cNvPr>
              <p:cNvSpPr txBox="1">
                <a:spLocks noRot="1" noChangeAspect="1" noMove="1" noResize="1" noEditPoints="1" noAdjustHandles="1" noChangeArrowheads="1" noChangeShapeType="1" noTextEdit="1"/>
              </p:cNvSpPr>
              <p:nvPr/>
            </p:nvSpPr>
            <p:spPr>
              <a:xfrm>
                <a:off x="1528179" y="5231870"/>
                <a:ext cx="3205749" cy="818237"/>
              </a:xfrm>
              <a:prstGeom prst="rect">
                <a:avLst/>
              </a:prstGeom>
              <a:blipFill>
                <a:blip r:embed="rId4"/>
                <a:stretch>
                  <a:fillRect/>
                </a:stretch>
              </a:blipFill>
            </p:spPr>
            <p:txBody>
              <a:bodyPr/>
              <a:lstStyle/>
              <a:p>
                <a:r>
                  <a:rPr lang="en-US">
                    <a:noFill/>
                  </a:rPr>
                  <a:t> </a:t>
                </a:r>
              </a:p>
            </p:txBody>
          </p:sp>
        </mc:Fallback>
      </mc:AlternateContent>
      <p:pic>
        <p:nvPicPr>
          <p:cNvPr id="57" name="Picture 56">
            <a:extLst>
              <a:ext uri="{FF2B5EF4-FFF2-40B4-BE49-F238E27FC236}">
                <a16:creationId xmlns:a16="http://schemas.microsoft.com/office/drawing/2014/main" id="{77532E74-79AD-479B-864D-B5F1D05B4234}"/>
              </a:ext>
            </a:extLst>
          </p:cNvPr>
          <p:cNvPicPr>
            <a:picLocks noChangeAspect="1"/>
          </p:cNvPicPr>
          <p:nvPr/>
        </p:nvPicPr>
        <p:blipFill rotWithShape="1">
          <a:blip r:embed="rId5">
            <a:alphaModFix/>
          </a:blip>
          <a:srcRect l="1261" t="40209" r="4253" b="50439"/>
          <a:stretch/>
        </p:blipFill>
        <p:spPr>
          <a:xfrm>
            <a:off x="6967104" y="2208139"/>
            <a:ext cx="6400800" cy="343150"/>
          </a:xfrm>
          <a:prstGeom prst="rect">
            <a:avLst/>
          </a:prstGeom>
        </p:spPr>
      </p:pic>
      <p:pic>
        <p:nvPicPr>
          <p:cNvPr id="59" name="Picture 58">
            <a:extLst>
              <a:ext uri="{FF2B5EF4-FFF2-40B4-BE49-F238E27FC236}">
                <a16:creationId xmlns:a16="http://schemas.microsoft.com/office/drawing/2014/main" id="{632EECA6-F16F-4BD3-A80E-ECB090D0D80D}"/>
              </a:ext>
            </a:extLst>
          </p:cNvPr>
          <p:cNvPicPr>
            <a:picLocks noChangeAspect="1"/>
          </p:cNvPicPr>
          <p:nvPr/>
        </p:nvPicPr>
        <p:blipFill rotWithShape="1">
          <a:blip r:embed="rId5">
            <a:alphaModFix/>
          </a:blip>
          <a:srcRect l="1261" t="59659" r="4253" b="21901"/>
          <a:stretch/>
        </p:blipFill>
        <p:spPr>
          <a:xfrm>
            <a:off x="6967104" y="2921829"/>
            <a:ext cx="6400800" cy="676627"/>
          </a:xfrm>
          <a:prstGeom prst="rect">
            <a:avLst/>
          </a:prstGeom>
        </p:spPr>
      </p:pic>
      <p:pic>
        <p:nvPicPr>
          <p:cNvPr id="60" name="Picture 59">
            <a:extLst>
              <a:ext uri="{FF2B5EF4-FFF2-40B4-BE49-F238E27FC236}">
                <a16:creationId xmlns:a16="http://schemas.microsoft.com/office/drawing/2014/main" id="{56EF31CC-EE72-47AB-8150-121267BB2580}"/>
              </a:ext>
            </a:extLst>
          </p:cNvPr>
          <p:cNvPicPr>
            <a:picLocks noChangeAspect="1"/>
          </p:cNvPicPr>
          <p:nvPr/>
        </p:nvPicPr>
        <p:blipFill rotWithShape="1">
          <a:blip r:embed="rId5">
            <a:alphaModFix/>
          </a:blip>
          <a:srcRect l="1261" t="14636" r="4253" b="64439"/>
          <a:stretch/>
        </p:blipFill>
        <p:spPr>
          <a:xfrm>
            <a:off x="6967104" y="1440329"/>
            <a:ext cx="6400800" cy="767810"/>
          </a:xfrm>
          <a:prstGeom prst="rect">
            <a:avLst/>
          </a:prstGeom>
        </p:spPr>
      </p:pic>
      <p:pic>
        <p:nvPicPr>
          <p:cNvPr id="61" name="Picture 60">
            <a:extLst>
              <a:ext uri="{FF2B5EF4-FFF2-40B4-BE49-F238E27FC236}">
                <a16:creationId xmlns:a16="http://schemas.microsoft.com/office/drawing/2014/main" id="{AA66CC87-23D8-4E78-81B6-21294A004F38}"/>
              </a:ext>
            </a:extLst>
          </p:cNvPr>
          <p:cNvPicPr>
            <a:picLocks noChangeAspect="1"/>
          </p:cNvPicPr>
          <p:nvPr/>
        </p:nvPicPr>
        <p:blipFill rotWithShape="1">
          <a:blip r:embed="rId5">
            <a:alphaModFix/>
          </a:blip>
          <a:srcRect l="1261" t="50307" r="4253" b="40341"/>
          <a:stretch/>
        </p:blipFill>
        <p:spPr>
          <a:xfrm>
            <a:off x="6967104" y="2578679"/>
            <a:ext cx="6400800" cy="343151"/>
          </a:xfrm>
          <a:prstGeom prst="rect">
            <a:avLst/>
          </a:prstGeom>
        </p:spPr>
      </p:pic>
      <p:sp>
        <p:nvSpPr>
          <p:cNvPr id="62" name="Rectangle 61">
            <a:hlinkClick r:id="rId6" action="ppaction://hlinksldjump"/>
            <a:extLst>
              <a:ext uri="{FF2B5EF4-FFF2-40B4-BE49-F238E27FC236}">
                <a16:creationId xmlns:a16="http://schemas.microsoft.com/office/drawing/2014/main" id="{15C4A43B-BAD6-4C4B-A833-F21E7A624F1A}"/>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55052581"/>
      </p:ext>
    </p:extLst>
  </p:cSld>
  <p:clrMapOvr>
    <a:masterClrMapping/>
  </p:clrMapOvr>
  <p:transition advClick="0"/>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Modeling Value Functions [10]</a:t>
            </a: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2" name="Title 1"/>
          <p:cNvSpPr>
            <a:spLocks noGrp="1"/>
          </p:cNvSpPr>
          <p:nvPr>
            <p:ph type="title"/>
          </p:nvPr>
        </p:nvSpPr>
        <p:spPr/>
        <p:txBody>
          <a:bodyPr/>
          <a:lstStyle/>
          <a:p>
            <a:r>
              <a:rPr lang="en-US" dirty="0"/>
              <a:t>Modeling Value Functions</a:t>
            </a:r>
          </a:p>
        </p:txBody>
      </p:sp>
      <p:pic>
        <p:nvPicPr>
          <p:cNvPr id="6" name="Picture 5">
            <a:extLst>
              <a:ext uri="{FF2B5EF4-FFF2-40B4-BE49-F238E27FC236}">
                <a16:creationId xmlns:a16="http://schemas.microsoft.com/office/drawing/2014/main" id="{67CA549C-5EB0-47F2-8017-7D06C1E6F8A7}"/>
              </a:ext>
            </a:extLst>
          </p:cNvPr>
          <p:cNvPicPr>
            <a:picLocks noChangeAspect="1"/>
          </p:cNvPicPr>
          <p:nvPr/>
        </p:nvPicPr>
        <p:blipFill rotWithShape="1">
          <a:blip r:embed="rId2">
            <a:alphaModFix/>
          </a:blip>
          <a:srcRect l="1261" t="25785" r="4253" b="55294"/>
          <a:stretch/>
        </p:blipFill>
        <p:spPr>
          <a:xfrm>
            <a:off x="6967104" y="4007556"/>
            <a:ext cx="6400800" cy="694266"/>
          </a:xfrm>
          <a:prstGeom prst="rect">
            <a:avLst/>
          </a:prstGeom>
        </p:spPr>
      </p:pic>
      <p:pic>
        <p:nvPicPr>
          <p:cNvPr id="11" name="Picture 10">
            <a:extLst>
              <a:ext uri="{FF2B5EF4-FFF2-40B4-BE49-F238E27FC236}">
                <a16:creationId xmlns:a16="http://schemas.microsoft.com/office/drawing/2014/main" id="{EF948301-CC31-4E3E-A608-EF9F91D722AF}"/>
              </a:ext>
            </a:extLst>
          </p:cNvPr>
          <p:cNvPicPr>
            <a:picLocks noChangeAspect="1"/>
          </p:cNvPicPr>
          <p:nvPr/>
        </p:nvPicPr>
        <p:blipFill rotWithShape="1">
          <a:blip r:embed="rId2">
            <a:alphaModFix/>
          </a:blip>
          <a:srcRect l="1261" t="14636" r="4253" b="75446"/>
          <a:stretch/>
        </p:blipFill>
        <p:spPr>
          <a:xfrm>
            <a:off x="6967104" y="3598456"/>
            <a:ext cx="6400800" cy="363944"/>
          </a:xfrm>
          <a:prstGeom prst="rect">
            <a:avLst/>
          </a:prstGeom>
        </p:spPr>
      </p:pic>
      <p:sp>
        <p:nvSpPr>
          <p:cNvPr id="22" name="TextBox 21">
            <a:extLst>
              <a:ext uri="{FF2B5EF4-FFF2-40B4-BE49-F238E27FC236}">
                <a16:creationId xmlns:a16="http://schemas.microsoft.com/office/drawing/2014/main" id="{A6BA3666-6CA1-439A-A007-F547C418A7D3}"/>
              </a:ext>
            </a:extLst>
          </p:cNvPr>
          <p:cNvSpPr txBox="1"/>
          <p:nvPr/>
        </p:nvSpPr>
        <p:spPr>
          <a:xfrm>
            <a:off x="6102209" y="3907747"/>
            <a:ext cx="612668" cy="461665"/>
          </a:xfrm>
          <a:prstGeom prst="rect">
            <a:avLst/>
          </a:prstGeom>
          <a:noFill/>
        </p:spPr>
        <p:txBody>
          <a:bodyPr wrap="none" rtlCol="0">
            <a:spAutoFit/>
          </a:bodyPr>
          <a:lstStyle/>
          <a:p>
            <a:r>
              <a:rPr lang="en-US" sz="2400" dirty="0"/>
              <a:t>1.0</a:t>
            </a:r>
          </a:p>
        </p:txBody>
      </p:sp>
      <p:grpSp>
        <p:nvGrpSpPr>
          <p:cNvPr id="49" name="Group 48">
            <a:extLst>
              <a:ext uri="{FF2B5EF4-FFF2-40B4-BE49-F238E27FC236}">
                <a16:creationId xmlns:a16="http://schemas.microsoft.com/office/drawing/2014/main" id="{84B36219-FA1C-49B9-8FB6-20F74D5195B3}"/>
              </a:ext>
            </a:extLst>
          </p:cNvPr>
          <p:cNvGrpSpPr/>
          <p:nvPr/>
        </p:nvGrpSpPr>
        <p:grpSpPr>
          <a:xfrm>
            <a:off x="266490" y="3810484"/>
            <a:ext cx="6157729" cy="93707"/>
            <a:chOff x="512762" y="4007556"/>
            <a:chExt cx="6157729" cy="93707"/>
          </a:xfrm>
        </p:grpSpPr>
        <p:sp>
          <p:nvSpPr>
            <p:cNvPr id="36" name="Rectangle 35">
              <a:extLst>
                <a:ext uri="{FF2B5EF4-FFF2-40B4-BE49-F238E27FC236}">
                  <a16:creationId xmlns:a16="http://schemas.microsoft.com/office/drawing/2014/main" id="{98886515-9EC6-441D-82C5-AF8C76AAB881}"/>
                </a:ext>
              </a:extLst>
            </p:cNvPr>
            <p:cNvSpPr/>
            <p:nvPr/>
          </p:nvSpPr>
          <p:spPr bwMode="auto">
            <a:xfrm>
              <a:off x="1062971" y="4009823"/>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37" name="Rectangle 36">
              <a:extLst>
                <a:ext uri="{FF2B5EF4-FFF2-40B4-BE49-F238E27FC236}">
                  <a16:creationId xmlns:a16="http://schemas.microsoft.com/office/drawing/2014/main" id="{00D29DEC-B797-47EF-B68D-F3B4143DD301}"/>
                </a:ext>
              </a:extLst>
            </p:cNvPr>
            <p:cNvSpPr/>
            <p:nvPr/>
          </p:nvSpPr>
          <p:spPr bwMode="auto">
            <a:xfrm>
              <a:off x="2305603" y="4008691"/>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8" name="Rectangle 37">
              <a:extLst>
                <a:ext uri="{FF2B5EF4-FFF2-40B4-BE49-F238E27FC236}">
                  <a16:creationId xmlns:a16="http://schemas.microsoft.com/office/drawing/2014/main" id="{5B3155AD-FCA9-46D6-B1D7-4CEF19F061AB}"/>
                </a:ext>
              </a:extLst>
            </p:cNvPr>
            <p:cNvSpPr/>
            <p:nvPr/>
          </p:nvSpPr>
          <p:spPr bwMode="auto">
            <a:xfrm>
              <a:off x="1690819"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9" name="Rectangle 38">
              <a:extLst>
                <a:ext uri="{FF2B5EF4-FFF2-40B4-BE49-F238E27FC236}">
                  <a16:creationId xmlns:a16="http://schemas.microsoft.com/office/drawing/2014/main" id="{A46E649E-DBF6-4856-B5DF-CBBB931A34F1}"/>
                </a:ext>
              </a:extLst>
            </p:cNvPr>
            <p:cNvSpPr/>
            <p:nvPr/>
          </p:nvSpPr>
          <p:spPr bwMode="auto">
            <a:xfrm>
              <a:off x="2926919" y="4008690"/>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0" name="Rectangle 39">
              <a:extLst>
                <a:ext uri="{FF2B5EF4-FFF2-40B4-BE49-F238E27FC236}">
                  <a16:creationId xmlns:a16="http://schemas.microsoft.com/office/drawing/2014/main" id="{C563C2CB-7805-4F60-AD13-6FFDBDC95D52}"/>
                </a:ext>
              </a:extLst>
            </p:cNvPr>
            <p:cNvSpPr/>
            <p:nvPr/>
          </p:nvSpPr>
          <p:spPr bwMode="auto">
            <a:xfrm>
              <a:off x="3554767"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1" name="Rectangle 40">
              <a:extLst>
                <a:ext uri="{FF2B5EF4-FFF2-40B4-BE49-F238E27FC236}">
                  <a16:creationId xmlns:a16="http://schemas.microsoft.com/office/drawing/2014/main" id="{0A1637DA-A923-4115-AF9E-7E8D7B2015D2}"/>
                </a:ext>
              </a:extLst>
            </p:cNvPr>
            <p:cNvSpPr/>
            <p:nvPr/>
          </p:nvSpPr>
          <p:spPr bwMode="auto">
            <a:xfrm>
              <a:off x="4168245"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2" name="Rectangle 41">
              <a:extLst>
                <a:ext uri="{FF2B5EF4-FFF2-40B4-BE49-F238E27FC236}">
                  <a16:creationId xmlns:a16="http://schemas.microsoft.com/office/drawing/2014/main" id="{490C6E6B-84CD-461F-B61A-A2C30AF77900}"/>
                </a:ext>
              </a:extLst>
            </p:cNvPr>
            <p:cNvSpPr/>
            <p:nvPr/>
          </p:nvSpPr>
          <p:spPr bwMode="auto">
            <a:xfrm>
              <a:off x="5412183" y="4007557"/>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3" name="Rectangle 42">
              <a:extLst>
                <a:ext uri="{FF2B5EF4-FFF2-40B4-BE49-F238E27FC236}">
                  <a16:creationId xmlns:a16="http://schemas.microsoft.com/office/drawing/2014/main" id="{8143E7ED-BA14-4029-9793-218013921E67}"/>
                </a:ext>
              </a:extLst>
            </p:cNvPr>
            <p:cNvSpPr/>
            <p:nvPr/>
          </p:nvSpPr>
          <p:spPr bwMode="auto">
            <a:xfrm>
              <a:off x="4790867" y="4008688"/>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4" name="Rectangle 43">
              <a:extLst>
                <a:ext uri="{FF2B5EF4-FFF2-40B4-BE49-F238E27FC236}">
                  <a16:creationId xmlns:a16="http://schemas.microsoft.com/office/drawing/2014/main" id="{EE40FC3D-A22A-40A7-946F-F6AACBA151E3}"/>
                </a:ext>
              </a:extLst>
            </p:cNvPr>
            <p:cNvSpPr/>
            <p:nvPr/>
          </p:nvSpPr>
          <p:spPr bwMode="auto">
            <a:xfrm>
              <a:off x="6033499"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6" name="Rectangle 45">
              <a:extLst>
                <a:ext uri="{FF2B5EF4-FFF2-40B4-BE49-F238E27FC236}">
                  <a16:creationId xmlns:a16="http://schemas.microsoft.com/office/drawing/2014/main" id="{53E4B101-5C47-4648-8F15-ECD722F1AACB}"/>
                </a:ext>
              </a:extLst>
            </p:cNvPr>
            <p:cNvSpPr/>
            <p:nvPr/>
          </p:nvSpPr>
          <p:spPr bwMode="auto">
            <a:xfrm>
              <a:off x="6652203"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8" name="Rectangle 47">
              <a:extLst>
                <a:ext uri="{FF2B5EF4-FFF2-40B4-BE49-F238E27FC236}">
                  <a16:creationId xmlns:a16="http://schemas.microsoft.com/office/drawing/2014/main" id="{E618A965-D012-4BD4-A32C-D04865D8218C}"/>
                </a:ext>
              </a:extLst>
            </p:cNvPr>
            <p:cNvSpPr/>
            <p:nvPr/>
          </p:nvSpPr>
          <p:spPr bwMode="auto">
            <a:xfrm>
              <a:off x="512762" y="4007556"/>
              <a:ext cx="18288" cy="914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pSp>
      <p:cxnSp>
        <p:nvCxnSpPr>
          <p:cNvPr id="51" name="Straight Connector 50">
            <a:extLst>
              <a:ext uri="{FF2B5EF4-FFF2-40B4-BE49-F238E27FC236}">
                <a16:creationId xmlns:a16="http://schemas.microsoft.com/office/drawing/2014/main" id="{D5DFACFC-14F4-4D0C-B1EC-9E98E683FF4A}"/>
              </a:ext>
            </a:extLst>
          </p:cNvPr>
          <p:cNvCxnSpPr>
            <a:stCxn id="48" idx="1"/>
            <a:endCxn id="46" idx="1"/>
          </p:cNvCxnSpPr>
          <p:nvPr/>
        </p:nvCxnSpPr>
        <p:spPr bwMode="auto">
          <a:xfrm>
            <a:off x="266490" y="3856204"/>
            <a:ext cx="613944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2" name="TextBox 51">
            <a:extLst>
              <a:ext uri="{FF2B5EF4-FFF2-40B4-BE49-F238E27FC236}">
                <a16:creationId xmlns:a16="http://schemas.microsoft.com/office/drawing/2014/main" id="{53CED745-01FB-4930-810B-19B4485459DA}"/>
              </a:ext>
            </a:extLst>
          </p:cNvPr>
          <p:cNvSpPr txBox="1"/>
          <p:nvPr/>
        </p:nvSpPr>
        <p:spPr>
          <a:xfrm>
            <a:off x="-21556" y="3907747"/>
            <a:ext cx="612668" cy="461665"/>
          </a:xfrm>
          <a:prstGeom prst="rect">
            <a:avLst/>
          </a:prstGeom>
          <a:noFill/>
        </p:spPr>
        <p:txBody>
          <a:bodyPr wrap="none" rtlCol="0">
            <a:spAutoFit/>
          </a:bodyPr>
          <a:lstStyle/>
          <a:p>
            <a:r>
              <a:rPr lang="en-US" sz="2400" dirty="0"/>
              <a:t>0.0</a:t>
            </a:r>
          </a:p>
        </p:txBody>
      </p:sp>
      <p:sp>
        <p:nvSpPr>
          <p:cNvPr id="53" name="TextBox 52">
            <a:extLst>
              <a:ext uri="{FF2B5EF4-FFF2-40B4-BE49-F238E27FC236}">
                <a16:creationId xmlns:a16="http://schemas.microsoft.com/office/drawing/2014/main" id="{23D583AC-DE64-46CC-BC4D-0D39B676743B}"/>
              </a:ext>
            </a:extLst>
          </p:cNvPr>
          <p:cNvSpPr txBox="1"/>
          <p:nvPr/>
        </p:nvSpPr>
        <p:spPr>
          <a:xfrm>
            <a:off x="3002161" y="3907747"/>
            <a:ext cx="612668" cy="461665"/>
          </a:xfrm>
          <a:prstGeom prst="rect">
            <a:avLst/>
          </a:prstGeom>
          <a:noFill/>
        </p:spPr>
        <p:txBody>
          <a:bodyPr wrap="none" rtlCol="0">
            <a:spAutoFit/>
          </a:bodyPr>
          <a:lstStyle/>
          <a:p>
            <a:r>
              <a:rPr lang="en-US" sz="2400" dirty="0"/>
              <a:t>0.5</a:t>
            </a:r>
          </a:p>
        </p:txBody>
      </p:sp>
      <p:sp>
        <p:nvSpPr>
          <p:cNvPr id="54" name="TextBox 53">
            <a:extLst>
              <a:ext uri="{FF2B5EF4-FFF2-40B4-BE49-F238E27FC236}">
                <a16:creationId xmlns:a16="http://schemas.microsoft.com/office/drawing/2014/main" id="{B06FE0C6-7E43-4167-A1F7-C47D29333C12}"/>
              </a:ext>
            </a:extLst>
          </p:cNvPr>
          <p:cNvSpPr txBox="1"/>
          <p:nvPr/>
        </p:nvSpPr>
        <p:spPr>
          <a:xfrm>
            <a:off x="1137064" y="3907747"/>
            <a:ext cx="612668" cy="461665"/>
          </a:xfrm>
          <a:prstGeom prst="rect">
            <a:avLst/>
          </a:prstGeom>
          <a:noFill/>
        </p:spPr>
        <p:txBody>
          <a:bodyPr wrap="none" rtlCol="0">
            <a:spAutoFit/>
          </a:bodyPr>
          <a:lstStyle/>
          <a:p>
            <a:r>
              <a:rPr lang="en-US" sz="2400" dirty="0"/>
              <a:t>0.2</a:t>
            </a:r>
          </a:p>
        </p:txBody>
      </p:sp>
      <p:sp>
        <p:nvSpPr>
          <p:cNvPr id="55" name="TextBox 54">
            <a:extLst>
              <a:ext uri="{FF2B5EF4-FFF2-40B4-BE49-F238E27FC236}">
                <a16:creationId xmlns:a16="http://schemas.microsoft.com/office/drawing/2014/main" id="{103048F0-BFAC-4F56-AFB2-4C6F4D6F1926}"/>
              </a:ext>
            </a:extLst>
          </p:cNvPr>
          <p:cNvSpPr txBox="1"/>
          <p:nvPr/>
        </p:nvSpPr>
        <p:spPr>
          <a:xfrm>
            <a:off x="2369089" y="3907747"/>
            <a:ext cx="612668" cy="461665"/>
          </a:xfrm>
          <a:prstGeom prst="rect">
            <a:avLst/>
          </a:prstGeom>
          <a:noFill/>
        </p:spPr>
        <p:txBody>
          <a:bodyPr wrap="none" rtlCol="0">
            <a:spAutoFit/>
          </a:bodyPr>
          <a:lstStyle/>
          <a:p>
            <a:r>
              <a:rPr lang="en-US" sz="2400" dirty="0">
                <a:solidFill>
                  <a:sysClr val="windowText" lastClr="000000"/>
                </a:solidFill>
              </a:rPr>
              <a:t>0.4</a:t>
            </a:r>
          </a:p>
        </p:txBody>
      </p:sp>
      <p:sp>
        <p:nvSpPr>
          <p:cNvPr id="56" name="TextBox 55">
            <a:extLst>
              <a:ext uri="{FF2B5EF4-FFF2-40B4-BE49-F238E27FC236}">
                <a16:creationId xmlns:a16="http://schemas.microsoft.com/office/drawing/2014/main" id="{5D9DF0D9-A9BA-42B4-A80F-99C572FB15A8}"/>
              </a:ext>
            </a:extLst>
          </p:cNvPr>
          <p:cNvSpPr txBox="1"/>
          <p:nvPr/>
        </p:nvSpPr>
        <p:spPr>
          <a:xfrm>
            <a:off x="4866919" y="3907747"/>
            <a:ext cx="612668" cy="461665"/>
          </a:xfrm>
          <a:prstGeom prst="rect">
            <a:avLst/>
          </a:prstGeom>
          <a:noFill/>
        </p:spPr>
        <p:txBody>
          <a:bodyPr wrap="none" rtlCol="0">
            <a:spAutoFit/>
          </a:bodyPr>
          <a:lstStyle/>
          <a:p>
            <a:r>
              <a:rPr lang="en-US" sz="2400" dirty="0"/>
              <a:t>0.8</a:t>
            </a:r>
          </a:p>
        </p:txBody>
      </p:sp>
      <p:sp>
        <p:nvSpPr>
          <p:cNvPr id="30" name="TextBox 29">
            <a:extLst>
              <a:ext uri="{FF2B5EF4-FFF2-40B4-BE49-F238E27FC236}">
                <a16:creationId xmlns:a16="http://schemas.microsoft.com/office/drawing/2014/main" id="{ED083BC1-2E33-421A-ACE6-08FEE6D74405}"/>
              </a:ext>
            </a:extLst>
          </p:cNvPr>
          <p:cNvSpPr txBox="1"/>
          <p:nvPr/>
        </p:nvSpPr>
        <p:spPr>
          <a:xfrm>
            <a:off x="2616639" y="4470989"/>
            <a:ext cx="1383712" cy="461665"/>
          </a:xfrm>
          <a:prstGeom prst="rect">
            <a:avLst/>
          </a:prstGeom>
          <a:noFill/>
        </p:spPr>
        <p:txBody>
          <a:bodyPr wrap="none" rtlCol="0">
            <a:spAutoFit/>
          </a:bodyPr>
          <a:lstStyle/>
          <a:p>
            <a:r>
              <a:rPr lang="en-US" sz="2400" dirty="0"/>
              <a:t>Measure</a:t>
            </a:r>
          </a:p>
        </p:txBody>
      </p:sp>
      <p:sp>
        <p:nvSpPr>
          <p:cNvPr id="33" name="TextBox 32">
            <a:extLst>
              <a:ext uri="{FF2B5EF4-FFF2-40B4-BE49-F238E27FC236}">
                <a16:creationId xmlns:a16="http://schemas.microsoft.com/office/drawing/2014/main" id="{0CC9EB1C-531D-437B-B23D-F647A5A7B1B3}"/>
              </a:ext>
            </a:extLst>
          </p:cNvPr>
          <p:cNvSpPr txBox="1"/>
          <p:nvPr/>
        </p:nvSpPr>
        <p:spPr>
          <a:xfrm>
            <a:off x="3131054" y="3335622"/>
            <a:ext cx="356188" cy="461665"/>
          </a:xfrm>
          <a:prstGeom prst="rect">
            <a:avLst/>
          </a:prstGeom>
          <a:noFill/>
        </p:spPr>
        <p:txBody>
          <a:bodyPr wrap="none" rtlCol="0">
            <a:spAutoFit/>
          </a:bodyPr>
          <a:lstStyle/>
          <a:p>
            <a:r>
              <a:rPr lang="en-US" sz="2400" dirty="0"/>
              <a:t>3</a:t>
            </a:r>
          </a:p>
        </p:txBody>
      </p:sp>
      <p:sp>
        <p:nvSpPr>
          <p:cNvPr id="34" name="TextBox 33">
            <a:extLst>
              <a:ext uri="{FF2B5EF4-FFF2-40B4-BE49-F238E27FC236}">
                <a16:creationId xmlns:a16="http://schemas.microsoft.com/office/drawing/2014/main" id="{F279CE38-76BE-434B-99AC-7455A74443A1}"/>
              </a:ext>
            </a:extLst>
          </p:cNvPr>
          <p:cNvSpPr txBox="1"/>
          <p:nvPr/>
        </p:nvSpPr>
        <p:spPr>
          <a:xfrm>
            <a:off x="4987817" y="3329285"/>
            <a:ext cx="356188" cy="461665"/>
          </a:xfrm>
          <a:prstGeom prst="rect">
            <a:avLst/>
          </a:prstGeom>
          <a:noFill/>
        </p:spPr>
        <p:txBody>
          <a:bodyPr wrap="none" rtlCol="0">
            <a:spAutoFit/>
          </a:bodyPr>
          <a:lstStyle/>
          <a:p>
            <a:r>
              <a:rPr lang="en-US" sz="2400" dirty="0"/>
              <a:t>4</a:t>
            </a:r>
          </a:p>
        </p:txBody>
      </p:sp>
      <p:sp>
        <p:nvSpPr>
          <p:cNvPr id="35" name="TextBox 34">
            <a:extLst>
              <a:ext uri="{FF2B5EF4-FFF2-40B4-BE49-F238E27FC236}">
                <a16:creationId xmlns:a16="http://schemas.microsoft.com/office/drawing/2014/main" id="{46F0A0A0-1B24-4BB9-8ABB-F4B30165CD03}"/>
              </a:ext>
            </a:extLst>
          </p:cNvPr>
          <p:cNvSpPr txBox="1"/>
          <p:nvPr/>
        </p:nvSpPr>
        <p:spPr>
          <a:xfrm>
            <a:off x="6221855" y="3335621"/>
            <a:ext cx="356188" cy="461665"/>
          </a:xfrm>
          <a:prstGeom prst="rect">
            <a:avLst/>
          </a:prstGeom>
          <a:noFill/>
        </p:spPr>
        <p:txBody>
          <a:bodyPr wrap="none" rtlCol="0">
            <a:spAutoFit/>
          </a:bodyPr>
          <a:lstStyle/>
          <a:p>
            <a:r>
              <a:rPr lang="en-US" sz="2400" dirty="0"/>
              <a:t>5</a:t>
            </a:r>
          </a:p>
        </p:txBody>
      </p:sp>
      <p:sp>
        <p:nvSpPr>
          <p:cNvPr id="45" name="TextBox 44">
            <a:extLst>
              <a:ext uri="{FF2B5EF4-FFF2-40B4-BE49-F238E27FC236}">
                <a16:creationId xmlns:a16="http://schemas.microsoft.com/office/drawing/2014/main" id="{597F0641-424E-4D18-A125-2EFC937C90C7}"/>
              </a:ext>
            </a:extLst>
          </p:cNvPr>
          <p:cNvSpPr txBox="1"/>
          <p:nvPr/>
        </p:nvSpPr>
        <p:spPr>
          <a:xfrm>
            <a:off x="1266576" y="3335620"/>
            <a:ext cx="356188" cy="461665"/>
          </a:xfrm>
          <a:prstGeom prst="rect">
            <a:avLst/>
          </a:prstGeom>
          <a:noFill/>
        </p:spPr>
        <p:txBody>
          <a:bodyPr wrap="none" rtlCol="0">
            <a:spAutoFit/>
          </a:bodyPr>
          <a:lstStyle/>
          <a:p>
            <a:r>
              <a:rPr lang="en-US" sz="2400" dirty="0"/>
              <a:t>2</a:t>
            </a:r>
          </a:p>
        </p:txBody>
      </p:sp>
      <p:sp>
        <p:nvSpPr>
          <p:cNvPr id="47" name="TextBox 46">
            <a:extLst>
              <a:ext uri="{FF2B5EF4-FFF2-40B4-BE49-F238E27FC236}">
                <a16:creationId xmlns:a16="http://schemas.microsoft.com/office/drawing/2014/main" id="{8BE3F991-A927-4D08-8F49-88D62B912F35}"/>
              </a:ext>
            </a:extLst>
          </p:cNvPr>
          <p:cNvSpPr txBox="1"/>
          <p:nvPr/>
        </p:nvSpPr>
        <p:spPr>
          <a:xfrm>
            <a:off x="96286" y="3335619"/>
            <a:ext cx="356188" cy="461665"/>
          </a:xfrm>
          <a:prstGeom prst="rect">
            <a:avLst/>
          </a:prstGeom>
          <a:noFill/>
        </p:spPr>
        <p:txBody>
          <a:bodyPr wrap="none" rtlCol="0">
            <a:spAutoFit/>
          </a:bodyPr>
          <a:lstStyle/>
          <a:p>
            <a:r>
              <a:rPr lang="en-US" sz="2400" dirty="0"/>
              <a:t>1</a:t>
            </a:r>
          </a:p>
        </p:txBody>
      </p:sp>
      <p:sp>
        <p:nvSpPr>
          <p:cNvPr id="50" name="TextBox 49">
            <a:extLst>
              <a:ext uri="{FF2B5EF4-FFF2-40B4-BE49-F238E27FC236}">
                <a16:creationId xmlns:a16="http://schemas.microsoft.com/office/drawing/2014/main" id="{4E50DDDE-7F57-46B4-B004-A16BB1B8F653}"/>
              </a:ext>
            </a:extLst>
          </p:cNvPr>
          <p:cNvSpPr txBox="1"/>
          <p:nvPr/>
        </p:nvSpPr>
        <p:spPr>
          <a:xfrm>
            <a:off x="2479582" y="2772593"/>
            <a:ext cx="1657826" cy="461665"/>
          </a:xfrm>
          <a:prstGeom prst="rect">
            <a:avLst/>
          </a:prstGeom>
          <a:noFill/>
        </p:spPr>
        <p:txBody>
          <a:bodyPr wrap="none" rtlCol="0">
            <a:spAutoFit/>
          </a:bodyPr>
          <a:lstStyle/>
          <a:p>
            <a:r>
              <a:rPr lang="en-US" sz="2400" dirty="0"/>
              <a:t>Breakpoint</a:t>
            </a:r>
          </a:p>
        </p:txBody>
      </p:sp>
      <p:sp>
        <p:nvSpPr>
          <p:cNvPr id="15" name="Rectangle 14">
            <a:extLst>
              <a:ext uri="{FF2B5EF4-FFF2-40B4-BE49-F238E27FC236}">
                <a16:creationId xmlns:a16="http://schemas.microsoft.com/office/drawing/2014/main" id="{2E2C2EDD-5FA7-4AFA-85EB-7E83B5B984E0}"/>
              </a:ext>
            </a:extLst>
          </p:cNvPr>
          <p:cNvSpPr/>
          <p:nvPr/>
        </p:nvSpPr>
        <p:spPr bwMode="auto">
          <a:xfrm>
            <a:off x="1451774" y="3847060"/>
            <a:ext cx="1856232" cy="18288"/>
          </a:xfrm>
          <a:prstGeom prst="rect">
            <a:avLst/>
          </a:prstGeom>
          <a:solidFill>
            <a:srgbClr val="3333CC"/>
          </a:solidFill>
          <a:ln w="38100" cap="flat" cmpd="sng" algn="ctr">
            <a:solidFill>
              <a:srgbClr val="33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 name="Oval 6">
            <a:extLst>
              <a:ext uri="{FF2B5EF4-FFF2-40B4-BE49-F238E27FC236}">
                <a16:creationId xmlns:a16="http://schemas.microsoft.com/office/drawing/2014/main" id="{5D0F292F-4FC1-43AA-866C-60D2B35B936C}"/>
              </a:ext>
            </a:extLst>
          </p:cNvPr>
          <p:cNvSpPr/>
          <p:nvPr/>
        </p:nvSpPr>
        <p:spPr bwMode="auto">
          <a:xfrm>
            <a:off x="2623147" y="3768243"/>
            <a:ext cx="137160" cy="13716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926C320-4975-4097-8657-96ACD3DCB0DC}"/>
                  </a:ext>
                </a:extLst>
              </p:cNvPr>
              <p:cNvSpPr txBox="1"/>
              <p:nvPr/>
            </p:nvSpPr>
            <p:spPr>
              <a:xfrm>
                <a:off x="1484845" y="5462525"/>
                <a:ext cx="1429494" cy="4655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ea typeface="Cambria Math" panose="02040503050406030204" pitchFamily="18" charset="0"/>
                            </a:rPr>
                          </m:ctrlPr>
                        </m:sSubPr>
                        <m:e>
                          <m:r>
                            <a:rPr lang="en-US" sz="2800" b="1" i="1" smtClean="0">
                              <a:latin typeface="Cambria Math" panose="02040503050406030204" pitchFamily="18" charset="0"/>
                              <a:ea typeface="Cambria Math" panose="02040503050406030204" pitchFamily="18" charset="0"/>
                            </a:rPr>
                            <m:t>𝒚</m:t>
                          </m:r>
                        </m:e>
                        <m:sub>
                          <m:r>
                            <a:rPr lang="en-US" sz="2800" b="0" i="1" smtClean="0">
                              <a:latin typeface="Cambria Math" panose="02040503050406030204" pitchFamily="18" charset="0"/>
                              <a:ea typeface="Cambria Math" panose="02040503050406030204" pitchFamily="18" charset="0"/>
                            </a:rPr>
                            <m:t>𝑗𝑘</m:t>
                          </m:r>
                          <m:r>
                            <a:rPr lang="en-US" sz="2800" b="0" i="1" smtClean="0">
                              <a:latin typeface="Cambria Math" panose="02040503050406030204" pitchFamily="18" charset="0"/>
                              <a:ea typeface="Cambria Math" panose="02040503050406030204" pitchFamily="18" charset="0"/>
                            </a:rPr>
                            <m:t>2</m:t>
                          </m:r>
                        </m:sub>
                      </m:sSub>
                      <m:r>
                        <a:rPr lang="en-US" sz="2800" b="0" i="1" smtClean="0">
                          <a:latin typeface="Cambria Math" panose="02040503050406030204" pitchFamily="18" charset="0"/>
                          <a:ea typeface="Cambria Math" panose="02040503050406030204" pitchFamily="18" charset="0"/>
                        </a:rPr>
                        <m:t>=</m:t>
                      </m:r>
                      <m:r>
                        <a:rPr lang="en-US" sz="2800" i="1" smtClean="0">
                          <a:latin typeface="Cambria Math" panose="02040503050406030204" pitchFamily="18" charset="0"/>
                        </a:rPr>
                        <m:t>1</m:t>
                      </m:r>
                    </m:oMath>
                  </m:oMathPara>
                </a14:m>
                <a:endParaRPr lang="en-US" sz="2800" dirty="0"/>
              </a:p>
            </p:txBody>
          </p:sp>
        </mc:Choice>
        <mc:Fallback xmlns="">
          <p:sp>
            <p:nvSpPr>
              <p:cNvPr id="8" name="TextBox 7">
                <a:extLst>
                  <a:ext uri="{FF2B5EF4-FFF2-40B4-BE49-F238E27FC236}">
                    <a16:creationId xmlns:a16="http://schemas.microsoft.com/office/drawing/2014/main" id="{C926C320-4975-4097-8657-96ACD3DCB0DC}"/>
                  </a:ext>
                </a:extLst>
              </p:cNvPr>
              <p:cNvSpPr txBox="1">
                <a:spLocks noRot="1" noChangeAspect="1" noMove="1" noResize="1" noEditPoints="1" noAdjustHandles="1" noChangeArrowheads="1" noChangeShapeType="1" noTextEdit="1"/>
              </p:cNvSpPr>
              <p:nvPr/>
            </p:nvSpPr>
            <p:spPr>
              <a:xfrm>
                <a:off x="1484845" y="5462525"/>
                <a:ext cx="1429494" cy="465577"/>
              </a:xfrm>
              <a:prstGeom prst="rect">
                <a:avLst/>
              </a:prstGeom>
              <a:blipFill>
                <a:blip r:embed="rId4"/>
                <a:stretch>
                  <a:fillRect b="-1316"/>
                </a:stretch>
              </a:blipFill>
            </p:spPr>
            <p:txBody>
              <a:bodyPr/>
              <a:lstStyle/>
              <a:p>
                <a:r>
                  <a:rPr lang="en-US">
                    <a:noFill/>
                  </a:rPr>
                  <a:t> </a:t>
                </a:r>
              </a:p>
            </p:txBody>
          </p:sp>
        </mc:Fallback>
      </mc:AlternateContent>
      <p:pic>
        <p:nvPicPr>
          <p:cNvPr id="59" name="Picture 58">
            <a:extLst>
              <a:ext uri="{FF2B5EF4-FFF2-40B4-BE49-F238E27FC236}">
                <a16:creationId xmlns:a16="http://schemas.microsoft.com/office/drawing/2014/main" id="{172B36B2-1437-4A28-81B3-07702EC5F6C1}"/>
              </a:ext>
            </a:extLst>
          </p:cNvPr>
          <p:cNvPicPr>
            <a:picLocks noChangeAspect="1"/>
          </p:cNvPicPr>
          <p:nvPr/>
        </p:nvPicPr>
        <p:blipFill rotWithShape="1">
          <a:blip r:embed="rId2">
            <a:alphaModFix/>
          </a:blip>
          <a:srcRect l="1261" t="44706" r="4253" b="36895"/>
          <a:stretch/>
        </p:blipFill>
        <p:spPr>
          <a:xfrm>
            <a:off x="6967104" y="4701821"/>
            <a:ext cx="6400800" cy="675141"/>
          </a:xfrm>
          <a:prstGeom prst="rect">
            <a:avLst/>
          </a:prstGeom>
        </p:spPr>
      </p:pic>
      <p:pic>
        <p:nvPicPr>
          <p:cNvPr id="57" name="Picture 56">
            <a:extLst>
              <a:ext uri="{FF2B5EF4-FFF2-40B4-BE49-F238E27FC236}">
                <a16:creationId xmlns:a16="http://schemas.microsoft.com/office/drawing/2014/main" id="{6DA0509E-F1A9-47EF-B790-EBBB0BFBC698}"/>
              </a:ext>
            </a:extLst>
          </p:cNvPr>
          <p:cNvPicPr>
            <a:picLocks noChangeAspect="1"/>
          </p:cNvPicPr>
          <p:nvPr/>
        </p:nvPicPr>
        <p:blipFill rotWithShape="1">
          <a:blip r:embed="rId5">
            <a:alphaModFix/>
          </a:blip>
          <a:srcRect l="1261" t="40209" r="4253" b="50439"/>
          <a:stretch/>
        </p:blipFill>
        <p:spPr>
          <a:xfrm>
            <a:off x="6967104" y="2208139"/>
            <a:ext cx="6400800" cy="343150"/>
          </a:xfrm>
          <a:prstGeom prst="rect">
            <a:avLst/>
          </a:prstGeom>
        </p:spPr>
      </p:pic>
      <p:pic>
        <p:nvPicPr>
          <p:cNvPr id="58" name="Picture 57">
            <a:extLst>
              <a:ext uri="{FF2B5EF4-FFF2-40B4-BE49-F238E27FC236}">
                <a16:creationId xmlns:a16="http://schemas.microsoft.com/office/drawing/2014/main" id="{EEF8CEB3-1FE6-4B57-AE8C-5EEA9019164A}"/>
              </a:ext>
            </a:extLst>
          </p:cNvPr>
          <p:cNvPicPr>
            <a:picLocks noChangeAspect="1"/>
          </p:cNvPicPr>
          <p:nvPr/>
        </p:nvPicPr>
        <p:blipFill rotWithShape="1">
          <a:blip r:embed="rId5">
            <a:alphaModFix/>
          </a:blip>
          <a:srcRect l="1261" t="59659" r="4253" b="21901"/>
          <a:stretch/>
        </p:blipFill>
        <p:spPr>
          <a:xfrm>
            <a:off x="6967104" y="2921829"/>
            <a:ext cx="6400800" cy="676627"/>
          </a:xfrm>
          <a:prstGeom prst="rect">
            <a:avLst/>
          </a:prstGeom>
        </p:spPr>
      </p:pic>
      <p:pic>
        <p:nvPicPr>
          <p:cNvPr id="60" name="Picture 59">
            <a:extLst>
              <a:ext uri="{FF2B5EF4-FFF2-40B4-BE49-F238E27FC236}">
                <a16:creationId xmlns:a16="http://schemas.microsoft.com/office/drawing/2014/main" id="{B5587DEC-0B68-466F-BB6A-7223469B5DCD}"/>
              </a:ext>
            </a:extLst>
          </p:cNvPr>
          <p:cNvPicPr>
            <a:picLocks noChangeAspect="1"/>
          </p:cNvPicPr>
          <p:nvPr/>
        </p:nvPicPr>
        <p:blipFill rotWithShape="1">
          <a:blip r:embed="rId5">
            <a:alphaModFix/>
          </a:blip>
          <a:srcRect l="1261" t="14636" r="4253" b="64439"/>
          <a:stretch/>
        </p:blipFill>
        <p:spPr>
          <a:xfrm>
            <a:off x="6967104" y="1440329"/>
            <a:ext cx="6400800" cy="767810"/>
          </a:xfrm>
          <a:prstGeom prst="rect">
            <a:avLst/>
          </a:prstGeom>
        </p:spPr>
      </p:pic>
      <p:pic>
        <p:nvPicPr>
          <p:cNvPr id="61" name="Picture 60">
            <a:extLst>
              <a:ext uri="{FF2B5EF4-FFF2-40B4-BE49-F238E27FC236}">
                <a16:creationId xmlns:a16="http://schemas.microsoft.com/office/drawing/2014/main" id="{B43B637F-F238-49D2-9D6A-0AB8F063C0C8}"/>
              </a:ext>
            </a:extLst>
          </p:cNvPr>
          <p:cNvPicPr>
            <a:picLocks noChangeAspect="1"/>
          </p:cNvPicPr>
          <p:nvPr/>
        </p:nvPicPr>
        <p:blipFill rotWithShape="1">
          <a:blip r:embed="rId5">
            <a:alphaModFix/>
          </a:blip>
          <a:srcRect l="1261" t="50307" r="4253" b="40341"/>
          <a:stretch/>
        </p:blipFill>
        <p:spPr>
          <a:xfrm>
            <a:off x="6967104" y="2578679"/>
            <a:ext cx="6400800" cy="343151"/>
          </a:xfrm>
          <a:prstGeom prst="rect">
            <a:avLst/>
          </a:prstGeom>
        </p:spPr>
      </p:pic>
      <p:sp>
        <p:nvSpPr>
          <p:cNvPr id="62" name="Rectangle 61">
            <a:hlinkClick r:id="rId6" action="ppaction://hlinksldjump"/>
            <a:extLst>
              <a:ext uri="{FF2B5EF4-FFF2-40B4-BE49-F238E27FC236}">
                <a16:creationId xmlns:a16="http://schemas.microsoft.com/office/drawing/2014/main" id="{E0DDE62A-CBD3-41FF-ABB1-E7D1660E3C7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67461934"/>
      </p:ext>
    </p:extLst>
  </p:cSld>
  <p:clrMapOvr>
    <a:masterClrMapping/>
  </p:clrMapOvr>
  <p:transition advClick="0"/>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10DB321-FED7-43E3-9D9D-DE61F6D60937}"/>
              </a:ext>
            </a:extLst>
          </p:cNvPr>
          <p:cNvPicPr>
            <a:picLocks noChangeAspect="1"/>
          </p:cNvPicPr>
          <p:nvPr/>
        </p:nvPicPr>
        <p:blipFill rotWithShape="1">
          <a:blip r:embed="rId2"/>
          <a:srcRect l="1261" t="14636" r="4253" b="76176"/>
          <a:stretch/>
        </p:blipFill>
        <p:spPr>
          <a:xfrm>
            <a:off x="6967104" y="1474926"/>
            <a:ext cx="6400800" cy="337141"/>
          </a:xfrm>
          <a:prstGeom prst="rect">
            <a:avLst/>
          </a:prstGeom>
        </p:spPr>
      </p:pic>
      <p:pic>
        <p:nvPicPr>
          <p:cNvPr id="8" name="Picture 7">
            <a:extLst>
              <a:ext uri="{FF2B5EF4-FFF2-40B4-BE49-F238E27FC236}">
                <a16:creationId xmlns:a16="http://schemas.microsoft.com/office/drawing/2014/main" id="{D3D56CB8-A621-4F21-9C3F-73A049EC7AE7}"/>
              </a:ext>
            </a:extLst>
          </p:cNvPr>
          <p:cNvPicPr>
            <a:picLocks noChangeAspect="1"/>
          </p:cNvPicPr>
          <p:nvPr/>
        </p:nvPicPr>
        <p:blipFill rotWithShape="1">
          <a:blip r:embed="rId3"/>
          <a:srcRect l="1261" t="21425" r="4253" b="74671"/>
          <a:stretch/>
        </p:blipFill>
        <p:spPr>
          <a:xfrm>
            <a:off x="6967104" y="1689509"/>
            <a:ext cx="6400800" cy="143255"/>
          </a:xfrm>
          <a:prstGeom prst="rect">
            <a:avLst/>
          </a:prstGeom>
        </p:spPr>
      </p:pic>
      <p:sp>
        <p:nvSpPr>
          <p:cNvPr id="2" name="Title 1"/>
          <p:cNvSpPr>
            <a:spLocks noGrp="1"/>
          </p:cNvSpPr>
          <p:nvPr>
            <p:ph type="title"/>
          </p:nvPr>
        </p:nvSpPr>
        <p:spPr/>
        <p:txBody>
          <a:bodyPr/>
          <a:lstStyle/>
          <a:p>
            <a:r>
              <a:rPr lang="en-US" dirty="0"/>
              <a:t>Modeling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Modeling Value Functions [10]</a:t>
            </a: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14" name="Picture 13">
            <a:extLst>
              <a:ext uri="{FF2B5EF4-FFF2-40B4-BE49-F238E27FC236}">
                <a16:creationId xmlns:a16="http://schemas.microsoft.com/office/drawing/2014/main" id="{AA3AECCB-85AF-4E2A-9F47-02BA7011526E}"/>
              </a:ext>
            </a:extLst>
          </p:cNvPr>
          <p:cNvPicPr>
            <a:picLocks noChangeAspect="1"/>
          </p:cNvPicPr>
          <p:nvPr/>
        </p:nvPicPr>
        <p:blipFill rotWithShape="1">
          <a:blip r:embed="rId2"/>
          <a:srcRect l="1261" t="24303" r="4253" b="59085"/>
          <a:stretch/>
        </p:blipFill>
        <p:spPr>
          <a:xfrm>
            <a:off x="6967104" y="1847213"/>
            <a:ext cx="6400800" cy="609573"/>
          </a:xfrm>
          <a:prstGeom prst="rect">
            <a:avLst/>
          </a:prstGeom>
        </p:spPr>
      </p:pic>
      <p:sp>
        <p:nvSpPr>
          <p:cNvPr id="12" name="Rectangle 11">
            <a:extLst>
              <a:ext uri="{FF2B5EF4-FFF2-40B4-BE49-F238E27FC236}">
                <a16:creationId xmlns:a16="http://schemas.microsoft.com/office/drawing/2014/main" id="{114D9BD8-1298-4B27-90A1-182D17F27A3A}"/>
              </a:ext>
            </a:extLst>
          </p:cNvPr>
          <p:cNvSpPr/>
          <p:nvPr/>
        </p:nvSpPr>
        <p:spPr bwMode="auto">
          <a:xfrm>
            <a:off x="12869429" y="1836462"/>
            <a:ext cx="498475" cy="47464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pic>
        <p:nvPicPr>
          <p:cNvPr id="15" name="Picture 14" descr="Chart, line chart&#10;&#10;Description automatically generated">
            <a:extLst>
              <a:ext uri="{FF2B5EF4-FFF2-40B4-BE49-F238E27FC236}">
                <a16:creationId xmlns:a16="http://schemas.microsoft.com/office/drawing/2014/main" id="{5A36ABD1-AB65-4BB3-A109-670185629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32" y="2497621"/>
            <a:ext cx="4937760" cy="4488873"/>
          </a:xfrm>
          <a:prstGeom prst="rect">
            <a:avLst/>
          </a:prstGeom>
        </p:spPr>
      </p:pic>
      <p:pic>
        <p:nvPicPr>
          <p:cNvPr id="18" name="Picture 17" descr="Chart, line chart&#10;&#10;Description automatically generated">
            <a:extLst>
              <a:ext uri="{FF2B5EF4-FFF2-40B4-BE49-F238E27FC236}">
                <a16:creationId xmlns:a16="http://schemas.microsoft.com/office/drawing/2014/main" id="{FEDEB8FC-1626-4BAE-ABCA-C9CFEAE86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832" y="2497621"/>
            <a:ext cx="4937760" cy="4488873"/>
          </a:xfrm>
          <a:prstGeom prst="rect">
            <a:avLst/>
          </a:prstGeom>
        </p:spPr>
      </p:pic>
      <p:sp>
        <p:nvSpPr>
          <p:cNvPr id="10" name="Rectangle 9">
            <a:hlinkClick r:id="rId6" action="ppaction://hlinksldjump"/>
            <a:extLst>
              <a:ext uri="{FF2B5EF4-FFF2-40B4-BE49-F238E27FC236}">
                <a16:creationId xmlns:a16="http://schemas.microsoft.com/office/drawing/2014/main" id="{B9DBD938-ADB5-4A30-982C-18D9714D1CF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08027848"/>
      </p:ext>
    </p:extLst>
  </p:cSld>
  <p:clrMapOvr>
    <a:masterClrMapping/>
  </p:clrMapOvr>
  <p:transition advClick="0"/>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10DB321-FED7-43E3-9D9D-DE61F6D60937}"/>
              </a:ext>
            </a:extLst>
          </p:cNvPr>
          <p:cNvPicPr>
            <a:picLocks noChangeAspect="1"/>
          </p:cNvPicPr>
          <p:nvPr/>
        </p:nvPicPr>
        <p:blipFill rotWithShape="1">
          <a:blip r:embed="rId2"/>
          <a:srcRect l="1261" t="14636" r="4253" b="76176"/>
          <a:stretch/>
        </p:blipFill>
        <p:spPr>
          <a:xfrm>
            <a:off x="6967104" y="1474926"/>
            <a:ext cx="6400800" cy="337141"/>
          </a:xfrm>
          <a:prstGeom prst="rect">
            <a:avLst/>
          </a:prstGeom>
        </p:spPr>
      </p:pic>
      <p:pic>
        <p:nvPicPr>
          <p:cNvPr id="8" name="Picture 7">
            <a:extLst>
              <a:ext uri="{FF2B5EF4-FFF2-40B4-BE49-F238E27FC236}">
                <a16:creationId xmlns:a16="http://schemas.microsoft.com/office/drawing/2014/main" id="{D3D56CB8-A621-4F21-9C3F-73A049EC7AE7}"/>
              </a:ext>
            </a:extLst>
          </p:cNvPr>
          <p:cNvPicPr>
            <a:picLocks noChangeAspect="1"/>
          </p:cNvPicPr>
          <p:nvPr/>
        </p:nvPicPr>
        <p:blipFill rotWithShape="1">
          <a:blip r:embed="rId3"/>
          <a:srcRect l="1261" t="21425" r="4253" b="74671"/>
          <a:stretch/>
        </p:blipFill>
        <p:spPr>
          <a:xfrm>
            <a:off x="6967104" y="1689509"/>
            <a:ext cx="6400800" cy="143255"/>
          </a:xfrm>
          <a:prstGeom prst="rect">
            <a:avLst/>
          </a:prstGeom>
        </p:spPr>
      </p:pic>
      <p:sp>
        <p:nvSpPr>
          <p:cNvPr id="2" name="Title 1"/>
          <p:cNvSpPr>
            <a:spLocks noGrp="1"/>
          </p:cNvSpPr>
          <p:nvPr>
            <p:ph type="title"/>
          </p:nvPr>
        </p:nvSpPr>
        <p:spPr/>
        <p:txBody>
          <a:bodyPr/>
          <a:lstStyle/>
          <a:p>
            <a:r>
              <a:rPr lang="en-US" dirty="0"/>
              <a:t>Modeling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Modeling Value Functions [10]</a:t>
            </a: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14" name="Picture 13">
            <a:extLst>
              <a:ext uri="{FF2B5EF4-FFF2-40B4-BE49-F238E27FC236}">
                <a16:creationId xmlns:a16="http://schemas.microsoft.com/office/drawing/2014/main" id="{AA3AECCB-85AF-4E2A-9F47-02BA7011526E}"/>
              </a:ext>
            </a:extLst>
          </p:cNvPr>
          <p:cNvPicPr>
            <a:picLocks noChangeAspect="1"/>
          </p:cNvPicPr>
          <p:nvPr/>
        </p:nvPicPr>
        <p:blipFill rotWithShape="1">
          <a:blip r:embed="rId2"/>
          <a:srcRect l="1261" t="24303" r="4253" b="59085"/>
          <a:stretch/>
        </p:blipFill>
        <p:spPr>
          <a:xfrm>
            <a:off x="6967104" y="1847213"/>
            <a:ext cx="6400800" cy="609573"/>
          </a:xfrm>
          <a:prstGeom prst="rect">
            <a:avLst/>
          </a:prstGeom>
        </p:spPr>
      </p:pic>
      <p:sp>
        <p:nvSpPr>
          <p:cNvPr id="12" name="Rectangle 11">
            <a:extLst>
              <a:ext uri="{FF2B5EF4-FFF2-40B4-BE49-F238E27FC236}">
                <a16:creationId xmlns:a16="http://schemas.microsoft.com/office/drawing/2014/main" id="{114D9BD8-1298-4B27-90A1-182D17F27A3A}"/>
              </a:ext>
            </a:extLst>
          </p:cNvPr>
          <p:cNvSpPr/>
          <p:nvPr/>
        </p:nvSpPr>
        <p:spPr bwMode="auto">
          <a:xfrm>
            <a:off x="12869429" y="1836462"/>
            <a:ext cx="498475" cy="47464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pic>
        <p:nvPicPr>
          <p:cNvPr id="15" name="Picture 14" descr="Chart, line chart&#10;&#10;Description automatically generated">
            <a:extLst>
              <a:ext uri="{FF2B5EF4-FFF2-40B4-BE49-F238E27FC236}">
                <a16:creationId xmlns:a16="http://schemas.microsoft.com/office/drawing/2014/main" id="{5A36ABD1-AB65-4BB3-A109-670185629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32" y="2497621"/>
            <a:ext cx="4937760" cy="4488873"/>
          </a:xfrm>
          <a:prstGeom prst="rect">
            <a:avLst/>
          </a:prstGeom>
        </p:spPr>
      </p:pic>
      <p:pic>
        <p:nvPicPr>
          <p:cNvPr id="18" name="Picture 17" descr="Chart, line chart&#10;&#10;Description automatically generated">
            <a:extLst>
              <a:ext uri="{FF2B5EF4-FFF2-40B4-BE49-F238E27FC236}">
                <a16:creationId xmlns:a16="http://schemas.microsoft.com/office/drawing/2014/main" id="{FEDEB8FC-1626-4BAE-ABCA-C9CFEAE86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832" y="2497621"/>
            <a:ext cx="4937760" cy="4488873"/>
          </a:xfrm>
          <a:prstGeom prst="rect">
            <a:avLst/>
          </a:prstGeom>
        </p:spPr>
      </p:pic>
      <p:pic>
        <p:nvPicPr>
          <p:cNvPr id="5" name="Picture 4" descr="Chart, line chart&#10;&#10;Description automatically generated">
            <a:extLst>
              <a:ext uri="{FF2B5EF4-FFF2-40B4-BE49-F238E27FC236}">
                <a16:creationId xmlns:a16="http://schemas.microsoft.com/office/drawing/2014/main" id="{7A15C1C3-4121-4EEF-8CC9-C7A4B95BD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832" y="2497621"/>
            <a:ext cx="4937760" cy="4488873"/>
          </a:xfrm>
          <a:prstGeom prst="rect">
            <a:avLst/>
          </a:prstGeom>
        </p:spPr>
      </p:pic>
      <p:sp>
        <p:nvSpPr>
          <p:cNvPr id="11" name="Rectangle 10">
            <a:hlinkClick r:id="rId7" action="ppaction://hlinksldjump"/>
            <a:extLst>
              <a:ext uri="{FF2B5EF4-FFF2-40B4-BE49-F238E27FC236}">
                <a16:creationId xmlns:a16="http://schemas.microsoft.com/office/drawing/2014/main" id="{D1024195-3CE3-4B13-820E-C4C59B609A50}"/>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25651791"/>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VFT Model</a:t>
            </a:r>
          </a:p>
        </p:txBody>
      </p:sp>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Parameters</a:t>
            </a:r>
          </a:p>
          <a:p>
            <a:pPr lvl="2"/>
            <a:r>
              <a:rPr lang="en-US" dirty="0">
                <a:cs typeface="Arial"/>
              </a:rPr>
              <a:t>“Fixed” parameters cannot be altered</a:t>
            </a:r>
          </a:p>
          <a:p>
            <a:pPr lvl="2"/>
            <a:r>
              <a:rPr lang="en-US" dirty="0">
                <a:cs typeface="Arial"/>
              </a:rPr>
              <a:t>“Value” parameters define value functions</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4" name="Picture 3">
            <a:extLst>
              <a:ext uri="{FF2B5EF4-FFF2-40B4-BE49-F238E27FC236}">
                <a16:creationId xmlns:a16="http://schemas.microsoft.com/office/drawing/2014/main" id="{941E0AE6-AF2B-47C7-8137-E9430C72966E}"/>
              </a:ext>
            </a:extLst>
          </p:cNvPr>
          <p:cNvPicPr>
            <a:picLocks noChangeAspect="1"/>
          </p:cNvPicPr>
          <p:nvPr/>
        </p:nvPicPr>
        <p:blipFill rotWithShape="1">
          <a:blip r:embed="rId2"/>
          <a:srcRect l="1339" t="14636" r="14979" b="51297"/>
          <a:stretch/>
        </p:blipFill>
        <p:spPr>
          <a:xfrm>
            <a:off x="6746875" y="1363640"/>
            <a:ext cx="6400800" cy="1411458"/>
          </a:xfrm>
          <a:prstGeom prst="rect">
            <a:avLst/>
          </a:prstGeom>
        </p:spPr>
      </p:pic>
      <p:pic>
        <p:nvPicPr>
          <p:cNvPr id="5" name="Picture 4">
            <a:extLst>
              <a:ext uri="{FF2B5EF4-FFF2-40B4-BE49-F238E27FC236}">
                <a16:creationId xmlns:a16="http://schemas.microsoft.com/office/drawing/2014/main" id="{89DD0A41-9214-4419-8B54-2972BD79CFC9}"/>
              </a:ext>
            </a:extLst>
          </p:cNvPr>
          <p:cNvPicPr>
            <a:picLocks noChangeAspect="1"/>
          </p:cNvPicPr>
          <p:nvPr/>
        </p:nvPicPr>
        <p:blipFill rotWithShape="1">
          <a:blip r:embed="rId3"/>
          <a:srcRect l="1339" t="14636" r="14979" b="51297"/>
          <a:stretch/>
        </p:blipFill>
        <p:spPr>
          <a:xfrm>
            <a:off x="6746875" y="2851787"/>
            <a:ext cx="6400800" cy="1411458"/>
          </a:xfrm>
          <a:prstGeom prst="rect">
            <a:avLst/>
          </a:prstGeom>
        </p:spPr>
      </p:pic>
      <p:sp>
        <p:nvSpPr>
          <p:cNvPr id="7" name="Rectangle 6">
            <a:hlinkClick r:id="rId4" action="ppaction://hlinksldjump"/>
            <a:extLst>
              <a:ext uri="{FF2B5EF4-FFF2-40B4-BE49-F238E27FC236}">
                <a16:creationId xmlns:a16="http://schemas.microsoft.com/office/drawing/2014/main" id="{E60A7D14-45EA-E691-AC4D-41312D21BD7E}"/>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074766538"/>
      </p:ext>
    </p:extLst>
  </p:cSld>
  <p:clrMapOvr>
    <a:masterClrMapping/>
  </p:clrMapOvr>
  <p:transition advClick="0"/>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37FEEFB-F66C-4DA9-A07C-3CEBC6644B60}"/>
              </a:ext>
            </a:extLst>
          </p:cNvPr>
          <p:cNvPicPr>
            <a:picLocks noChangeAspect="1"/>
          </p:cNvPicPr>
          <p:nvPr/>
        </p:nvPicPr>
        <p:blipFill rotWithShape="1">
          <a:blip r:embed="rId2">
            <a:alphaModFix/>
          </a:blip>
          <a:srcRect l="1261" t="40983" r="4253" b="44952"/>
          <a:stretch/>
        </p:blipFill>
        <p:spPr>
          <a:xfrm>
            <a:off x="6967104" y="2441432"/>
            <a:ext cx="6400800" cy="516118"/>
          </a:xfrm>
          <a:prstGeom prst="rect">
            <a:avLst/>
          </a:prstGeom>
        </p:spPr>
      </p:pic>
      <p:pic>
        <p:nvPicPr>
          <p:cNvPr id="13" name="Picture 12">
            <a:extLst>
              <a:ext uri="{FF2B5EF4-FFF2-40B4-BE49-F238E27FC236}">
                <a16:creationId xmlns:a16="http://schemas.microsoft.com/office/drawing/2014/main" id="{610DB321-FED7-43E3-9D9D-DE61F6D60937}"/>
              </a:ext>
            </a:extLst>
          </p:cNvPr>
          <p:cNvPicPr>
            <a:picLocks noChangeAspect="1"/>
          </p:cNvPicPr>
          <p:nvPr/>
        </p:nvPicPr>
        <p:blipFill rotWithShape="1">
          <a:blip r:embed="rId2"/>
          <a:srcRect l="1261" t="14636" r="4253" b="76176"/>
          <a:stretch/>
        </p:blipFill>
        <p:spPr>
          <a:xfrm>
            <a:off x="6967104" y="1474926"/>
            <a:ext cx="6400800" cy="337141"/>
          </a:xfrm>
          <a:prstGeom prst="rect">
            <a:avLst/>
          </a:prstGeom>
        </p:spPr>
      </p:pic>
      <p:pic>
        <p:nvPicPr>
          <p:cNvPr id="8" name="Picture 7">
            <a:extLst>
              <a:ext uri="{FF2B5EF4-FFF2-40B4-BE49-F238E27FC236}">
                <a16:creationId xmlns:a16="http://schemas.microsoft.com/office/drawing/2014/main" id="{D3D56CB8-A621-4F21-9C3F-73A049EC7AE7}"/>
              </a:ext>
            </a:extLst>
          </p:cNvPr>
          <p:cNvPicPr>
            <a:picLocks noChangeAspect="1"/>
          </p:cNvPicPr>
          <p:nvPr/>
        </p:nvPicPr>
        <p:blipFill rotWithShape="1">
          <a:blip r:embed="rId3"/>
          <a:srcRect l="1261" t="21425" r="4253" b="74671"/>
          <a:stretch/>
        </p:blipFill>
        <p:spPr>
          <a:xfrm>
            <a:off x="6967104" y="1689509"/>
            <a:ext cx="6400800" cy="143255"/>
          </a:xfrm>
          <a:prstGeom prst="rect">
            <a:avLst/>
          </a:prstGeom>
        </p:spPr>
      </p:pic>
      <p:sp>
        <p:nvSpPr>
          <p:cNvPr id="2" name="Title 1"/>
          <p:cNvSpPr>
            <a:spLocks noGrp="1"/>
          </p:cNvSpPr>
          <p:nvPr>
            <p:ph type="title"/>
          </p:nvPr>
        </p:nvSpPr>
        <p:spPr/>
        <p:txBody>
          <a:bodyPr/>
          <a:lstStyle/>
          <a:p>
            <a:r>
              <a:rPr lang="en-US" dirty="0"/>
              <a:t>Modeling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Modeling Value Functions [10]</a:t>
            </a: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14" name="Picture 13">
            <a:extLst>
              <a:ext uri="{FF2B5EF4-FFF2-40B4-BE49-F238E27FC236}">
                <a16:creationId xmlns:a16="http://schemas.microsoft.com/office/drawing/2014/main" id="{AA3AECCB-85AF-4E2A-9F47-02BA7011526E}"/>
              </a:ext>
            </a:extLst>
          </p:cNvPr>
          <p:cNvPicPr>
            <a:picLocks noChangeAspect="1"/>
          </p:cNvPicPr>
          <p:nvPr/>
        </p:nvPicPr>
        <p:blipFill rotWithShape="1">
          <a:blip r:embed="rId2">
            <a:alphaModFix/>
          </a:blip>
          <a:srcRect l="1261" t="24303" r="4253" b="59085"/>
          <a:stretch/>
        </p:blipFill>
        <p:spPr>
          <a:xfrm>
            <a:off x="6967104" y="1847213"/>
            <a:ext cx="6400800" cy="609573"/>
          </a:xfrm>
          <a:prstGeom prst="rect">
            <a:avLst/>
          </a:prstGeom>
        </p:spPr>
      </p:pic>
      <p:sp>
        <p:nvSpPr>
          <p:cNvPr id="12" name="Rectangle 11">
            <a:extLst>
              <a:ext uri="{FF2B5EF4-FFF2-40B4-BE49-F238E27FC236}">
                <a16:creationId xmlns:a16="http://schemas.microsoft.com/office/drawing/2014/main" id="{114D9BD8-1298-4B27-90A1-182D17F27A3A}"/>
              </a:ext>
            </a:extLst>
          </p:cNvPr>
          <p:cNvSpPr/>
          <p:nvPr/>
        </p:nvSpPr>
        <p:spPr bwMode="auto">
          <a:xfrm>
            <a:off x="12869429" y="1836462"/>
            <a:ext cx="498475" cy="47464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pic>
        <p:nvPicPr>
          <p:cNvPr id="15" name="Picture 14" descr="Chart, line chart&#10;&#10;Description automatically generated">
            <a:extLst>
              <a:ext uri="{FF2B5EF4-FFF2-40B4-BE49-F238E27FC236}">
                <a16:creationId xmlns:a16="http://schemas.microsoft.com/office/drawing/2014/main" id="{5A36ABD1-AB65-4BB3-A109-670185629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32" y="2497621"/>
            <a:ext cx="4937760" cy="4488873"/>
          </a:xfrm>
          <a:prstGeom prst="rect">
            <a:avLst/>
          </a:prstGeom>
        </p:spPr>
      </p:pic>
      <p:pic>
        <p:nvPicPr>
          <p:cNvPr id="5" name="Picture 4" descr="Chart, line chart&#10;&#10;Description automatically generated">
            <a:extLst>
              <a:ext uri="{FF2B5EF4-FFF2-40B4-BE49-F238E27FC236}">
                <a16:creationId xmlns:a16="http://schemas.microsoft.com/office/drawing/2014/main" id="{2E8CB7D0-8CB2-472E-8A51-B8847C067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832" y="2497621"/>
            <a:ext cx="4937760" cy="4488873"/>
          </a:xfrm>
          <a:prstGeom prst="rect">
            <a:avLst/>
          </a:prstGeom>
        </p:spPr>
      </p:pic>
      <p:sp>
        <p:nvSpPr>
          <p:cNvPr id="11" name="Rectangle 10">
            <a:hlinkClick r:id="rId6" action="ppaction://hlinksldjump"/>
            <a:extLst>
              <a:ext uri="{FF2B5EF4-FFF2-40B4-BE49-F238E27FC236}">
                <a16:creationId xmlns:a16="http://schemas.microsoft.com/office/drawing/2014/main" id="{BD2812E3-1C38-4D3C-9679-43237331ADF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82363515"/>
      </p:ext>
    </p:extLst>
  </p:cSld>
  <p:clrMapOvr>
    <a:masterClrMapping/>
  </p:clrMapOvr>
  <p:transition advClick="0"/>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D56CB8-A621-4F21-9C3F-73A049EC7AE7}"/>
              </a:ext>
            </a:extLst>
          </p:cNvPr>
          <p:cNvPicPr>
            <a:picLocks noChangeAspect="1"/>
          </p:cNvPicPr>
          <p:nvPr/>
        </p:nvPicPr>
        <p:blipFill rotWithShape="1">
          <a:blip r:embed="rId2"/>
          <a:srcRect l="1261" t="21425" r="4253" b="74671"/>
          <a:stretch/>
        </p:blipFill>
        <p:spPr>
          <a:xfrm>
            <a:off x="6967104" y="1689509"/>
            <a:ext cx="6400800" cy="143255"/>
          </a:xfrm>
          <a:prstGeom prst="rect">
            <a:avLst/>
          </a:prstGeom>
        </p:spPr>
      </p:pic>
      <p:sp>
        <p:nvSpPr>
          <p:cNvPr id="2" name="Title 1"/>
          <p:cNvSpPr>
            <a:spLocks noGrp="1"/>
          </p:cNvSpPr>
          <p:nvPr>
            <p:ph type="title"/>
          </p:nvPr>
        </p:nvSpPr>
        <p:spPr/>
        <p:txBody>
          <a:bodyPr/>
          <a:lstStyle/>
          <a:p>
            <a:r>
              <a:rPr lang="en-US" dirty="0"/>
              <a:t>Modeling Value Functions</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Modeling Value Functions [10]</a:t>
            </a: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10" name="Picture 9">
            <a:extLst>
              <a:ext uri="{FF2B5EF4-FFF2-40B4-BE49-F238E27FC236}">
                <a16:creationId xmlns:a16="http://schemas.microsoft.com/office/drawing/2014/main" id="{52A8A80F-9E83-4503-BB52-473219B54165}"/>
              </a:ext>
            </a:extLst>
          </p:cNvPr>
          <p:cNvPicPr>
            <a:picLocks noChangeAspect="1"/>
          </p:cNvPicPr>
          <p:nvPr/>
        </p:nvPicPr>
        <p:blipFill rotWithShape="1">
          <a:blip r:embed="rId3"/>
          <a:srcRect l="1261" t="56436" r="4253" b="32240"/>
          <a:stretch/>
        </p:blipFill>
        <p:spPr>
          <a:xfrm>
            <a:off x="6967104" y="2964626"/>
            <a:ext cx="6400800" cy="415521"/>
          </a:xfrm>
          <a:prstGeom prst="rect">
            <a:avLst/>
          </a:prstGeom>
        </p:spPr>
      </p:pic>
      <p:pic>
        <p:nvPicPr>
          <p:cNvPr id="11" name="Picture 10">
            <a:extLst>
              <a:ext uri="{FF2B5EF4-FFF2-40B4-BE49-F238E27FC236}">
                <a16:creationId xmlns:a16="http://schemas.microsoft.com/office/drawing/2014/main" id="{7A682E8E-6D63-4436-A764-6F333358FD3D}"/>
              </a:ext>
            </a:extLst>
          </p:cNvPr>
          <p:cNvPicPr>
            <a:picLocks noChangeAspect="1"/>
          </p:cNvPicPr>
          <p:nvPr/>
        </p:nvPicPr>
        <p:blipFill rotWithShape="1">
          <a:blip r:embed="rId4"/>
          <a:srcRect l="1261" t="17786" r="4253" b="6334"/>
          <a:stretch/>
        </p:blipFill>
        <p:spPr>
          <a:xfrm>
            <a:off x="6967104" y="3386969"/>
            <a:ext cx="6400800" cy="2784361"/>
          </a:xfrm>
          <a:prstGeom prst="rect">
            <a:avLst/>
          </a:prstGeom>
        </p:spPr>
      </p:pic>
      <p:sp>
        <p:nvSpPr>
          <p:cNvPr id="12" name="Rectangle 11">
            <a:extLst>
              <a:ext uri="{FF2B5EF4-FFF2-40B4-BE49-F238E27FC236}">
                <a16:creationId xmlns:a16="http://schemas.microsoft.com/office/drawing/2014/main" id="{114D9BD8-1298-4B27-90A1-182D17F27A3A}"/>
              </a:ext>
            </a:extLst>
          </p:cNvPr>
          <p:cNvSpPr/>
          <p:nvPr/>
        </p:nvSpPr>
        <p:spPr bwMode="auto">
          <a:xfrm>
            <a:off x="12869429" y="1836462"/>
            <a:ext cx="498475" cy="47464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pic>
        <p:nvPicPr>
          <p:cNvPr id="16" name="Picture 15" descr="Chart, line chart&#10;&#10;Description automatically generated">
            <a:extLst>
              <a:ext uri="{FF2B5EF4-FFF2-40B4-BE49-F238E27FC236}">
                <a16:creationId xmlns:a16="http://schemas.microsoft.com/office/drawing/2014/main" id="{F1A1CC9B-39CB-4613-9C5B-FC2682840A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832" y="2497621"/>
            <a:ext cx="4937760" cy="4488873"/>
          </a:xfrm>
          <a:prstGeom prst="rect">
            <a:avLst/>
          </a:prstGeom>
        </p:spPr>
      </p:pic>
      <p:pic>
        <p:nvPicPr>
          <p:cNvPr id="17" name="Picture 16">
            <a:extLst>
              <a:ext uri="{FF2B5EF4-FFF2-40B4-BE49-F238E27FC236}">
                <a16:creationId xmlns:a16="http://schemas.microsoft.com/office/drawing/2014/main" id="{5DF76698-B1D0-44EE-897C-7B3F049A1960}"/>
              </a:ext>
            </a:extLst>
          </p:cNvPr>
          <p:cNvPicPr>
            <a:picLocks noChangeAspect="1"/>
          </p:cNvPicPr>
          <p:nvPr/>
        </p:nvPicPr>
        <p:blipFill rotWithShape="1">
          <a:blip r:embed="rId3">
            <a:alphaModFix/>
          </a:blip>
          <a:srcRect l="1261" t="40983" r="14862" b="44945"/>
          <a:stretch/>
        </p:blipFill>
        <p:spPr>
          <a:xfrm>
            <a:off x="6967104" y="2441432"/>
            <a:ext cx="5682096" cy="516372"/>
          </a:xfrm>
          <a:prstGeom prst="rect">
            <a:avLst/>
          </a:prstGeom>
        </p:spPr>
      </p:pic>
      <p:pic>
        <p:nvPicPr>
          <p:cNvPr id="18" name="Picture 17">
            <a:extLst>
              <a:ext uri="{FF2B5EF4-FFF2-40B4-BE49-F238E27FC236}">
                <a16:creationId xmlns:a16="http://schemas.microsoft.com/office/drawing/2014/main" id="{CED7B0A4-6323-4B26-AFC1-6EE96A52247D}"/>
              </a:ext>
            </a:extLst>
          </p:cNvPr>
          <p:cNvPicPr>
            <a:picLocks noChangeAspect="1"/>
          </p:cNvPicPr>
          <p:nvPr/>
        </p:nvPicPr>
        <p:blipFill rotWithShape="1">
          <a:blip r:embed="rId3"/>
          <a:srcRect l="1261" t="14636" r="4253" b="76176"/>
          <a:stretch/>
        </p:blipFill>
        <p:spPr>
          <a:xfrm>
            <a:off x="6967104" y="1474926"/>
            <a:ext cx="6400800" cy="337141"/>
          </a:xfrm>
          <a:prstGeom prst="rect">
            <a:avLst/>
          </a:prstGeom>
        </p:spPr>
      </p:pic>
      <p:pic>
        <p:nvPicPr>
          <p:cNvPr id="19" name="Picture 18">
            <a:extLst>
              <a:ext uri="{FF2B5EF4-FFF2-40B4-BE49-F238E27FC236}">
                <a16:creationId xmlns:a16="http://schemas.microsoft.com/office/drawing/2014/main" id="{1C21E96F-3F15-4BCC-A12F-AD102D4BF737}"/>
              </a:ext>
            </a:extLst>
          </p:cNvPr>
          <p:cNvPicPr>
            <a:picLocks noChangeAspect="1"/>
          </p:cNvPicPr>
          <p:nvPr/>
        </p:nvPicPr>
        <p:blipFill rotWithShape="1">
          <a:blip r:embed="rId2"/>
          <a:srcRect l="1261" t="21425" r="4253" b="74671"/>
          <a:stretch/>
        </p:blipFill>
        <p:spPr>
          <a:xfrm>
            <a:off x="6967104" y="1689509"/>
            <a:ext cx="6400800" cy="143255"/>
          </a:xfrm>
          <a:prstGeom prst="rect">
            <a:avLst/>
          </a:prstGeom>
        </p:spPr>
      </p:pic>
      <p:pic>
        <p:nvPicPr>
          <p:cNvPr id="20" name="Picture 19">
            <a:extLst>
              <a:ext uri="{FF2B5EF4-FFF2-40B4-BE49-F238E27FC236}">
                <a16:creationId xmlns:a16="http://schemas.microsoft.com/office/drawing/2014/main" id="{1B259B69-E85F-49EF-BEF7-079B47581F8F}"/>
              </a:ext>
            </a:extLst>
          </p:cNvPr>
          <p:cNvPicPr>
            <a:picLocks noChangeAspect="1"/>
          </p:cNvPicPr>
          <p:nvPr/>
        </p:nvPicPr>
        <p:blipFill rotWithShape="1">
          <a:blip r:embed="rId3">
            <a:alphaModFix/>
          </a:blip>
          <a:srcRect l="1261" t="24303" r="13418" b="60696"/>
          <a:stretch/>
        </p:blipFill>
        <p:spPr>
          <a:xfrm>
            <a:off x="6967104" y="1847213"/>
            <a:ext cx="5779905" cy="550443"/>
          </a:xfrm>
          <a:prstGeom prst="rect">
            <a:avLst/>
          </a:prstGeom>
        </p:spPr>
      </p:pic>
      <p:sp>
        <p:nvSpPr>
          <p:cNvPr id="13" name="Rectangle 12">
            <a:hlinkClick r:id="rId6" action="ppaction://hlinksldjump"/>
            <a:extLst>
              <a:ext uri="{FF2B5EF4-FFF2-40B4-BE49-F238E27FC236}">
                <a16:creationId xmlns:a16="http://schemas.microsoft.com/office/drawing/2014/main" id="{0306A4A3-17BB-4A7B-9729-36052CCC6F4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51655559"/>
      </p:ext>
    </p:extLst>
  </p:cSld>
  <p:clrMapOvr>
    <a:masterClrMapping/>
  </p:clrMapOvr>
  <p:transition advClick="0"/>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Value Hierarchy</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Estimating Value Functions</a:t>
            </a:r>
          </a:p>
          <a:p>
            <a:pPr lvl="2"/>
            <a:r>
              <a:rPr lang="en-US" dirty="0">
                <a:cs typeface="Arial"/>
              </a:rPr>
              <a:t>Functions depend on the set of eligible cadets for each AFSC</a:t>
            </a:r>
          </a:p>
          <a:p>
            <a:pPr lvl="2"/>
            <a:r>
              <a:rPr lang="en-US" dirty="0">
                <a:solidFill>
                  <a:schemeClr val="bg2">
                    <a:lumMod val="60000"/>
                    <a:lumOff val="40000"/>
                  </a:schemeClr>
                </a:solidFill>
                <a:cs typeface="Arial"/>
              </a:rPr>
              <a:t>Example AFSC Value Functions</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9" name="Picture 8" descr="Chart, bar chart&#10;&#10;Description automatically generated">
            <a:extLst>
              <a:ext uri="{FF2B5EF4-FFF2-40B4-BE49-F238E27FC236}">
                <a16:creationId xmlns:a16="http://schemas.microsoft.com/office/drawing/2014/main" id="{B555127D-F603-4A43-A032-4747B17647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6875" y="1440329"/>
            <a:ext cx="6584892" cy="4556481"/>
          </a:xfrm>
          <a:prstGeom prst="rect">
            <a:avLst/>
          </a:prstGeom>
        </p:spPr>
      </p:pic>
      <p:sp>
        <p:nvSpPr>
          <p:cNvPr id="5" name="Rectangle 4">
            <a:hlinkClick r:id="rId3" action="ppaction://hlinksldjump"/>
            <a:extLst>
              <a:ext uri="{FF2B5EF4-FFF2-40B4-BE49-F238E27FC236}">
                <a16:creationId xmlns:a16="http://schemas.microsoft.com/office/drawing/2014/main" id="{55CE63C8-16FB-43B4-9AF2-EB254F34BB50}"/>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87173534"/>
      </p:ext>
    </p:extLst>
  </p:cSld>
  <p:clrMapOvr>
    <a:masterClrMapping/>
  </p:clrMapOvr>
  <p:transition advClick="0"/>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Value Hierarchy</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Estimating Value Functions</a:t>
            </a:r>
          </a:p>
          <a:p>
            <a:pPr lvl="2"/>
            <a:r>
              <a:rPr lang="en-US" dirty="0">
                <a:cs typeface="Arial"/>
              </a:rPr>
              <a:t>Functions depend on the set of eligible cadets for each AFSC</a:t>
            </a:r>
          </a:p>
          <a:p>
            <a:pPr lvl="2"/>
            <a:r>
              <a:rPr lang="en-US" dirty="0">
                <a:cs typeface="Arial"/>
              </a:rPr>
              <a:t>Example AFSC Value Functions</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Diagram, histogram&#10;&#10;Description automatically generated">
            <a:extLst>
              <a:ext uri="{FF2B5EF4-FFF2-40B4-BE49-F238E27FC236}">
                <a16:creationId xmlns:a16="http://schemas.microsoft.com/office/drawing/2014/main" id="{2CCC2A13-AED2-4EE4-B9B0-E57C8CC2B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6875" y="1641330"/>
            <a:ext cx="6172993" cy="5144161"/>
          </a:xfrm>
          <a:prstGeom prst="rect">
            <a:avLst/>
          </a:prstGeom>
        </p:spPr>
      </p:pic>
      <p:sp>
        <p:nvSpPr>
          <p:cNvPr id="6" name="Rectangle 5">
            <a:hlinkClick r:id="rId3" action="ppaction://hlinksldjump"/>
            <a:extLst>
              <a:ext uri="{FF2B5EF4-FFF2-40B4-BE49-F238E27FC236}">
                <a16:creationId xmlns:a16="http://schemas.microsoft.com/office/drawing/2014/main" id="{FEDA6D9E-6B51-4595-B34F-C7DF83139999}"/>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41538125"/>
      </p:ext>
    </p:extLst>
  </p:cSld>
  <p:clrMapOvr>
    <a:masterClrMapping/>
  </p:clrMapOvr>
  <p:transition advClick="0"/>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Value Hierarchy</a:t>
            </a:r>
            <a:endParaRPr lang="en-US" b="0" dirty="0"/>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Estimating Value Functions</a:t>
            </a:r>
          </a:p>
          <a:p>
            <a:pPr lvl="2"/>
            <a:r>
              <a:rPr lang="en-US" dirty="0">
                <a:cs typeface="Arial"/>
              </a:rPr>
              <a:t>Functions depend on the set of eligible cadets for each AFSC</a:t>
            </a:r>
          </a:p>
          <a:p>
            <a:pPr lvl="2"/>
            <a:r>
              <a:rPr lang="en-US" dirty="0">
                <a:cs typeface="Arial"/>
              </a:rPr>
              <a:t>Example AFSC Value Functions</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Diagram, histogram&#10;&#10;Description automatically generated">
            <a:extLst>
              <a:ext uri="{FF2B5EF4-FFF2-40B4-BE49-F238E27FC236}">
                <a16:creationId xmlns:a16="http://schemas.microsoft.com/office/drawing/2014/main" id="{2CCC2A13-AED2-4EE4-B9B0-E57C8CC2B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6875" y="1641330"/>
            <a:ext cx="6172993" cy="5144161"/>
          </a:xfrm>
          <a:prstGeom prst="rect">
            <a:avLst/>
          </a:prstGeom>
        </p:spPr>
      </p:pic>
      <p:pic>
        <p:nvPicPr>
          <p:cNvPr id="6" name="Picture 5" descr="Diagram, histogram&#10;&#10;Description automatically generated">
            <a:extLst>
              <a:ext uri="{FF2B5EF4-FFF2-40B4-BE49-F238E27FC236}">
                <a16:creationId xmlns:a16="http://schemas.microsoft.com/office/drawing/2014/main" id="{5676CBB1-2ED3-4F8E-8FB7-57EECB1A0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875" y="1641330"/>
            <a:ext cx="6172200" cy="5143500"/>
          </a:xfrm>
          <a:prstGeom prst="rect">
            <a:avLst/>
          </a:prstGeom>
        </p:spPr>
      </p:pic>
      <p:sp>
        <p:nvSpPr>
          <p:cNvPr id="7" name="Rectangle 6">
            <a:hlinkClick r:id="rId4" action="ppaction://hlinksldjump"/>
            <a:extLst>
              <a:ext uri="{FF2B5EF4-FFF2-40B4-BE49-F238E27FC236}">
                <a16:creationId xmlns:a16="http://schemas.microsoft.com/office/drawing/2014/main" id="{9DB29FA7-32D9-4D37-9157-411F06A2A5F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59939197"/>
      </p:ext>
    </p:extLst>
  </p:cSld>
  <p:clrMapOvr>
    <a:masterClrMapping/>
  </p:clrMapOvr>
  <p:transition advClick="0"/>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Value Hierarchy</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Estimating Value Functions</a:t>
            </a:r>
          </a:p>
          <a:p>
            <a:pPr lvl="2"/>
            <a:r>
              <a:rPr lang="en-US" dirty="0">
                <a:cs typeface="Arial"/>
              </a:rPr>
              <a:t>Functions depend on the set of eligible cadets for each AFSC</a:t>
            </a:r>
          </a:p>
          <a:p>
            <a:pPr lvl="2"/>
            <a:r>
              <a:rPr lang="en-US" dirty="0">
                <a:cs typeface="Arial"/>
              </a:rPr>
              <a:t>Example AFSC Value Functions</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Diagram, histogram&#10;&#10;Description automatically generated">
            <a:extLst>
              <a:ext uri="{FF2B5EF4-FFF2-40B4-BE49-F238E27FC236}">
                <a16:creationId xmlns:a16="http://schemas.microsoft.com/office/drawing/2014/main" id="{2CCC2A13-AED2-4EE4-B9B0-E57C8CC2B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6875" y="1641330"/>
            <a:ext cx="6172993" cy="5144161"/>
          </a:xfrm>
          <a:prstGeom prst="rect">
            <a:avLst/>
          </a:prstGeom>
        </p:spPr>
      </p:pic>
      <p:pic>
        <p:nvPicPr>
          <p:cNvPr id="6" name="Picture 5" descr="Diagram, histogram&#10;&#10;Description automatically generated">
            <a:extLst>
              <a:ext uri="{FF2B5EF4-FFF2-40B4-BE49-F238E27FC236}">
                <a16:creationId xmlns:a16="http://schemas.microsoft.com/office/drawing/2014/main" id="{5676CBB1-2ED3-4F8E-8FB7-57EECB1A0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875" y="1641330"/>
            <a:ext cx="6172200" cy="5143500"/>
          </a:xfrm>
          <a:prstGeom prst="rect">
            <a:avLst/>
          </a:prstGeom>
        </p:spPr>
      </p:pic>
      <p:pic>
        <p:nvPicPr>
          <p:cNvPr id="7" name="Picture 6" descr="Diagram, histogram&#10;&#10;Description automatically generated">
            <a:extLst>
              <a:ext uri="{FF2B5EF4-FFF2-40B4-BE49-F238E27FC236}">
                <a16:creationId xmlns:a16="http://schemas.microsoft.com/office/drawing/2014/main" id="{0A5EB2FB-B482-4CEF-BFBA-6A21430C7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6082" y="1641330"/>
            <a:ext cx="6172200" cy="5143500"/>
          </a:xfrm>
          <a:prstGeom prst="rect">
            <a:avLst/>
          </a:prstGeom>
        </p:spPr>
      </p:pic>
      <p:sp>
        <p:nvSpPr>
          <p:cNvPr id="8" name="Rectangle 7">
            <a:hlinkClick r:id="rId5" action="ppaction://hlinksldjump"/>
            <a:extLst>
              <a:ext uri="{FF2B5EF4-FFF2-40B4-BE49-F238E27FC236}">
                <a16:creationId xmlns:a16="http://schemas.microsoft.com/office/drawing/2014/main" id="{7F92E4F3-FB26-40D4-B157-87C4B6FD4F4F}"/>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4870449"/>
      </p:ext>
    </p:extLst>
  </p:cSld>
  <p:clrMapOvr>
    <a:masterClrMapping/>
  </p:clrMapOvr>
  <p:transition advClick="0"/>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Value Hierarchy</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Estimating Value Functions</a:t>
            </a:r>
          </a:p>
          <a:p>
            <a:pPr lvl="2"/>
            <a:r>
              <a:rPr lang="en-US" dirty="0">
                <a:cs typeface="Arial"/>
              </a:rPr>
              <a:t>Functions depend on the set of eligible cadets for each AFSC</a:t>
            </a:r>
          </a:p>
          <a:p>
            <a:pPr lvl="2"/>
            <a:r>
              <a:rPr lang="en-US" dirty="0">
                <a:cs typeface="Arial"/>
              </a:rPr>
              <a:t>Example AFSC Value Functions</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Diagram, histogram&#10;&#10;Description automatically generated">
            <a:extLst>
              <a:ext uri="{FF2B5EF4-FFF2-40B4-BE49-F238E27FC236}">
                <a16:creationId xmlns:a16="http://schemas.microsoft.com/office/drawing/2014/main" id="{2CCC2A13-AED2-4EE4-B9B0-E57C8CC2B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6875" y="1641330"/>
            <a:ext cx="6172993" cy="5144161"/>
          </a:xfrm>
          <a:prstGeom prst="rect">
            <a:avLst/>
          </a:prstGeom>
        </p:spPr>
      </p:pic>
      <p:pic>
        <p:nvPicPr>
          <p:cNvPr id="6" name="Picture 5" descr="Diagram, histogram&#10;&#10;Description automatically generated">
            <a:extLst>
              <a:ext uri="{FF2B5EF4-FFF2-40B4-BE49-F238E27FC236}">
                <a16:creationId xmlns:a16="http://schemas.microsoft.com/office/drawing/2014/main" id="{5676CBB1-2ED3-4F8E-8FB7-57EECB1A0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875" y="1641330"/>
            <a:ext cx="6172200" cy="5143500"/>
          </a:xfrm>
          <a:prstGeom prst="rect">
            <a:avLst/>
          </a:prstGeom>
        </p:spPr>
      </p:pic>
      <p:pic>
        <p:nvPicPr>
          <p:cNvPr id="7" name="Picture 6" descr="Diagram, histogram&#10;&#10;Description automatically generated">
            <a:extLst>
              <a:ext uri="{FF2B5EF4-FFF2-40B4-BE49-F238E27FC236}">
                <a16:creationId xmlns:a16="http://schemas.microsoft.com/office/drawing/2014/main" id="{0A5EB2FB-B482-4CEF-BFBA-6A21430C7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6082" y="1641330"/>
            <a:ext cx="6172200" cy="5143500"/>
          </a:xfrm>
          <a:prstGeom prst="rect">
            <a:avLst/>
          </a:prstGeom>
        </p:spPr>
      </p:pic>
      <p:pic>
        <p:nvPicPr>
          <p:cNvPr id="8" name="Picture 7" descr="Diagram&#10;&#10;Description automatically generated">
            <a:extLst>
              <a:ext uri="{FF2B5EF4-FFF2-40B4-BE49-F238E27FC236}">
                <a16:creationId xmlns:a16="http://schemas.microsoft.com/office/drawing/2014/main" id="{CD73ED6A-5EC3-4A82-9E9D-4AD87A91E9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6875" y="1640669"/>
            <a:ext cx="6172200" cy="5143500"/>
          </a:xfrm>
          <a:prstGeom prst="rect">
            <a:avLst/>
          </a:prstGeom>
        </p:spPr>
      </p:pic>
      <p:sp>
        <p:nvSpPr>
          <p:cNvPr id="9" name="Rectangle 8">
            <a:hlinkClick r:id="rId6" action="ppaction://hlinksldjump"/>
            <a:extLst>
              <a:ext uri="{FF2B5EF4-FFF2-40B4-BE49-F238E27FC236}">
                <a16:creationId xmlns:a16="http://schemas.microsoft.com/office/drawing/2014/main" id="{414281E7-8894-4407-9441-AC891A8141B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38148630"/>
      </p:ext>
    </p:extLst>
  </p:cSld>
  <p:clrMapOvr>
    <a:masterClrMapping/>
  </p:clrMapOvr>
  <p:transition advClick="0"/>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Value Hierarchy</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Estimating Objective Weights</a:t>
            </a:r>
          </a:p>
          <a:p>
            <a:pPr lvl="2"/>
            <a:r>
              <a:rPr lang="en-US" dirty="0">
                <a:cs typeface="Arial"/>
              </a:rPr>
              <a:t>Local AFSC objective weight: each sampled from normal distributions with expected means</a:t>
            </a:r>
          </a:p>
          <a:p>
            <a:pPr lvl="2"/>
            <a:r>
              <a:rPr lang="en-US" dirty="0">
                <a:solidFill>
                  <a:schemeClr val="bg2">
                    <a:lumMod val="60000"/>
                    <a:lumOff val="40000"/>
                  </a:schemeClr>
                </a:solidFill>
                <a:cs typeface="Arial"/>
              </a:rPr>
              <a:t>Local AFSC weight: determined through function of quota</a:t>
            </a:r>
          </a:p>
          <a:p>
            <a:pPr lvl="2"/>
            <a:r>
              <a:rPr lang="en-US" dirty="0">
                <a:solidFill>
                  <a:schemeClr val="bg2">
                    <a:lumMod val="60000"/>
                    <a:lumOff val="40000"/>
                  </a:schemeClr>
                </a:solidFill>
                <a:cs typeface="Arial"/>
              </a:rPr>
              <a:t>Local cadet weight: determined through function of percentile</a:t>
            </a:r>
          </a:p>
          <a:p>
            <a:pPr lvl="2"/>
            <a:r>
              <a:rPr lang="en-US" dirty="0">
                <a:solidFill>
                  <a:schemeClr val="bg2">
                    <a:lumMod val="60000"/>
                    <a:lumOff val="40000"/>
                  </a:schemeClr>
                </a:solidFill>
                <a:cs typeface="Arial"/>
              </a:rPr>
              <a:t>Overall cadet weight: sampled from a normal distribution with mean 0.35</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Chart, bar chart&#10;&#10;Description automatically generated">
            <a:extLst>
              <a:ext uri="{FF2B5EF4-FFF2-40B4-BE49-F238E27FC236}">
                <a16:creationId xmlns:a16="http://schemas.microsoft.com/office/drawing/2014/main" id="{23607A00-45FE-4B08-86D1-1D922BD7A5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498" y="1585285"/>
            <a:ext cx="6313239" cy="4419267"/>
          </a:xfrm>
          <a:prstGeom prst="rect">
            <a:avLst/>
          </a:prstGeom>
        </p:spPr>
      </p:pic>
      <p:sp>
        <p:nvSpPr>
          <p:cNvPr id="6" name="Rectangle 5">
            <a:hlinkClick r:id="rId3" action="ppaction://hlinksldjump"/>
            <a:extLst>
              <a:ext uri="{FF2B5EF4-FFF2-40B4-BE49-F238E27FC236}">
                <a16:creationId xmlns:a16="http://schemas.microsoft.com/office/drawing/2014/main" id="{CDBF5741-88B8-4AFA-AC14-CB2BADCED34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26332179"/>
      </p:ext>
    </p:extLst>
  </p:cSld>
  <p:clrMapOvr>
    <a:masterClrMapping/>
  </p:clrMapOvr>
  <p:transition advClick="0"/>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Value Hierarchy</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Estimating Objective Weights</a:t>
            </a:r>
          </a:p>
          <a:p>
            <a:pPr lvl="2"/>
            <a:r>
              <a:rPr lang="en-US" dirty="0">
                <a:cs typeface="Arial"/>
              </a:rPr>
              <a:t>Local AFSC objective weight: each sampled from normal distributions with expected means</a:t>
            </a:r>
          </a:p>
          <a:p>
            <a:pPr lvl="2"/>
            <a:r>
              <a:rPr lang="en-US" dirty="0">
                <a:cs typeface="Arial"/>
              </a:rPr>
              <a:t>Local AFSC weight: determined through function of quota</a:t>
            </a:r>
          </a:p>
          <a:p>
            <a:pPr lvl="2"/>
            <a:r>
              <a:rPr lang="en-US" dirty="0">
                <a:solidFill>
                  <a:schemeClr val="bg2">
                    <a:lumMod val="60000"/>
                    <a:lumOff val="40000"/>
                  </a:schemeClr>
                </a:solidFill>
                <a:cs typeface="Arial"/>
              </a:rPr>
              <a:t>Local cadet weight: determined through function of percentile</a:t>
            </a:r>
          </a:p>
          <a:p>
            <a:pPr lvl="2"/>
            <a:r>
              <a:rPr lang="en-US" dirty="0">
                <a:solidFill>
                  <a:schemeClr val="bg2">
                    <a:lumMod val="60000"/>
                    <a:lumOff val="40000"/>
                  </a:schemeClr>
                </a:solidFill>
                <a:cs typeface="Arial"/>
              </a:rPr>
              <a:t>Overall cadet weight: sampled from a normal distribution with mean 0.35</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Chart, bar chart&#10;&#10;Description automatically generated">
            <a:extLst>
              <a:ext uri="{FF2B5EF4-FFF2-40B4-BE49-F238E27FC236}">
                <a16:creationId xmlns:a16="http://schemas.microsoft.com/office/drawing/2014/main" id="{23607A00-45FE-4B08-86D1-1D922BD7A5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498" y="1585285"/>
            <a:ext cx="6313239" cy="4419267"/>
          </a:xfrm>
          <a:prstGeom prst="rect">
            <a:avLst/>
          </a:prstGeom>
        </p:spPr>
      </p:pic>
      <p:pic>
        <p:nvPicPr>
          <p:cNvPr id="8" name="Picture 7" descr="Chart, histogram&#10;&#10;Description automatically generated">
            <a:extLst>
              <a:ext uri="{FF2B5EF4-FFF2-40B4-BE49-F238E27FC236}">
                <a16:creationId xmlns:a16="http://schemas.microsoft.com/office/drawing/2014/main" id="{15C3CA3E-674E-45D3-910D-64418F7939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4377" y="1588000"/>
            <a:ext cx="6309360" cy="4416552"/>
          </a:xfrm>
          <a:prstGeom prst="rect">
            <a:avLst/>
          </a:prstGeom>
        </p:spPr>
      </p:pic>
      <p:sp>
        <p:nvSpPr>
          <p:cNvPr id="6" name="Rectangle 5">
            <a:hlinkClick r:id="rId4" action="ppaction://hlinksldjump"/>
            <a:extLst>
              <a:ext uri="{FF2B5EF4-FFF2-40B4-BE49-F238E27FC236}">
                <a16:creationId xmlns:a16="http://schemas.microsoft.com/office/drawing/2014/main" id="{6393BED4-426B-40B2-B2F4-8DA71D621E2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9638119"/>
      </p:ext>
    </p:extLst>
  </p:cSld>
  <p:clrMapOvr>
    <a:masterClrMapping/>
  </p:clrMapOvr>
  <p:transition advClick="0"/>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Value Hierarchy</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Estimating Objective Weights</a:t>
            </a:r>
          </a:p>
          <a:p>
            <a:pPr lvl="2"/>
            <a:r>
              <a:rPr lang="en-US" dirty="0">
                <a:cs typeface="Arial"/>
              </a:rPr>
              <a:t>Local AFSC objective weight: each sampled from normal distributions with expected means</a:t>
            </a:r>
          </a:p>
          <a:p>
            <a:pPr lvl="2"/>
            <a:r>
              <a:rPr lang="en-US" dirty="0">
                <a:cs typeface="Arial"/>
              </a:rPr>
              <a:t>Local AFSC weight: determined through function of quota</a:t>
            </a:r>
          </a:p>
          <a:p>
            <a:pPr lvl="2"/>
            <a:r>
              <a:rPr lang="en-US" dirty="0">
                <a:solidFill>
                  <a:schemeClr val="bg2">
                    <a:lumMod val="60000"/>
                    <a:lumOff val="40000"/>
                  </a:schemeClr>
                </a:solidFill>
                <a:cs typeface="Arial"/>
              </a:rPr>
              <a:t>Local cadet weight: determined through function of percentile</a:t>
            </a:r>
          </a:p>
          <a:p>
            <a:pPr lvl="2"/>
            <a:r>
              <a:rPr lang="en-US" dirty="0">
                <a:solidFill>
                  <a:schemeClr val="bg2">
                    <a:lumMod val="60000"/>
                    <a:lumOff val="40000"/>
                  </a:schemeClr>
                </a:solidFill>
                <a:cs typeface="Arial"/>
              </a:rPr>
              <a:t>Overall cadet weight: sampled from a normal distribution with mean 0.35</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Chart, bar chart&#10;&#10;Description automatically generated">
            <a:extLst>
              <a:ext uri="{FF2B5EF4-FFF2-40B4-BE49-F238E27FC236}">
                <a16:creationId xmlns:a16="http://schemas.microsoft.com/office/drawing/2014/main" id="{23607A00-45FE-4B08-86D1-1D922BD7A5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498" y="1585285"/>
            <a:ext cx="6313239" cy="4419267"/>
          </a:xfrm>
          <a:prstGeom prst="rect">
            <a:avLst/>
          </a:prstGeom>
        </p:spPr>
      </p:pic>
      <p:pic>
        <p:nvPicPr>
          <p:cNvPr id="6" name="Picture 5" descr="Chart, histogram&#10;&#10;Description automatically generated">
            <a:extLst>
              <a:ext uri="{FF2B5EF4-FFF2-40B4-BE49-F238E27FC236}">
                <a16:creationId xmlns:a16="http://schemas.microsoft.com/office/drawing/2014/main" id="{7FF86949-1BC6-4DD7-A7D1-BA070DDA3E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4377" y="1585285"/>
            <a:ext cx="6309360" cy="4416552"/>
          </a:xfrm>
          <a:prstGeom prst="rect">
            <a:avLst/>
          </a:prstGeom>
        </p:spPr>
      </p:pic>
      <p:sp>
        <p:nvSpPr>
          <p:cNvPr id="7" name="Rectangle 6">
            <a:hlinkClick r:id="rId4" action="ppaction://hlinksldjump"/>
            <a:extLst>
              <a:ext uri="{FF2B5EF4-FFF2-40B4-BE49-F238E27FC236}">
                <a16:creationId xmlns:a16="http://schemas.microsoft.com/office/drawing/2014/main" id="{CE445ADE-C86C-4C52-A8B7-F1999CBC06C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301202372"/>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VFT Model</a:t>
            </a:r>
          </a:p>
        </p:txBody>
      </p:sp>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Parameters</a:t>
            </a:r>
          </a:p>
          <a:p>
            <a:pPr lvl="2"/>
            <a:r>
              <a:rPr lang="en-US" dirty="0">
                <a:cs typeface="Arial"/>
              </a:rPr>
              <a:t>“Fixed” parameters cannot be altered</a:t>
            </a:r>
          </a:p>
          <a:p>
            <a:pPr lvl="2"/>
            <a:r>
              <a:rPr lang="en-US" dirty="0">
                <a:cs typeface="Arial"/>
              </a:rPr>
              <a:t>“Value” parameters define value functions</a:t>
            </a:r>
          </a:p>
          <a:p>
            <a:pPr lvl="2"/>
            <a:r>
              <a:rPr lang="en-US" dirty="0">
                <a:cs typeface="Arial"/>
              </a:rPr>
              <a:t>“Weight” parameters prescribe importance to the objectives</a:t>
            </a:r>
          </a:p>
          <a:p>
            <a:pPr lvl="2"/>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4" name="Picture 3">
            <a:extLst>
              <a:ext uri="{FF2B5EF4-FFF2-40B4-BE49-F238E27FC236}">
                <a16:creationId xmlns:a16="http://schemas.microsoft.com/office/drawing/2014/main" id="{941E0AE6-AF2B-47C7-8137-E9430C72966E}"/>
              </a:ext>
            </a:extLst>
          </p:cNvPr>
          <p:cNvPicPr>
            <a:picLocks noChangeAspect="1"/>
          </p:cNvPicPr>
          <p:nvPr/>
        </p:nvPicPr>
        <p:blipFill rotWithShape="1">
          <a:blip r:embed="rId2"/>
          <a:srcRect l="1339" t="14636" r="14979" b="51297"/>
          <a:stretch/>
        </p:blipFill>
        <p:spPr>
          <a:xfrm>
            <a:off x="6746875" y="1363640"/>
            <a:ext cx="6400800" cy="1411458"/>
          </a:xfrm>
          <a:prstGeom prst="rect">
            <a:avLst/>
          </a:prstGeom>
        </p:spPr>
      </p:pic>
      <p:pic>
        <p:nvPicPr>
          <p:cNvPr id="5" name="Picture 4">
            <a:extLst>
              <a:ext uri="{FF2B5EF4-FFF2-40B4-BE49-F238E27FC236}">
                <a16:creationId xmlns:a16="http://schemas.microsoft.com/office/drawing/2014/main" id="{89DD0A41-9214-4419-8B54-2972BD79CFC9}"/>
              </a:ext>
            </a:extLst>
          </p:cNvPr>
          <p:cNvPicPr>
            <a:picLocks noChangeAspect="1"/>
          </p:cNvPicPr>
          <p:nvPr/>
        </p:nvPicPr>
        <p:blipFill rotWithShape="1">
          <a:blip r:embed="rId3"/>
          <a:srcRect l="1339" t="14636" r="14979" b="51297"/>
          <a:stretch/>
        </p:blipFill>
        <p:spPr>
          <a:xfrm>
            <a:off x="6746875" y="2851787"/>
            <a:ext cx="6400800" cy="1411458"/>
          </a:xfrm>
          <a:prstGeom prst="rect">
            <a:avLst/>
          </a:prstGeom>
        </p:spPr>
      </p:pic>
      <p:pic>
        <p:nvPicPr>
          <p:cNvPr id="6" name="Picture 5">
            <a:extLst>
              <a:ext uri="{FF2B5EF4-FFF2-40B4-BE49-F238E27FC236}">
                <a16:creationId xmlns:a16="http://schemas.microsoft.com/office/drawing/2014/main" id="{AA8744F5-7750-416A-BEF8-388C3F6E27A1}"/>
              </a:ext>
            </a:extLst>
          </p:cNvPr>
          <p:cNvPicPr>
            <a:picLocks noChangeAspect="1"/>
          </p:cNvPicPr>
          <p:nvPr/>
        </p:nvPicPr>
        <p:blipFill rotWithShape="1">
          <a:blip r:embed="rId4"/>
          <a:srcRect l="1339" t="12716" r="14979" b="21476"/>
          <a:stretch/>
        </p:blipFill>
        <p:spPr>
          <a:xfrm>
            <a:off x="6746875" y="4339934"/>
            <a:ext cx="6400800" cy="2726582"/>
          </a:xfrm>
          <a:prstGeom prst="rect">
            <a:avLst/>
          </a:prstGeom>
        </p:spPr>
      </p:pic>
      <p:sp>
        <p:nvSpPr>
          <p:cNvPr id="8" name="Rectangle 7">
            <a:hlinkClick r:id="rId5" action="ppaction://hlinksldjump"/>
            <a:extLst>
              <a:ext uri="{FF2B5EF4-FFF2-40B4-BE49-F238E27FC236}">
                <a16:creationId xmlns:a16="http://schemas.microsoft.com/office/drawing/2014/main" id="{A0AA3018-E0A5-3BEE-9264-D97979B60629}"/>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902106840"/>
      </p:ext>
    </p:extLst>
  </p:cSld>
  <p:clrMapOvr>
    <a:masterClrMapping/>
  </p:clrMapOvr>
  <p:transition advClick="0"/>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Value Hierarchy</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Estimating Objective Weights</a:t>
            </a:r>
          </a:p>
          <a:p>
            <a:pPr lvl="2"/>
            <a:r>
              <a:rPr lang="en-US" dirty="0">
                <a:cs typeface="Arial"/>
              </a:rPr>
              <a:t>Local AFSC objective weight: each sampled from normal distributions with expected means</a:t>
            </a:r>
          </a:p>
          <a:p>
            <a:pPr lvl="2"/>
            <a:r>
              <a:rPr lang="en-US" dirty="0">
                <a:cs typeface="Arial"/>
              </a:rPr>
              <a:t>Local AFSC weight: determined through function of quota</a:t>
            </a:r>
          </a:p>
          <a:p>
            <a:pPr lvl="2"/>
            <a:r>
              <a:rPr lang="en-US" dirty="0">
                <a:solidFill>
                  <a:schemeClr val="bg2">
                    <a:lumMod val="60000"/>
                    <a:lumOff val="40000"/>
                  </a:schemeClr>
                </a:solidFill>
                <a:cs typeface="Arial"/>
              </a:rPr>
              <a:t>Local cadet weight: determined through function of percentile</a:t>
            </a:r>
          </a:p>
          <a:p>
            <a:pPr lvl="2"/>
            <a:r>
              <a:rPr lang="en-US" dirty="0">
                <a:solidFill>
                  <a:schemeClr val="bg2">
                    <a:lumMod val="60000"/>
                    <a:lumOff val="40000"/>
                  </a:schemeClr>
                </a:solidFill>
                <a:cs typeface="Arial"/>
              </a:rPr>
              <a:t>Overall cadet weight: sampled from a normal distribution with mean 0.35</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Chart, bar chart&#10;&#10;Description automatically generated">
            <a:extLst>
              <a:ext uri="{FF2B5EF4-FFF2-40B4-BE49-F238E27FC236}">
                <a16:creationId xmlns:a16="http://schemas.microsoft.com/office/drawing/2014/main" id="{23607A00-45FE-4B08-86D1-1D922BD7A5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498" y="1585285"/>
            <a:ext cx="6313239" cy="4419267"/>
          </a:xfrm>
          <a:prstGeom prst="rect">
            <a:avLst/>
          </a:prstGeom>
        </p:spPr>
      </p:pic>
      <p:pic>
        <p:nvPicPr>
          <p:cNvPr id="7" name="Picture 6" descr="Chart, bar chart&#10;&#10;Description automatically generated">
            <a:extLst>
              <a:ext uri="{FF2B5EF4-FFF2-40B4-BE49-F238E27FC236}">
                <a16:creationId xmlns:a16="http://schemas.microsoft.com/office/drawing/2014/main" id="{73D07F58-91A4-4356-9AC6-556B870CD4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4377" y="1585285"/>
            <a:ext cx="6309360" cy="4416552"/>
          </a:xfrm>
          <a:prstGeom prst="rect">
            <a:avLst/>
          </a:prstGeom>
        </p:spPr>
      </p:pic>
      <p:sp>
        <p:nvSpPr>
          <p:cNvPr id="6" name="Rectangle 5">
            <a:hlinkClick r:id="rId4" action="ppaction://hlinksldjump"/>
            <a:extLst>
              <a:ext uri="{FF2B5EF4-FFF2-40B4-BE49-F238E27FC236}">
                <a16:creationId xmlns:a16="http://schemas.microsoft.com/office/drawing/2014/main" id="{4611F807-4FCB-4D98-83EE-5A3283214CC5}"/>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63251212"/>
      </p:ext>
    </p:extLst>
  </p:cSld>
  <p:clrMapOvr>
    <a:masterClrMapping/>
  </p:clrMapOvr>
  <p:transition advClick="0"/>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Value Hierarchy</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Estimating Objective Weights</a:t>
            </a:r>
          </a:p>
          <a:p>
            <a:pPr lvl="2"/>
            <a:r>
              <a:rPr lang="en-US" dirty="0">
                <a:cs typeface="Arial"/>
              </a:rPr>
              <a:t>Local AFSC objective weight: each sampled from normal distributions with expected means</a:t>
            </a:r>
          </a:p>
          <a:p>
            <a:pPr lvl="2"/>
            <a:r>
              <a:rPr lang="en-US" dirty="0">
                <a:cs typeface="Arial"/>
              </a:rPr>
              <a:t>Local AFSC weight: determined through function of quota</a:t>
            </a:r>
          </a:p>
          <a:p>
            <a:pPr lvl="2"/>
            <a:r>
              <a:rPr lang="en-US" dirty="0">
                <a:cs typeface="Arial"/>
              </a:rPr>
              <a:t>Local cadet weight: determined through function of percentile</a:t>
            </a:r>
          </a:p>
          <a:p>
            <a:pPr lvl="2"/>
            <a:r>
              <a:rPr lang="en-US" dirty="0">
                <a:solidFill>
                  <a:schemeClr val="bg2">
                    <a:lumMod val="60000"/>
                    <a:lumOff val="40000"/>
                  </a:schemeClr>
                </a:solidFill>
                <a:cs typeface="Arial"/>
              </a:rPr>
              <a:t>Overall cadet weight: sampled from a normal distribution with mean 0.35</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6" name="Picture 5" descr="Chart, line chart&#10;&#10;Description automatically generated">
            <a:extLst>
              <a:ext uri="{FF2B5EF4-FFF2-40B4-BE49-F238E27FC236}">
                <a16:creationId xmlns:a16="http://schemas.microsoft.com/office/drawing/2014/main" id="{AACA464D-C40E-4E38-AE61-95B1374D4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8000" y="1440329"/>
            <a:ext cx="6309360" cy="5257800"/>
          </a:xfrm>
          <a:prstGeom prst="rect">
            <a:avLst/>
          </a:prstGeom>
        </p:spPr>
      </p:pic>
      <p:sp>
        <p:nvSpPr>
          <p:cNvPr id="5" name="Rectangle 4">
            <a:hlinkClick r:id="rId3" action="ppaction://hlinksldjump"/>
            <a:extLst>
              <a:ext uri="{FF2B5EF4-FFF2-40B4-BE49-F238E27FC236}">
                <a16:creationId xmlns:a16="http://schemas.microsoft.com/office/drawing/2014/main" id="{3BD00713-7437-4110-978D-A4C9977A35B6}"/>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21985366"/>
      </p:ext>
    </p:extLst>
  </p:cSld>
  <p:clrMapOvr>
    <a:masterClrMapping/>
  </p:clrMapOvr>
  <p:transition advClick="0"/>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Value Hierarchy</a:t>
            </a:r>
          </a:p>
        </p:txBody>
      </p:sp>
      <p:sp>
        <p:nvSpPr>
          <p:cNvPr id="3" name="Content Placeholder 2"/>
          <p:cNvSpPr>
            <a:spLocks noGrp="1"/>
          </p:cNvSpPr>
          <p:nvPr>
            <p:ph idx="1"/>
          </p:nvPr>
        </p:nvSpPr>
        <p:spPr>
          <a:xfrm>
            <a:off x="573882" y="1440329"/>
            <a:ext cx="6172993" cy="5546165"/>
          </a:xfrm>
        </p:spPr>
        <p:txBody>
          <a:bodyPr/>
          <a:lstStyle/>
          <a:p>
            <a:r>
              <a:rPr lang="en-US" dirty="0"/>
              <a:t>Value Hierarchy</a:t>
            </a:r>
          </a:p>
          <a:p>
            <a:pPr lvl="1"/>
            <a:r>
              <a:rPr lang="en-US" dirty="0">
                <a:cs typeface="Arial"/>
              </a:rPr>
              <a:t>Estimating Objective Weights</a:t>
            </a:r>
          </a:p>
          <a:p>
            <a:pPr lvl="2"/>
            <a:r>
              <a:rPr lang="en-US" dirty="0">
                <a:cs typeface="Arial"/>
              </a:rPr>
              <a:t>Local AFSC objective weight: each sampled from normal distributions with expected means</a:t>
            </a:r>
          </a:p>
          <a:p>
            <a:pPr lvl="2"/>
            <a:r>
              <a:rPr lang="en-US" dirty="0">
                <a:cs typeface="Arial"/>
              </a:rPr>
              <a:t>Local AFSC weight: determined through function of quota</a:t>
            </a:r>
          </a:p>
          <a:p>
            <a:pPr lvl="2"/>
            <a:r>
              <a:rPr lang="en-US" dirty="0">
                <a:cs typeface="Arial"/>
              </a:rPr>
              <a:t>Local cadet weight: determined through function of percentile</a:t>
            </a:r>
          </a:p>
          <a:p>
            <a:pPr lvl="2"/>
            <a:r>
              <a:rPr lang="en-US" dirty="0">
                <a:cs typeface="Arial"/>
              </a:rPr>
              <a:t>Overall cadet weight: sampled from a normal distribution with mean 0.35</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2" action="ppaction://hlinksldjump"/>
            <a:extLst>
              <a:ext uri="{FF2B5EF4-FFF2-40B4-BE49-F238E27FC236}">
                <a16:creationId xmlns:a16="http://schemas.microsoft.com/office/drawing/2014/main" id="{DB3DE211-B16C-4DE0-A17E-CCCCD8E3B33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75150538"/>
      </p:ext>
    </p:extLst>
  </p:cSld>
  <p:clrMapOvr>
    <a:masterClrMapping/>
  </p:clrMapOvr>
  <p:transition advClick="0"/>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DFBF34-A4BD-47C7-96CB-59C2321564E5}"/>
              </a:ext>
            </a:extLst>
          </p:cNvPr>
          <p:cNvSpPr>
            <a:spLocks noGrp="1"/>
          </p:cNvSpPr>
          <p:nvPr>
            <p:ph idx="1"/>
          </p:nvPr>
        </p:nvSpPr>
        <p:spPr/>
        <p:txBody>
          <a:bodyPr/>
          <a:lstStyle/>
          <a:p>
            <a:r>
              <a:rPr lang="en-US" dirty="0"/>
              <a:t>Datasets generated using Conditional Tabular Generative Adversarial Network (CTGAN) [10]</a:t>
            </a:r>
          </a:p>
          <a:p>
            <a:r>
              <a:rPr lang="en-US" dirty="0"/>
              <a:t>Used to support the selection of the implemented solution methodology</a:t>
            </a:r>
          </a:p>
        </p:txBody>
      </p:sp>
      <p:sp>
        <p:nvSpPr>
          <p:cNvPr id="2" name="Title 1"/>
          <p:cNvSpPr>
            <a:spLocks noGrp="1"/>
          </p:cNvSpPr>
          <p:nvPr>
            <p:ph type="title"/>
          </p:nvPr>
        </p:nvSpPr>
        <p:spPr/>
        <p:txBody>
          <a:bodyPr/>
          <a:lstStyle/>
          <a:p>
            <a:r>
              <a:rPr lang="en-US" dirty="0"/>
              <a:t>Data Generation</a:t>
            </a:r>
          </a:p>
        </p:txBody>
      </p:sp>
      <p:sp>
        <p:nvSpPr>
          <p:cNvPr id="4" name="Rectangle 3">
            <a:hlinkClick r:id="rId2" action="ppaction://hlinksldjump"/>
            <a:extLst>
              <a:ext uri="{FF2B5EF4-FFF2-40B4-BE49-F238E27FC236}">
                <a16:creationId xmlns:a16="http://schemas.microsoft.com/office/drawing/2014/main" id="{5E0128F9-8C8F-4C3F-AC28-290BF70F89C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75246651"/>
      </p:ext>
    </p:extLst>
  </p:cSld>
  <p:clrMapOvr>
    <a:masterClrMapping/>
  </p:clrMapOvr>
  <p:transition advClick="0"/>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DFBF34-A4BD-47C7-96CB-59C2321564E5}"/>
              </a:ext>
            </a:extLst>
          </p:cNvPr>
          <p:cNvSpPr>
            <a:spLocks noGrp="1"/>
          </p:cNvSpPr>
          <p:nvPr>
            <p:ph idx="1"/>
          </p:nvPr>
        </p:nvSpPr>
        <p:spPr/>
        <p:txBody>
          <a:bodyPr/>
          <a:lstStyle/>
          <a:p>
            <a:r>
              <a:rPr lang="en-US" dirty="0"/>
              <a:t>Dataset Example</a:t>
            </a:r>
          </a:p>
          <a:p>
            <a:pPr lvl="1"/>
            <a:r>
              <a:rPr lang="en-US" dirty="0"/>
              <a:t>CIPs can be used to get cadet qualifications for each AFSC</a:t>
            </a:r>
          </a:p>
          <a:p>
            <a:pPr lvl="1"/>
            <a:r>
              <a:rPr lang="en-US" dirty="0"/>
              <a:t>First preference utility is removed (column of 1s)</a:t>
            </a:r>
          </a:p>
        </p:txBody>
      </p:sp>
      <p:sp>
        <p:nvSpPr>
          <p:cNvPr id="2" name="Title 1"/>
          <p:cNvSpPr>
            <a:spLocks noGrp="1"/>
          </p:cNvSpPr>
          <p:nvPr>
            <p:ph type="title"/>
          </p:nvPr>
        </p:nvSpPr>
        <p:spPr/>
        <p:txBody>
          <a:bodyPr/>
          <a:lstStyle/>
          <a:p>
            <a:r>
              <a:rPr lang="en-US" dirty="0"/>
              <a:t>Data Generation</a:t>
            </a:r>
          </a:p>
        </p:txBody>
      </p:sp>
      <p:sp>
        <p:nvSpPr>
          <p:cNvPr id="4" name="Rectangle 3">
            <a:hlinkClick r:id="rId2" action="ppaction://hlinksldjump"/>
            <a:extLst>
              <a:ext uri="{FF2B5EF4-FFF2-40B4-BE49-F238E27FC236}">
                <a16:creationId xmlns:a16="http://schemas.microsoft.com/office/drawing/2014/main" id="{5E0128F9-8C8F-4C3F-AC28-290BF70F89C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aphicFrame>
        <p:nvGraphicFramePr>
          <p:cNvPr id="3" name="Table 2">
            <a:extLst>
              <a:ext uri="{FF2B5EF4-FFF2-40B4-BE49-F238E27FC236}">
                <a16:creationId xmlns:a16="http://schemas.microsoft.com/office/drawing/2014/main" id="{27366101-DD1B-4DE8-B3B2-A37C74F2D23D}"/>
              </a:ext>
            </a:extLst>
          </p:cNvPr>
          <p:cNvGraphicFramePr>
            <a:graphicFrameLocks noGrp="1"/>
          </p:cNvGraphicFramePr>
          <p:nvPr/>
        </p:nvGraphicFramePr>
        <p:xfrm>
          <a:off x="1687999" y="3505200"/>
          <a:ext cx="10117751" cy="3247292"/>
        </p:xfrm>
        <a:graphic>
          <a:graphicData uri="http://schemas.openxmlformats.org/drawingml/2006/table">
            <a:tbl>
              <a:tblPr>
                <a:tableStyleId>{5C22544A-7EE6-4342-B048-85BDC9FD1C3A}</a:tableStyleId>
              </a:tblPr>
              <a:tblGrid>
                <a:gridCol w="1445393">
                  <a:extLst>
                    <a:ext uri="{9D8B030D-6E8A-4147-A177-3AD203B41FA5}">
                      <a16:colId xmlns:a16="http://schemas.microsoft.com/office/drawing/2014/main" val="2435267659"/>
                    </a:ext>
                  </a:extLst>
                </a:gridCol>
                <a:gridCol w="1445393">
                  <a:extLst>
                    <a:ext uri="{9D8B030D-6E8A-4147-A177-3AD203B41FA5}">
                      <a16:colId xmlns:a16="http://schemas.microsoft.com/office/drawing/2014/main" val="432813548"/>
                    </a:ext>
                  </a:extLst>
                </a:gridCol>
                <a:gridCol w="1445393">
                  <a:extLst>
                    <a:ext uri="{9D8B030D-6E8A-4147-A177-3AD203B41FA5}">
                      <a16:colId xmlns:a16="http://schemas.microsoft.com/office/drawing/2014/main" val="513849677"/>
                    </a:ext>
                  </a:extLst>
                </a:gridCol>
                <a:gridCol w="1445393">
                  <a:extLst>
                    <a:ext uri="{9D8B030D-6E8A-4147-A177-3AD203B41FA5}">
                      <a16:colId xmlns:a16="http://schemas.microsoft.com/office/drawing/2014/main" val="2265741632"/>
                    </a:ext>
                  </a:extLst>
                </a:gridCol>
                <a:gridCol w="1445393">
                  <a:extLst>
                    <a:ext uri="{9D8B030D-6E8A-4147-A177-3AD203B41FA5}">
                      <a16:colId xmlns:a16="http://schemas.microsoft.com/office/drawing/2014/main" val="1074926457"/>
                    </a:ext>
                  </a:extLst>
                </a:gridCol>
                <a:gridCol w="1445393">
                  <a:extLst>
                    <a:ext uri="{9D8B030D-6E8A-4147-A177-3AD203B41FA5}">
                      <a16:colId xmlns:a16="http://schemas.microsoft.com/office/drawing/2014/main" val="1698872532"/>
                    </a:ext>
                  </a:extLst>
                </a:gridCol>
                <a:gridCol w="1445393">
                  <a:extLst>
                    <a:ext uri="{9D8B030D-6E8A-4147-A177-3AD203B41FA5}">
                      <a16:colId xmlns:a16="http://schemas.microsoft.com/office/drawing/2014/main" val="1215732183"/>
                    </a:ext>
                  </a:extLst>
                </a:gridCol>
              </a:tblGrid>
              <a:tr h="660018">
                <a:tc>
                  <a:txBody>
                    <a:bodyPr/>
                    <a:lstStyle/>
                    <a:p>
                      <a:pPr algn="ctr" fontAlgn="ctr"/>
                      <a:r>
                        <a:rPr lang="en-US" sz="2000" u="none" strike="noStrike" dirty="0">
                          <a:effectLst/>
                        </a:rPr>
                        <a:t>USAFA</a:t>
                      </a:r>
                      <a:endParaRPr lang="en-US" sz="2000" b="1" i="0" u="none" strike="noStrike" dirty="0">
                        <a:solidFill>
                          <a:srgbClr val="000000"/>
                        </a:solidFill>
                        <a:effectLst/>
                        <a:latin typeface="Calibri" panose="020F0502020204030204" pitchFamily="34" charset="0"/>
                      </a:endParaRPr>
                    </a:p>
                  </a:txBody>
                  <a:tcPr marL="7620" marR="7620" marT="7620" marB="0" anchor="ctr">
                    <a:lnB w="12700" cap="flat" cmpd="sng" algn="ctr">
                      <a:solidFill>
                        <a:schemeClr val="tx1"/>
                      </a:solidFill>
                      <a:prstDash val="solid"/>
                      <a:round/>
                      <a:headEnd type="none" w="med" len="med"/>
                      <a:tailEnd type="none" w="med" len="med"/>
                    </a:lnB>
                    <a:noFill/>
                  </a:tcPr>
                </a:tc>
                <a:tc>
                  <a:txBody>
                    <a:bodyPr/>
                    <a:lstStyle/>
                    <a:p>
                      <a:pPr algn="ctr" fontAlgn="ctr"/>
                      <a:r>
                        <a:rPr lang="en-US" sz="2000" u="none" strike="noStrike">
                          <a:effectLst/>
                        </a:rPr>
                        <a:t>percentile</a:t>
                      </a:r>
                      <a:endParaRPr lang="en-US" sz="2000" b="1" i="0" u="none" strike="noStrike">
                        <a:solidFill>
                          <a:srgbClr val="000000"/>
                        </a:solidFill>
                        <a:effectLst/>
                        <a:latin typeface="Calibri" panose="020F0502020204030204" pitchFamily="34" charset="0"/>
                      </a:endParaRPr>
                    </a:p>
                  </a:txBody>
                  <a:tcPr marL="7620" marR="7620" marT="7620" marB="0" anchor="ctr">
                    <a:lnB w="12700" cap="flat" cmpd="sng" algn="ctr">
                      <a:solidFill>
                        <a:schemeClr val="tx1"/>
                      </a:solidFill>
                      <a:prstDash val="solid"/>
                      <a:round/>
                      <a:headEnd type="none" w="med" len="med"/>
                      <a:tailEnd type="none" w="med" len="med"/>
                    </a:lnB>
                    <a:noFill/>
                  </a:tcPr>
                </a:tc>
                <a:tc>
                  <a:txBody>
                    <a:bodyPr/>
                    <a:lstStyle/>
                    <a:p>
                      <a:pPr algn="ctr" fontAlgn="ctr"/>
                      <a:r>
                        <a:rPr lang="en-US" sz="2000" u="none" strike="noStrike" dirty="0">
                          <a:effectLst/>
                        </a:rPr>
                        <a:t>Util2</a:t>
                      </a:r>
                      <a:endParaRPr lang="en-US" sz="2000" b="1" i="0" u="none" strike="noStrike" dirty="0">
                        <a:solidFill>
                          <a:srgbClr val="000000"/>
                        </a:solidFill>
                        <a:effectLst/>
                        <a:latin typeface="Calibri" panose="020F0502020204030204" pitchFamily="34" charset="0"/>
                      </a:endParaRPr>
                    </a:p>
                  </a:txBody>
                  <a:tcPr marL="7620" marR="7620" marT="7620" marB="0" anchor="ctr">
                    <a:lnB w="12700" cap="flat" cmpd="sng" algn="ctr">
                      <a:solidFill>
                        <a:schemeClr val="tx1"/>
                      </a:solidFill>
                      <a:prstDash val="solid"/>
                      <a:round/>
                      <a:headEnd type="none" w="med" len="med"/>
                      <a:tailEnd type="none" w="med" len="med"/>
                    </a:lnB>
                    <a:noFill/>
                  </a:tcPr>
                </a:tc>
                <a:tc>
                  <a:txBody>
                    <a:bodyPr/>
                    <a:lstStyle/>
                    <a:p>
                      <a:pPr algn="ctr" fontAlgn="ctr"/>
                      <a:r>
                        <a:rPr lang="en-US" sz="2000" u="none" strike="noStrike" dirty="0">
                          <a:effectLst/>
                        </a:rPr>
                        <a:t>Pref1</a:t>
                      </a:r>
                      <a:endParaRPr lang="en-US" sz="2000" b="1" i="0" u="none" strike="noStrike" dirty="0">
                        <a:solidFill>
                          <a:srgbClr val="000000"/>
                        </a:solidFill>
                        <a:effectLst/>
                        <a:latin typeface="Calibri" panose="020F0502020204030204" pitchFamily="34" charset="0"/>
                      </a:endParaRPr>
                    </a:p>
                  </a:txBody>
                  <a:tcPr marL="7620" marR="7620" marT="7620" marB="0" anchor="ctr">
                    <a:lnB w="12700" cap="flat" cmpd="sng" algn="ctr">
                      <a:solidFill>
                        <a:schemeClr val="tx1"/>
                      </a:solidFill>
                      <a:prstDash val="solid"/>
                      <a:round/>
                      <a:headEnd type="none" w="med" len="med"/>
                      <a:tailEnd type="none" w="med" len="med"/>
                    </a:lnB>
                    <a:noFill/>
                  </a:tcPr>
                </a:tc>
                <a:tc>
                  <a:txBody>
                    <a:bodyPr/>
                    <a:lstStyle/>
                    <a:p>
                      <a:pPr algn="ctr" fontAlgn="ctr"/>
                      <a:r>
                        <a:rPr lang="en-US" sz="2000" u="none" strike="noStrike" dirty="0">
                          <a:effectLst/>
                        </a:rPr>
                        <a:t>Pref2</a:t>
                      </a:r>
                      <a:endParaRPr lang="en-US" sz="2000" b="1" i="0" u="none" strike="noStrike" dirty="0">
                        <a:solidFill>
                          <a:srgbClr val="000000"/>
                        </a:solidFill>
                        <a:effectLst/>
                        <a:latin typeface="Calibri" panose="020F0502020204030204" pitchFamily="34" charset="0"/>
                      </a:endParaRPr>
                    </a:p>
                  </a:txBody>
                  <a:tcPr marL="7620" marR="7620" marT="7620" marB="0" anchor="ctr">
                    <a:lnB w="12700" cap="flat" cmpd="sng" algn="ctr">
                      <a:solidFill>
                        <a:schemeClr val="tx1"/>
                      </a:solidFill>
                      <a:prstDash val="solid"/>
                      <a:round/>
                      <a:headEnd type="none" w="med" len="med"/>
                      <a:tailEnd type="none" w="med" len="med"/>
                    </a:lnB>
                    <a:noFill/>
                  </a:tcPr>
                </a:tc>
                <a:tc>
                  <a:txBody>
                    <a:bodyPr/>
                    <a:lstStyle/>
                    <a:p>
                      <a:pPr algn="ctr" fontAlgn="ctr"/>
                      <a:r>
                        <a:rPr lang="en-US" sz="2000" u="none" strike="noStrike">
                          <a:effectLst/>
                        </a:rPr>
                        <a:t>CIP1</a:t>
                      </a:r>
                      <a:endParaRPr lang="en-US" sz="2000" b="1" i="0" u="none" strike="noStrike">
                        <a:solidFill>
                          <a:srgbClr val="000000"/>
                        </a:solidFill>
                        <a:effectLst/>
                        <a:latin typeface="Calibri" panose="020F0502020204030204" pitchFamily="34" charset="0"/>
                      </a:endParaRPr>
                    </a:p>
                  </a:txBody>
                  <a:tcPr marL="7620" marR="7620" marT="7620" marB="0" anchor="ctr">
                    <a:lnB w="12700" cap="flat" cmpd="sng" algn="ctr">
                      <a:solidFill>
                        <a:schemeClr val="tx1"/>
                      </a:solidFill>
                      <a:prstDash val="solid"/>
                      <a:round/>
                      <a:headEnd type="none" w="med" len="med"/>
                      <a:tailEnd type="none" w="med" len="med"/>
                    </a:lnB>
                    <a:noFill/>
                  </a:tcPr>
                </a:tc>
                <a:tc>
                  <a:txBody>
                    <a:bodyPr/>
                    <a:lstStyle/>
                    <a:p>
                      <a:pPr algn="ctr" fontAlgn="ctr"/>
                      <a:r>
                        <a:rPr lang="en-US" sz="2000" u="none" strike="noStrike" dirty="0">
                          <a:effectLst/>
                        </a:rPr>
                        <a:t>CIP2</a:t>
                      </a:r>
                      <a:endParaRPr lang="en-US" sz="2000" b="1" i="0" u="none" strike="noStrike" dirty="0">
                        <a:solidFill>
                          <a:srgbClr val="000000"/>
                        </a:solidFill>
                        <a:effectLst/>
                        <a:latin typeface="Calibri" panose="020F0502020204030204" pitchFamily="34" charset="0"/>
                      </a:endParaRPr>
                    </a:p>
                  </a:txBody>
                  <a:tcPr marL="7620" marR="7620" marT="762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764974"/>
                  </a:ext>
                </a:extLst>
              </a:tr>
              <a:tr h="633619">
                <a:tc>
                  <a:txBody>
                    <a:bodyPr/>
                    <a:lstStyle/>
                    <a:p>
                      <a:pPr algn="ctr" fontAlgn="ctr"/>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noFill/>
                  </a:tcPr>
                </a:tc>
                <a:tc>
                  <a:txBody>
                    <a:bodyPr/>
                    <a:lstStyle/>
                    <a:p>
                      <a:pPr algn="ctr" fontAlgn="ctr"/>
                      <a:r>
                        <a:rPr lang="en-US" sz="2000" u="none" strike="noStrike">
                          <a:effectLst/>
                        </a:rPr>
                        <a:t>0.76</a:t>
                      </a:r>
                      <a:endParaRPr lang="en-US" sz="2000" b="0" i="0" u="none" strike="noStrike">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noFill/>
                  </a:tcPr>
                </a:tc>
                <a:tc>
                  <a:txBody>
                    <a:bodyPr/>
                    <a:lstStyle/>
                    <a:p>
                      <a:pPr algn="ctr" fontAlgn="ctr"/>
                      <a:r>
                        <a:rPr lang="en-US" sz="2000" u="none" strike="noStrike">
                          <a:effectLst/>
                        </a:rPr>
                        <a:t>0.91</a:t>
                      </a:r>
                      <a:endParaRPr lang="en-US" sz="2000" b="0" i="0" u="none" strike="noStrike">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noFill/>
                  </a:tcPr>
                </a:tc>
                <a:tc>
                  <a:txBody>
                    <a:bodyPr/>
                    <a:lstStyle/>
                    <a:p>
                      <a:pPr algn="ctr" fontAlgn="ctr"/>
                      <a:r>
                        <a:rPr lang="en-US" sz="2000" u="none" strike="noStrike" dirty="0">
                          <a:effectLst/>
                        </a:rPr>
                        <a:t>15A</a:t>
                      </a:r>
                      <a:endParaRPr lang="en-US" sz="2000" b="0" i="0" u="none" strike="noStrike" dirty="0">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noFill/>
                  </a:tcPr>
                </a:tc>
                <a:tc>
                  <a:txBody>
                    <a:bodyPr/>
                    <a:lstStyle/>
                    <a:p>
                      <a:pPr algn="ctr" fontAlgn="ctr"/>
                      <a:r>
                        <a:rPr lang="en-US" sz="2000" u="none" strike="noStrike">
                          <a:effectLst/>
                        </a:rPr>
                        <a:t>21M</a:t>
                      </a:r>
                      <a:endParaRPr lang="en-US" sz="2000" b="0" i="0" u="none" strike="noStrike">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noFill/>
                  </a:tcPr>
                </a:tc>
                <a:tc>
                  <a:txBody>
                    <a:bodyPr/>
                    <a:lstStyle/>
                    <a:p>
                      <a:pPr algn="ctr" fontAlgn="ctr"/>
                      <a:r>
                        <a:rPr lang="en-US" sz="2000" u="none" strike="noStrike">
                          <a:effectLst/>
                        </a:rPr>
                        <a:t>140201</a:t>
                      </a:r>
                      <a:endParaRPr lang="en-US" sz="2000" b="0" i="0" u="none" strike="noStrike">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noFill/>
                  </a:tcPr>
                </a:tc>
                <a:tc>
                  <a:txBody>
                    <a:bodyPr/>
                    <a:lstStyle/>
                    <a:p>
                      <a:pPr algn="ctr" fontAlgn="ctr"/>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6661716"/>
                  </a:ext>
                </a:extLst>
              </a:tr>
              <a:tr h="633619">
                <a:tc>
                  <a:txBody>
                    <a:bodyPr/>
                    <a:lstStyle/>
                    <a:p>
                      <a:pPr algn="ctr" fontAlgn="ctr"/>
                      <a:r>
                        <a:rPr lang="en-US" sz="2000" u="none" strike="noStrike">
                          <a:effectLst/>
                        </a:rPr>
                        <a:t>0</a:t>
                      </a:r>
                      <a:endParaRPr lang="en-US" sz="2000" b="0" i="0" u="none" strike="noStrike">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a:effectLst/>
                        </a:rPr>
                        <a:t>0.53</a:t>
                      </a:r>
                      <a:endParaRPr lang="en-US" sz="2000" b="0" i="0" u="none" strike="noStrike">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a:effectLst/>
                        </a:rPr>
                        <a:t>0.84</a:t>
                      </a:r>
                      <a:endParaRPr lang="en-US" sz="2000" b="0" i="0" u="none" strike="noStrike">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a:effectLst/>
                        </a:rPr>
                        <a:t>17D</a:t>
                      </a:r>
                      <a:endParaRPr lang="en-US" sz="2000" b="0" i="0" u="none" strike="noStrike">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a:effectLst/>
                        </a:rPr>
                        <a:t>15A</a:t>
                      </a:r>
                      <a:endParaRPr lang="en-US" sz="2000" b="0" i="0" u="none" strike="noStrike">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a:effectLst/>
                        </a:rPr>
                        <a:t>110701</a:t>
                      </a:r>
                      <a:endParaRPr lang="en-US" sz="2000" b="0" i="0" u="none" strike="noStrike">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7620" marR="7620" marT="7620" marB="0" anchor="ctr">
                    <a:noFill/>
                  </a:tcPr>
                </a:tc>
                <a:extLst>
                  <a:ext uri="{0D108BD9-81ED-4DB2-BD59-A6C34878D82A}">
                    <a16:rowId xmlns:a16="http://schemas.microsoft.com/office/drawing/2014/main" val="1294850709"/>
                  </a:ext>
                </a:extLst>
              </a:tr>
              <a:tr h="660018">
                <a:tc>
                  <a:txBody>
                    <a:bodyPr/>
                    <a:lstStyle/>
                    <a:p>
                      <a:pPr algn="ctr" fontAlgn="ctr"/>
                      <a:r>
                        <a:rPr lang="en-US" sz="2000" u="none" strike="noStrike">
                          <a:effectLst/>
                        </a:rPr>
                        <a:t>0</a:t>
                      </a:r>
                      <a:endParaRPr lang="en-US" sz="2000" b="0" i="0" u="none" strike="noStrike">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a:effectLst/>
                        </a:rPr>
                        <a:t>0.34</a:t>
                      </a:r>
                      <a:endParaRPr lang="en-US" sz="2000" b="0" i="0" u="none" strike="noStrike">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a:effectLst/>
                        </a:rPr>
                        <a:t>0.75</a:t>
                      </a:r>
                      <a:endParaRPr lang="en-US" sz="2000" b="0" i="0" u="none" strike="noStrike">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a:effectLst/>
                        </a:rPr>
                        <a:t>21M</a:t>
                      </a:r>
                      <a:endParaRPr lang="en-US" sz="2000" b="0" i="0" u="none" strike="noStrike">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a:effectLst/>
                        </a:rPr>
                        <a:t>17D</a:t>
                      </a:r>
                      <a:endParaRPr lang="en-US" sz="2000" b="0" i="0" u="none" strike="noStrike">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a:effectLst/>
                        </a:rPr>
                        <a:t>450901</a:t>
                      </a:r>
                      <a:endParaRPr lang="en-US" sz="2000" b="0" i="0" u="none" strike="noStrike">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a:effectLst/>
                        </a:rPr>
                        <a:t>450201</a:t>
                      </a:r>
                      <a:endParaRPr lang="en-US" sz="2000" b="0" i="0" u="none" strike="noStrike">
                        <a:solidFill>
                          <a:srgbClr val="000000"/>
                        </a:solidFill>
                        <a:effectLst/>
                        <a:latin typeface="Calibri" panose="020F0502020204030204" pitchFamily="34" charset="0"/>
                      </a:endParaRPr>
                    </a:p>
                  </a:txBody>
                  <a:tcPr marL="7620" marR="7620" marT="7620" marB="0" anchor="ctr">
                    <a:noFill/>
                  </a:tcPr>
                </a:tc>
                <a:extLst>
                  <a:ext uri="{0D108BD9-81ED-4DB2-BD59-A6C34878D82A}">
                    <a16:rowId xmlns:a16="http://schemas.microsoft.com/office/drawing/2014/main" val="3408569779"/>
                  </a:ext>
                </a:extLst>
              </a:tr>
              <a:tr h="660018">
                <a:tc>
                  <a:txBody>
                    <a:bodyPr/>
                    <a:lstStyle/>
                    <a:p>
                      <a:pPr algn="ctr" fontAlgn="ctr"/>
                      <a:r>
                        <a:rPr lang="en-US" sz="2000" u="none" strike="noStrike">
                          <a:effectLst/>
                        </a:rPr>
                        <a:t>1</a:t>
                      </a:r>
                      <a:endParaRPr lang="en-US" sz="2000" b="0" i="0" u="none" strike="noStrike">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a:effectLst/>
                        </a:rPr>
                        <a:t>0.24</a:t>
                      </a:r>
                      <a:endParaRPr lang="en-US" sz="2000" b="0" i="0" u="none" strike="noStrike">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a:effectLst/>
                        </a:rPr>
                        <a:t>0.68</a:t>
                      </a:r>
                      <a:endParaRPr lang="en-US" sz="2000" b="0" i="0" u="none" strike="noStrike">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a:effectLst/>
                        </a:rPr>
                        <a:t>17D</a:t>
                      </a:r>
                      <a:endParaRPr lang="en-US" sz="2000" b="0" i="0" u="none" strike="noStrike">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dirty="0">
                          <a:effectLst/>
                        </a:rPr>
                        <a:t>21M</a:t>
                      </a:r>
                      <a:endParaRPr lang="en-US" sz="2000" b="0" i="0" u="none" strike="noStrike" dirty="0">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a:effectLst/>
                        </a:rPr>
                        <a:t>290207</a:t>
                      </a:r>
                      <a:endParaRPr lang="en-US" sz="2000" b="0" i="0" u="none" strike="noStrike">
                        <a:solidFill>
                          <a:srgbClr val="000000"/>
                        </a:solidFill>
                        <a:effectLst/>
                        <a:latin typeface="Calibri" panose="020F0502020204030204" pitchFamily="34" charset="0"/>
                      </a:endParaRPr>
                    </a:p>
                  </a:txBody>
                  <a:tcPr marL="7620" marR="7620" marT="7620" marB="0" anchor="ctr">
                    <a:noFill/>
                  </a:tcPr>
                </a:tc>
                <a:tc>
                  <a:txBody>
                    <a:bodyPr/>
                    <a:lstStyle/>
                    <a:p>
                      <a:pPr algn="ctr" fontAlgn="ctr"/>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7620" marR="7620" marT="7620" marB="0" anchor="ctr">
                    <a:noFill/>
                  </a:tcPr>
                </a:tc>
                <a:extLst>
                  <a:ext uri="{0D108BD9-81ED-4DB2-BD59-A6C34878D82A}">
                    <a16:rowId xmlns:a16="http://schemas.microsoft.com/office/drawing/2014/main" val="4233217086"/>
                  </a:ext>
                </a:extLst>
              </a:tr>
            </a:tbl>
          </a:graphicData>
        </a:graphic>
      </p:graphicFrame>
    </p:spTree>
    <p:extLst>
      <p:ext uri="{BB962C8B-B14F-4D97-AF65-F5344CB8AC3E}">
        <p14:creationId xmlns:p14="http://schemas.microsoft.com/office/powerpoint/2010/main" val="176502362"/>
      </p:ext>
    </p:extLst>
  </p:cSld>
  <p:clrMapOvr>
    <a:masterClrMapping/>
  </p:clrMapOvr>
  <p:transition advClick="0"/>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DFBF34-A4BD-47C7-96CB-59C2321564E5}"/>
              </a:ext>
            </a:extLst>
          </p:cNvPr>
          <p:cNvSpPr>
            <a:spLocks noGrp="1"/>
          </p:cNvSpPr>
          <p:nvPr>
            <p:ph idx="1"/>
          </p:nvPr>
        </p:nvSpPr>
        <p:spPr/>
        <p:txBody>
          <a:bodyPr/>
          <a:lstStyle/>
          <a:p>
            <a:r>
              <a:rPr lang="en-US" dirty="0"/>
              <a:t>Results</a:t>
            </a:r>
          </a:p>
          <a:p>
            <a:pPr lvl="1"/>
            <a:r>
              <a:rPr lang="en-US" dirty="0"/>
              <a:t>“KS/KL” score is a statistic that combines the Kolmogorov-Smirnov test statistic with the Kullback-</a:t>
            </a:r>
            <a:r>
              <a:rPr lang="en-US" dirty="0" err="1"/>
              <a:t>Leibler</a:t>
            </a:r>
            <a:r>
              <a:rPr lang="en-US" dirty="0"/>
              <a:t> divergence</a:t>
            </a:r>
          </a:p>
          <a:p>
            <a:endParaRPr lang="en-US" dirty="0"/>
          </a:p>
        </p:txBody>
      </p:sp>
      <p:sp>
        <p:nvSpPr>
          <p:cNvPr id="2" name="Title 1"/>
          <p:cNvSpPr>
            <a:spLocks noGrp="1"/>
          </p:cNvSpPr>
          <p:nvPr>
            <p:ph type="title"/>
          </p:nvPr>
        </p:nvSpPr>
        <p:spPr/>
        <p:txBody>
          <a:bodyPr/>
          <a:lstStyle/>
          <a:p>
            <a:r>
              <a:rPr lang="en-US" dirty="0"/>
              <a:t>Data Generation</a:t>
            </a:r>
          </a:p>
        </p:txBody>
      </p:sp>
      <p:sp>
        <p:nvSpPr>
          <p:cNvPr id="4" name="Rectangle 3">
            <a:hlinkClick r:id="rId2" action="ppaction://hlinksldjump"/>
            <a:extLst>
              <a:ext uri="{FF2B5EF4-FFF2-40B4-BE49-F238E27FC236}">
                <a16:creationId xmlns:a16="http://schemas.microsoft.com/office/drawing/2014/main" id="{5E0128F9-8C8F-4C3F-AC28-290BF70F89C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aphicFrame>
        <p:nvGraphicFramePr>
          <p:cNvPr id="3" name="Table 2">
            <a:extLst>
              <a:ext uri="{FF2B5EF4-FFF2-40B4-BE49-F238E27FC236}">
                <a16:creationId xmlns:a16="http://schemas.microsoft.com/office/drawing/2014/main" id="{5C24E9BE-ABFB-4660-9FE4-E06B31F8DA6E}"/>
              </a:ext>
            </a:extLst>
          </p:cNvPr>
          <p:cNvGraphicFramePr>
            <a:graphicFrameLocks noGrp="1"/>
          </p:cNvGraphicFramePr>
          <p:nvPr/>
        </p:nvGraphicFramePr>
        <p:xfrm>
          <a:off x="670153" y="3528647"/>
          <a:ext cx="12249712" cy="1606623"/>
        </p:xfrm>
        <a:graphic>
          <a:graphicData uri="http://schemas.openxmlformats.org/drawingml/2006/table">
            <a:tbl>
              <a:tblPr>
                <a:tableStyleId>{5C22544A-7EE6-4342-B048-85BDC9FD1C3A}</a:tableStyleId>
              </a:tblPr>
              <a:tblGrid>
                <a:gridCol w="1123478">
                  <a:extLst>
                    <a:ext uri="{9D8B030D-6E8A-4147-A177-3AD203B41FA5}">
                      <a16:colId xmlns:a16="http://schemas.microsoft.com/office/drawing/2014/main" val="3192648242"/>
                    </a:ext>
                  </a:extLst>
                </a:gridCol>
                <a:gridCol w="996461">
                  <a:extLst>
                    <a:ext uri="{9D8B030D-6E8A-4147-A177-3AD203B41FA5}">
                      <a16:colId xmlns:a16="http://schemas.microsoft.com/office/drawing/2014/main" val="1619847652"/>
                    </a:ext>
                  </a:extLst>
                </a:gridCol>
                <a:gridCol w="797170">
                  <a:extLst>
                    <a:ext uri="{9D8B030D-6E8A-4147-A177-3AD203B41FA5}">
                      <a16:colId xmlns:a16="http://schemas.microsoft.com/office/drawing/2014/main" val="1020067844"/>
                    </a:ext>
                  </a:extLst>
                </a:gridCol>
                <a:gridCol w="1559169">
                  <a:extLst>
                    <a:ext uri="{9D8B030D-6E8A-4147-A177-3AD203B41FA5}">
                      <a16:colId xmlns:a16="http://schemas.microsoft.com/office/drawing/2014/main" val="755721373"/>
                    </a:ext>
                  </a:extLst>
                </a:gridCol>
                <a:gridCol w="1559169">
                  <a:extLst>
                    <a:ext uri="{9D8B030D-6E8A-4147-A177-3AD203B41FA5}">
                      <a16:colId xmlns:a16="http://schemas.microsoft.com/office/drawing/2014/main" val="2310404989"/>
                    </a:ext>
                  </a:extLst>
                </a:gridCol>
                <a:gridCol w="1242853">
                  <a:extLst>
                    <a:ext uri="{9D8B030D-6E8A-4147-A177-3AD203B41FA5}">
                      <a16:colId xmlns:a16="http://schemas.microsoft.com/office/drawing/2014/main" val="2718113511"/>
                    </a:ext>
                  </a:extLst>
                </a:gridCol>
                <a:gridCol w="1242853">
                  <a:extLst>
                    <a:ext uri="{9D8B030D-6E8A-4147-A177-3AD203B41FA5}">
                      <a16:colId xmlns:a16="http://schemas.microsoft.com/office/drawing/2014/main" val="1817109648"/>
                    </a:ext>
                  </a:extLst>
                </a:gridCol>
                <a:gridCol w="1242853">
                  <a:extLst>
                    <a:ext uri="{9D8B030D-6E8A-4147-A177-3AD203B41FA5}">
                      <a16:colId xmlns:a16="http://schemas.microsoft.com/office/drawing/2014/main" val="3126043203"/>
                    </a:ext>
                  </a:extLst>
                </a:gridCol>
                <a:gridCol w="1242853">
                  <a:extLst>
                    <a:ext uri="{9D8B030D-6E8A-4147-A177-3AD203B41FA5}">
                      <a16:colId xmlns:a16="http://schemas.microsoft.com/office/drawing/2014/main" val="2244901261"/>
                    </a:ext>
                  </a:extLst>
                </a:gridCol>
                <a:gridCol w="1242853">
                  <a:extLst>
                    <a:ext uri="{9D8B030D-6E8A-4147-A177-3AD203B41FA5}">
                      <a16:colId xmlns:a16="http://schemas.microsoft.com/office/drawing/2014/main" val="299681709"/>
                    </a:ext>
                  </a:extLst>
                </a:gridCol>
              </a:tblGrid>
              <a:tr h="820615">
                <a:tc>
                  <a:txBody>
                    <a:bodyPr/>
                    <a:lstStyle/>
                    <a:p>
                      <a:pPr algn="ctr" fontAlgn="b"/>
                      <a:endParaRPr lang="en-US" sz="2000" b="0" i="0" u="none" strike="noStrike" dirty="0">
                        <a:solidFill>
                          <a:srgbClr val="000000"/>
                        </a:solidFill>
                        <a:effectLst/>
                        <a:latin typeface="Calibri" panose="020F0502020204030204" pitchFamily="34" charset="0"/>
                      </a:endParaRPr>
                    </a:p>
                  </a:txBody>
                  <a:tcPr marL="10910" marR="10910" marT="1091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KS/KL Score</a:t>
                      </a:r>
                      <a:endParaRPr lang="en-US" sz="2000" b="0" i="0" u="none" strike="noStrike" dirty="0">
                        <a:solidFill>
                          <a:srgbClr val="000000"/>
                        </a:solidFill>
                        <a:effectLst/>
                        <a:latin typeface="Calibri" panose="020F0502020204030204" pitchFamily="34" charset="0"/>
                      </a:endParaRPr>
                    </a:p>
                  </a:txBody>
                  <a:tcPr marL="10910" marR="10910" marT="1091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N</a:t>
                      </a:r>
                      <a:endParaRPr lang="en-US" sz="2000" b="0" i="0" u="none" strike="noStrike" dirty="0">
                        <a:solidFill>
                          <a:srgbClr val="000000"/>
                        </a:solidFill>
                        <a:effectLst/>
                        <a:latin typeface="Calibri" panose="020F0502020204030204" pitchFamily="34" charset="0"/>
                      </a:endParaRPr>
                    </a:p>
                  </a:txBody>
                  <a:tcPr marL="10910" marR="10910" marT="1091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USAFA Proportion</a:t>
                      </a:r>
                      <a:endParaRPr lang="en-US" sz="2000" b="0" i="0" u="none" strike="noStrike" dirty="0">
                        <a:solidFill>
                          <a:srgbClr val="000000"/>
                        </a:solidFill>
                        <a:effectLst/>
                        <a:latin typeface="Calibri" panose="020F0502020204030204" pitchFamily="34" charset="0"/>
                      </a:endParaRPr>
                    </a:p>
                  </a:txBody>
                  <a:tcPr marL="10910" marR="10910" marT="1091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Average Merit</a:t>
                      </a:r>
                      <a:endParaRPr lang="en-US" sz="2000" b="0" i="0" u="none" strike="noStrike" dirty="0">
                        <a:solidFill>
                          <a:srgbClr val="000000"/>
                        </a:solidFill>
                        <a:effectLst/>
                        <a:latin typeface="Calibri" panose="020F0502020204030204" pitchFamily="34" charset="0"/>
                      </a:endParaRPr>
                    </a:p>
                  </a:txBody>
                  <a:tcPr marL="10910" marR="10910" marT="1091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Util2 Avg</a:t>
                      </a:r>
                      <a:endParaRPr lang="en-US" sz="2000" b="0" i="0" u="none" strike="noStrike" dirty="0">
                        <a:solidFill>
                          <a:srgbClr val="000000"/>
                        </a:solidFill>
                        <a:effectLst/>
                        <a:latin typeface="Calibri" panose="020F0502020204030204" pitchFamily="34" charset="0"/>
                      </a:endParaRPr>
                    </a:p>
                  </a:txBody>
                  <a:tcPr marL="10910" marR="10910" marT="1091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Util3 Avg</a:t>
                      </a:r>
                      <a:endParaRPr lang="en-US" sz="2000" b="0" i="0" u="none" strike="noStrike" dirty="0">
                        <a:solidFill>
                          <a:srgbClr val="000000"/>
                        </a:solidFill>
                        <a:effectLst/>
                        <a:latin typeface="Calibri" panose="020F0502020204030204" pitchFamily="34" charset="0"/>
                      </a:endParaRPr>
                    </a:p>
                  </a:txBody>
                  <a:tcPr marL="10910" marR="10910" marT="1091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a:effectLst/>
                        </a:rPr>
                        <a:t>Util4 Avg</a:t>
                      </a:r>
                      <a:endParaRPr lang="en-US" sz="2000" b="0" i="0" u="none" strike="noStrike">
                        <a:solidFill>
                          <a:srgbClr val="000000"/>
                        </a:solidFill>
                        <a:effectLst/>
                        <a:latin typeface="Calibri" panose="020F0502020204030204" pitchFamily="34" charset="0"/>
                      </a:endParaRPr>
                    </a:p>
                  </a:txBody>
                  <a:tcPr marL="10910" marR="10910" marT="1091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Util5 Avg</a:t>
                      </a:r>
                      <a:endParaRPr lang="en-US" sz="2000" b="0" i="0" u="none" strike="noStrike" dirty="0">
                        <a:solidFill>
                          <a:srgbClr val="000000"/>
                        </a:solidFill>
                        <a:effectLst/>
                        <a:latin typeface="Calibri" panose="020F0502020204030204" pitchFamily="34" charset="0"/>
                      </a:endParaRPr>
                    </a:p>
                  </a:txBody>
                  <a:tcPr marL="10910" marR="10910" marT="1091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Util6 Avg</a:t>
                      </a:r>
                      <a:endParaRPr lang="en-US" sz="2000" b="0" i="0" u="none" strike="noStrike" dirty="0">
                        <a:solidFill>
                          <a:srgbClr val="000000"/>
                        </a:solidFill>
                        <a:effectLst/>
                        <a:latin typeface="Calibri" panose="020F0502020204030204" pitchFamily="34" charset="0"/>
                      </a:endParaRPr>
                    </a:p>
                  </a:txBody>
                  <a:tcPr marL="10910" marR="10910" marT="1091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6661577"/>
                  </a:ext>
                </a:extLst>
              </a:tr>
              <a:tr h="393004">
                <a:tc>
                  <a:txBody>
                    <a:bodyPr/>
                    <a:lstStyle/>
                    <a:p>
                      <a:pPr algn="l" fontAlgn="b"/>
                      <a:r>
                        <a:rPr lang="en-US" sz="2000" u="none" strike="noStrike" dirty="0">
                          <a:effectLst/>
                        </a:rPr>
                        <a:t>Base</a:t>
                      </a:r>
                      <a:endParaRPr lang="en-US" sz="2000" b="0" i="0" u="none" strike="noStrike" dirty="0">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N/A</a:t>
                      </a:r>
                      <a:endParaRPr lang="en-US" sz="2000" b="0" i="0" u="none" strike="noStrike" dirty="0">
                        <a:solidFill>
                          <a:srgbClr val="000000"/>
                        </a:solidFill>
                        <a:effectLst/>
                        <a:latin typeface="Calibri" panose="020F0502020204030204" pitchFamily="34" charset="0"/>
                      </a:endParaRPr>
                    </a:p>
                  </a:txBody>
                  <a:tcPr marL="10910" marR="10910" marT="1091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a:effectLst/>
                        </a:rPr>
                        <a:t>7413</a:t>
                      </a:r>
                      <a:endParaRPr lang="en-US" sz="2000" b="0" i="0" u="none" strike="noStrike">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0.29</a:t>
                      </a:r>
                      <a:endParaRPr lang="en-US" sz="2000" b="0" i="0" u="none" strike="noStrike" dirty="0">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0.50</a:t>
                      </a:r>
                      <a:endParaRPr lang="en-US" sz="2000" b="0" i="0" u="none" strike="noStrike" dirty="0">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0.76</a:t>
                      </a:r>
                      <a:endParaRPr lang="en-US" sz="2000" b="0" i="0" u="none" strike="noStrike" dirty="0">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0.57</a:t>
                      </a:r>
                      <a:endParaRPr lang="en-US" sz="2000" b="0" i="0" u="none" strike="noStrike" dirty="0">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0.42</a:t>
                      </a:r>
                      <a:endParaRPr lang="en-US" sz="2000" b="0" i="0" u="none" strike="noStrike" dirty="0">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0.30</a:t>
                      </a:r>
                      <a:endParaRPr lang="en-US" sz="2000" b="0" i="0" u="none" strike="noStrike" dirty="0">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0.22</a:t>
                      </a:r>
                      <a:endParaRPr lang="en-US" sz="2000" b="0" i="0" u="none" strike="noStrike" dirty="0">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4313561"/>
                  </a:ext>
                </a:extLst>
              </a:tr>
              <a:tr h="393004">
                <a:tc>
                  <a:txBody>
                    <a:bodyPr/>
                    <a:lstStyle/>
                    <a:p>
                      <a:pPr algn="l" fontAlgn="b"/>
                      <a:r>
                        <a:rPr lang="en-US" sz="2000" u="none" strike="noStrike" dirty="0">
                          <a:effectLst/>
                        </a:rPr>
                        <a:t>CTGAN</a:t>
                      </a:r>
                      <a:endParaRPr lang="en-US" sz="2000" b="0" i="0" u="none" strike="noStrike" dirty="0">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0.65</a:t>
                      </a:r>
                      <a:endParaRPr lang="en-US" sz="2000" b="0" i="0" u="none" strike="noStrike" dirty="0">
                        <a:solidFill>
                          <a:srgbClr val="000000"/>
                        </a:solidFill>
                        <a:effectLst/>
                        <a:latin typeface="Calibri" panose="020F0502020204030204" pitchFamily="34" charset="0"/>
                      </a:endParaRPr>
                    </a:p>
                  </a:txBody>
                  <a:tcPr marL="10910" marR="10910" marT="1091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a:effectLst/>
                        </a:rPr>
                        <a:t>1451</a:t>
                      </a:r>
                      <a:endParaRPr lang="en-US" sz="2000" b="0" i="0" u="none" strike="noStrike">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0.26</a:t>
                      </a:r>
                      <a:endParaRPr lang="en-US" sz="2000" b="0" i="0" u="none" strike="noStrike" dirty="0">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0.50</a:t>
                      </a:r>
                      <a:endParaRPr lang="en-US" sz="2000" b="0" i="0" u="none" strike="noStrike" dirty="0">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0.74</a:t>
                      </a:r>
                      <a:endParaRPr lang="en-US" sz="2000" b="0" i="0" u="none" strike="noStrike" dirty="0">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a:effectLst/>
                        </a:rPr>
                        <a:t>0.52</a:t>
                      </a:r>
                      <a:endParaRPr lang="en-US" sz="2000" b="0" i="0" u="none" strike="noStrike">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0.37</a:t>
                      </a:r>
                      <a:endParaRPr lang="en-US" sz="2000" b="0" i="0" u="none" strike="noStrike" dirty="0">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0.25</a:t>
                      </a:r>
                      <a:endParaRPr lang="en-US" sz="2000" b="0" i="0" u="none" strike="noStrike" dirty="0">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effectLst/>
                        </a:rPr>
                        <a:t>0.19</a:t>
                      </a:r>
                      <a:endParaRPr lang="en-US" sz="2000" b="0" i="0" u="none" strike="noStrike" dirty="0">
                        <a:solidFill>
                          <a:srgbClr val="000000"/>
                        </a:solidFill>
                        <a:effectLst/>
                        <a:latin typeface="Calibri" panose="020F0502020204030204" pitchFamily="34" charset="0"/>
                      </a:endParaRPr>
                    </a:p>
                  </a:txBody>
                  <a:tcPr marL="10910" marR="10910" marT="1091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5895928"/>
                  </a:ext>
                </a:extLst>
              </a:tr>
            </a:tbl>
          </a:graphicData>
        </a:graphic>
      </p:graphicFrame>
    </p:spTree>
    <p:extLst>
      <p:ext uri="{BB962C8B-B14F-4D97-AF65-F5344CB8AC3E}">
        <p14:creationId xmlns:p14="http://schemas.microsoft.com/office/powerpoint/2010/main" val="1206265845"/>
      </p:ext>
    </p:extLst>
  </p:cSld>
  <p:clrMapOvr>
    <a:masterClrMapping/>
  </p:clrMapOvr>
  <p:transition advClick="0"/>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Generation</a:t>
            </a:r>
          </a:p>
        </p:txBody>
      </p:sp>
      <p:pic>
        <p:nvPicPr>
          <p:cNvPr id="4" name="Picture 3" descr="Chart, histogram&#10;&#10;Description automatically generated">
            <a:extLst>
              <a:ext uri="{FF2B5EF4-FFF2-40B4-BE49-F238E27FC236}">
                <a16:creationId xmlns:a16="http://schemas.microsoft.com/office/drawing/2014/main" id="{C9945941-4294-4423-A2F3-22113DBF3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992" y="2642772"/>
            <a:ext cx="6965766" cy="4343722"/>
          </a:xfrm>
          <a:prstGeom prst="rect">
            <a:avLst/>
          </a:prstGeom>
        </p:spPr>
      </p:pic>
      <p:sp>
        <p:nvSpPr>
          <p:cNvPr id="7" name="Content Placeholder 6">
            <a:extLst>
              <a:ext uri="{FF2B5EF4-FFF2-40B4-BE49-F238E27FC236}">
                <a16:creationId xmlns:a16="http://schemas.microsoft.com/office/drawing/2014/main" id="{20456356-7BA0-44CA-AF7E-2A8FA456CC90}"/>
              </a:ext>
            </a:extLst>
          </p:cNvPr>
          <p:cNvSpPr>
            <a:spLocks noGrp="1"/>
          </p:cNvSpPr>
          <p:nvPr>
            <p:ph idx="1"/>
          </p:nvPr>
        </p:nvSpPr>
        <p:spPr/>
        <p:txBody>
          <a:bodyPr/>
          <a:lstStyle/>
          <a:p>
            <a:r>
              <a:rPr lang="en-US" dirty="0"/>
              <a:t>Results</a:t>
            </a:r>
          </a:p>
          <a:p>
            <a:pPr lvl="1"/>
            <a:r>
              <a:rPr lang="en-US" dirty="0"/>
              <a:t>Average utility chart for generated data and real data</a:t>
            </a:r>
          </a:p>
        </p:txBody>
      </p:sp>
      <p:sp>
        <p:nvSpPr>
          <p:cNvPr id="5" name="Rectangle 4">
            <a:hlinkClick r:id="rId3" action="ppaction://hlinksldjump"/>
            <a:extLst>
              <a:ext uri="{FF2B5EF4-FFF2-40B4-BE49-F238E27FC236}">
                <a16:creationId xmlns:a16="http://schemas.microsoft.com/office/drawing/2014/main" id="{6B003449-5437-4C1E-9FEF-3D01DFD631BF}"/>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84843358"/>
      </p:ext>
    </p:extLst>
  </p:cSld>
  <p:clrMapOvr>
    <a:masterClrMapping/>
  </p:clrMapOvr>
  <p:transition advClick="0"/>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Generation</a:t>
            </a:r>
          </a:p>
        </p:txBody>
      </p:sp>
      <p:sp>
        <p:nvSpPr>
          <p:cNvPr id="7" name="Content Placeholder 6">
            <a:extLst>
              <a:ext uri="{FF2B5EF4-FFF2-40B4-BE49-F238E27FC236}">
                <a16:creationId xmlns:a16="http://schemas.microsoft.com/office/drawing/2014/main" id="{20456356-7BA0-44CA-AF7E-2A8FA456CC90}"/>
              </a:ext>
            </a:extLst>
          </p:cNvPr>
          <p:cNvSpPr>
            <a:spLocks noGrp="1"/>
          </p:cNvSpPr>
          <p:nvPr>
            <p:ph idx="1"/>
          </p:nvPr>
        </p:nvSpPr>
        <p:spPr/>
        <p:txBody>
          <a:bodyPr/>
          <a:lstStyle/>
          <a:p>
            <a:r>
              <a:rPr lang="en-US" dirty="0"/>
              <a:t>Results</a:t>
            </a:r>
          </a:p>
          <a:p>
            <a:pPr lvl="1"/>
            <a:r>
              <a:rPr lang="en-US" dirty="0"/>
              <a:t>CIP Bin Histogram for all generated data compared to baseline</a:t>
            </a:r>
          </a:p>
        </p:txBody>
      </p:sp>
      <p:sp>
        <p:nvSpPr>
          <p:cNvPr id="5" name="Rectangle 4">
            <a:hlinkClick r:id="rId2" action="ppaction://hlinksldjump"/>
            <a:extLst>
              <a:ext uri="{FF2B5EF4-FFF2-40B4-BE49-F238E27FC236}">
                <a16:creationId xmlns:a16="http://schemas.microsoft.com/office/drawing/2014/main" id="{6B003449-5437-4C1E-9FEF-3D01DFD631BF}"/>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pic>
        <p:nvPicPr>
          <p:cNvPr id="6" name="Picture 5" descr="Chart, histogram&#10;&#10;Description automatically generated">
            <a:extLst>
              <a:ext uri="{FF2B5EF4-FFF2-40B4-BE49-F238E27FC236}">
                <a16:creationId xmlns:a16="http://schemas.microsoft.com/office/drawing/2014/main" id="{8ED58425-4E41-4865-9748-284498F3C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767" y="2473569"/>
            <a:ext cx="6967728" cy="4512925"/>
          </a:xfrm>
          <a:prstGeom prst="rect">
            <a:avLst/>
          </a:prstGeom>
        </p:spPr>
      </p:pic>
    </p:spTree>
    <p:extLst>
      <p:ext uri="{BB962C8B-B14F-4D97-AF65-F5344CB8AC3E}">
        <p14:creationId xmlns:p14="http://schemas.microsoft.com/office/powerpoint/2010/main" val="390875044"/>
      </p:ext>
    </p:extLst>
  </p:cSld>
  <p:clrMapOvr>
    <a:masterClrMapping/>
  </p:clrMapOvr>
  <p:transition advClick="0"/>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Methods</a:t>
            </a:r>
          </a:p>
        </p:txBody>
      </p:sp>
      <p:sp>
        <p:nvSpPr>
          <p:cNvPr id="3" name="Content Placeholder 2"/>
          <p:cNvSpPr>
            <a:spLocks noGrp="1"/>
          </p:cNvSpPr>
          <p:nvPr>
            <p:ph idx="1"/>
          </p:nvPr>
        </p:nvSpPr>
        <p:spPr>
          <a:xfrm>
            <a:off x="573882" y="1440329"/>
            <a:ext cx="12082752" cy="5546165"/>
          </a:xfrm>
        </p:spPr>
        <p:txBody>
          <a:bodyPr/>
          <a:lstStyle/>
          <a:p>
            <a:r>
              <a:rPr lang="en-US" dirty="0"/>
              <a:t>Solver Selection</a:t>
            </a:r>
          </a:p>
          <a:p>
            <a:pPr lvl="1"/>
            <a:r>
              <a:rPr lang="en-US" dirty="0"/>
              <a:t>Approximate Model (Linear) Solvers</a:t>
            </a:r>
          </a:p>
          <a:p>
            <a:pPr lvl="2"/>
            <a:r>
              <a:rPr lang="en-US" dirty="0">
                <a:cs typeface="Arial"/>
              </a:rPr>
              <a:t>Coin-OR branch and cut (CBC)</a:t>
            </a:r>
          </a:p>
          <a:p>
            <a:pPr lvl="2"/>
            <a:r>
              <a:rPr lang="en-US" dirty="0" err="1">
                <a:cs typeface="Arial"/>
              </a:rPr>
              <a:t>Gurobi</a:t>
            </a:r>
            <a:endParaRPr lang="en-US" dirty="0">
              <a:cs typeface="Arial"/>
            </a:endParaRPr>
          </a:p>
          <a:p>
            <a:pPr lvl="1"/>
            <a:r>
              <a:rPr lang="en-US" dirty="0">
                <a:solidFill>
                  <a:schemeClr val="bg2">
                    <a:lumMod val="60000"/>
                    <a:lumOff val="40000"/>
                  </a:schemeClr>
                </a:solidFill>
                <a:cs typeface="Arial"/>
              </a:rPr>
              <a:t>Exact Model (Non-Linear) Solvers</a:t>
            </a:r>
          </a:p>
          <a:p>
            <a:pPr lvl="2"/>
            <a:r>
              <a:rPr lang="en-US" dirty="0">
                <a:solidFill>
                  <a:schemeClr val="bg2">
                    <a:lumMod val="60000"/>
                    <a:lumOff val="40000"/>
                  </a:schemeClr>
                </a:solidFill>
                <a:cs typeface="Arial"/>
              </a:rPr>
              <a:t>Interior Point Optimizer (IPOPT)</a:t>
            </a:r>
          </a:p>
          <a:p>
            <a:pPr lvl="2"/>
            <a:r>
              <a:rPr lang="en-US" dirty="0">
                <a:solidFill>
                  <a:schemeClr val="bg2">
                    <a:lumMod val="60000"/>
                    <a:lumOff val="40000"/>
                  </a:schemeClr>
                </a:solidFill>
                <a:cs typeface="Arial"/>
              </a:rPr>
              <a:t>Baron</a:t>
            </a:r>
          </a:p>
          <a:p>
            <a:pPr lvl="1"/>
            <a:endParaRPr lang="en-US" dirty="0"/>
          </a:p>
          <a:p>
            <a:pPr lvl="2"/>
            <a:endParaRPr lang="en-US" dirty="0"/>
          </a:p>
          <a:p>
            <a:pPr lvl="2"/>
            <a:endParaRPr lang="en-US" dirty="0"/>
          </a:p>
          <a:p>
            <a:pPr lvl="1"/>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5" name="Rectangle 4">
            <a:hlinkClick r:id="rId2" action="ppaction://hlinksldjump"/>
            <a:extLst>
              <a:ext uri="{FF2B5EF4-FFF2-40B4-BE49-F238E27FC236}">
                <a16:creationId xmlns:a16="http://schemas.microsoft.com/office/drawing/2014/main" id="{18DDEB9E-B7EC-44AD-857C-593B1FA9D9F6}"/>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16563187"/>
      </p:ext>
    </p:extLst>
  </p:cSld>
  <p:clrMapOvr>
    <a:masterClrMapping/>
  </p:clrMapOvr>
  <p:transition advClick="0"/>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Methods</a:t>
            </a:r>
          </a:p>
        </p:txBody>
      </p:sp>
      <p:sp>
        <p:nvSpPr>
          <p:cNvPr id="3" name="Content Placeholder 2"/>
          <p:cNvSpPr>
            <a:spLocks noGrp="1"/>
          </p:cNvSpPr>
          <p:nvPr>
            <p:ph idx="1"/>
          </p:nvPr>
        </p:nvSpPr>
        <p:spPr>
          <a:xfrm>
            <a:off x="573882" y="1440329"/>
            <a:ext cx="12082752" cy="5546165"/>
          </a:xfrm>
        </p:spPr>
        <p:txBody>
          <a:bodyPr/>
          <a:lstStyle/>
          <a:p>
            <a:r>
              <a:rPr lang="en-US" dirty="0"/>
              <a:t>Solver Selection</a:t>
            </a:r>
          </a:p>
          <a:p>
            <a:pPr lvl="1"/>
            <a:r>
              <a:rPr lang="en-US" dirty="0"/>
              <a:t>Approximate Model (Linear) Solvers</a:t>
            </a:r>
          </a:p>
          <a:p>
            <a:pPr lvl="2"/>
            <a:r>
              <a:rPr lang="en-US" b="1" dirty="0">
                <a:cs typeface="Arial"/>
              </a:rPr>
              <a:t>Coin-OR branch and cut (CBC)</a:t>
            </a:r>
          </a:p>
          <a:p>
            <a:pPr lvl="2"/>
            <a:r>
              <a:rPr lang="en-US" strike="sngStrike" dirty="0" err="1">
                <a:cs typeface="Arial"/>
              </a:rPr>
              <a:t>Gurobi</a:t>
            </a:r>
            <a:endParaRPr lang="en-US" strike="sngStrike" dirty="0">
              <a:cs typeface="Arial"/>
            </a:endParaRPr>
          </a:p>
          <a:p>
            <a:pPr lvl="1"/>
            <a:r>
              <a:rPr lang="en-US" dirty="0">
                <a:solidFill>
                  <a:schemeClr val="bg2">
                    <a:lumMod val="60000"/>
                    <a:lumOff val="40000"/>
                  </a:schemeClr>
                </a:solidFill>
                <a:cs typeface="Arial"/>
              </a:rPr>
              <a:t>Exact Model (Non-Linear) Solvers</a:t>
            </a:r>
          </a:p>
          <a:p>
            <a:pPr lvl="2"/>
            <a:r>
              <a:rPr lang="en-US" dirty="0">
                <a:solidFill>
                  <a:schemeClr val="bg2">
                    <a:lumMod val="60000"/>
                    <a:lumOff val="40000"/>
                  </a:schemeClr>
                </a:solidFill>
                <a:cs typeface="Arial"/>
              </a:rPr>
              <a:t>Interior Point Optimizer (IPOPT)</a:t>
            </a:r>
          </a:p>
          <a:p>
            <a:pPr lvl="2"/>
            <a:r>
              <a:rPr lang="en-US" dirty="0">
                <a:solidFill>
                  <a:schemeClr val="bg2">
                    <a:lumMod val="60000"/>
                    <a:lumOff val="40000"/>
                  </a:schemeClr>
                </a:solidFill>
                <a:cs typeface="Arial"/>
              </a:rPr>
              <a:t>Baron</a:t>
            </a:r>
          </a:p>
          <a:p>
            <a:pPr lvl="1"/>
            <a:endParaRPr lang="en-US" dirty="0"/>
          </a:p>
          <a:p>
            <a:pPr lvl="2"/>
            <a:endParaRPr lang="en-US" dirty="0"/>
          </a:p>
          <a:p>
            <a:pPr lvl="2"/>
            <a:endParaRPr lang="en-US" dirty="0"/>
          </a:p>
          <a:p>
            <a:pPr lvl="1"/>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5" name="Rectangle 4">
            <a:hlinkClick r:id="rId2" action="ppaction://hlinksldjump"/>
            <a:extLst>
              <a:ext uri="{FF2B5EF4-FFF2-40B4-BE49-F238E27FC236}">
                <a16:creationId xmlns:a16="http://schemas.microsoft.com/office/drawing/2014/main" id="{4296EBE5-702E-4E76-8E09-D4F0C89D008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08150043"/>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VFT Model</a:t>
            </a:r>
          </a:p>
        </p:txBody>
      </p:sp>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Parameters</a:t>
            </a:r>
          </a:p>
          <a:p>
            <a:pPr lvl="2"/>
            <a:r>
              <a:rPr lang="en-US" dirty="0">
                <a:cs typeface="Arial"/>
              </a:rPr>
              <a:t>“Fixed” parameters cannot be altered</a:t>
            </a:r>
          </a:p>
          <a:p>
            <a:pPr lvl="2"/>
            <a:r>
              <a:rPr lang="en-US" dirty="0">
                <a:cs typeface="Arial"/>
              </a:rPr>
              <a:t>“Value” parameters define value functions</a:t>
            </a:r>
          </a:p>
          <a:p>
            <a:pPr lvl="2"/>
            <a:r>
              <a:rPr lang="en-US" dirty="0">
                <a:cs typeface="Arial"/>
              </a:rPr>
              <a:t>“Weight” parameters prescribe importance to the objectives</a:t>
            </a:r>
          </a:p>
          <a:p>
            <a:pPr lvl="2"/>
            <a:r>
              <a:rPr lang="en-US" dirty="0">
                <a:cs typeface="Arial"/>
              </a:rPr>
              <a:t>“Constraint” parameters do not alter value hierarchy</a:t>
            </a:r>
          </a:p>
          <a:p>
            <a:pPr lvl="2"/>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7" name="Picture 6">
            <a:extLst>
              <a:ext uri="{FF2B5EF4-FFF2-40B4-BE49-F238E27FC236}">
                <a16:creationId xmlns:a16="http://schemas.microsoft.com/office/drawing/2014/main" id="{97768E9F-0635-4E81-B90E-4C5CE4F571E3}"/>
              </a:ext>
            </a:extLst>
          </p:cNvPr>
          <p:cNvPicPr>
            <a:picLocks noChangeAspect="1"/>
          </p:cNvPicPr>
          <p:nvPr/>
        </p:nvPicPr>
        <p:blipFill rotWithShape="1">
          <a:blip r:embed="rId2"/>
          <a:srcRect l="1339" t="12716" r="14979" b="29331"/>
          <a:stretch/>
        </p:blipFill>
        <p:spPr>
          <a:xfrm>
            <a:off x="6746875" y="1419063"/>
            <a:ext cx="6400800" cy="2401118"/>
          </a:xfrm>
          <a:prstGeom prst="rect">
            <a:avLst/>
          </a:prstGeom>
        </p:spPr>
      </p:pic>
      <p:sp>
        <p:nvSpPr>
          <p:cNvPr id="4" name="Rectangle 3">
            <a:hlinkClick r:id="rId3" action="ppaction://hlinksldjump"/>
            <a:extLst>
              <a:ext uri="{FF2B5EF4-FFF2-40B4-BE49-F238E27FC236}">
                <a16:creationId xmlns:a16="http://schemas.microsoft.com/office/drawing/2014/main" id="{49A43950-32B4-B951-CC39-32990B84D0B5}"/>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001952373"/>
      </p:ext>
    </p:extLst>
  </p:cSld>
  <p:clrMapOvr>
    <a:masterClrMapping/>
  </p:clrMapOvr>
  <p:transition advClick="0"/>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Methods</a:t>
            </a:r>
          </a:p>
        </p:txBody>
      </p:sp>
      <p:sp>
        <p:nvSpPr>
          <p:cNvPr id="3" name="Content Placeholder 2"/>
          <p:cNvSpPr>
            <a:spLocks noGrp="1"/>
          </p:cNvSpPr>
          <p:nvPr>
            <p:ph idx="1"/>
          </p:nvPr>
        </p:nvSpPr>
        <p:spPr>
          <a:xfrm>
            <a:off x="573882" y="1440329"/>
            <a:ext cx="12082752" cy="5546165"/>
          </a:xfrm>
        </p:spPr>
        <p:txBody>
          <a:bodyPr/>
          <a:lstStyle/>
          <a:p>
            <a:r>
              <a:rPr lang="en-US" dirty="0"/>
              <a:t>Solver Selection</a:t>
            </a:r>
          </a:p>
          <a:p>
            <a:pPr lvl="1"/>
            <a:r>
              <a:rPr lang="en-US" dirty="0"/>
              <a:t>Approximate Model (Linear) Solvers</a:t>
            </a:r>
          </a:p>
          <a:p>
            <a:pPr lvl="2"/>
            <a:r>
              <a:rPr lang="en-US" b="1" dirty="0">
                <a:cs typeface="Arial"/>
              </a:rPr>
              <a:t>Coin-OR branch and cut (CBC)</a:t>
            </a:r>
          </a:p>
          <a:p>
            <a:pPr lvl="2"/>
            <a:r>
              <a:rPr lang="en-US" strike="sngStrike" dirty="0" err="1">
                <a:cs typeface="Arial"/>
              </a:rPr>
              <a:t>Gurobi</a:t>
            </a:r>
            <a:endParaRPr lang="en-US" strike="sngStrike" dirty="0">
              <a:cs typeface="Arial"/>
            </a:endParaRPr>
          </a:p>
          <a:p>
            <a:pPr lvl="1"/>
            <a:r>
              <a:rPr lang="en-US" dirty="0">
                <a:cs typeface="Arial"/>
              </a:rPr>
              <a:t>Exact Model (Non-Linear) Solvers</a:t>
            </a:r>
          </a:p>
          <a:p>
            <a:pPr lvl="2"/>
            <a:r>
              <a:rPr lang="en-US" dirty="0">
                <a:cs typeface="Arial"/>
              </a:rPr>
              <a:t>Interior Point Optimizer (IPOPT)</a:t>
            </a:r>
          </a:p>
          <a:p>
            <a:pPr lvl="2"/>
            <a:r>
              <a:rPr lang="en-US" dirty="0">
                <a:cs typeface="Arial"/>
              </a:rPr>
              <a:t>Baron</a:t>
            </a:r>
          </a:p>
          <a:p>
            <a:pPr lvl="1"/>
            <a:endParaRPr lang="en-US" dirty="0"/>
          </a:p>
          <a:p>
            <a:pPr lvl="2"/>
            <a:endParaRPr lang="en-US" dirty="0"/>
          </a:p>
          <a:p>
            <a:pPr lvl="2"/>
            <a:endParaRPr lang="en-US" dirty="0"/>
          </a:p>
          <a:p>
            <a:pPr lvl="1"/>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5" name="Rectangle 4">
            <a:hlinkClick r:id="rId2" action="ppaction://hlinksldjump"/>
            <a:extLst>
              <a:ext uri="{FF2B5EF4-FFF2-40B4-BE49-F238E27FC236}">
                <a16:creationId xmlns:a16="http://schemas.microsoft.com/office/drawing/2014/main" id="{89DF89E0-8E09-4033-ADC2-60530C3BFB3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70575092"/>
      </p:ext>
    </p:extLst>
  </p:cSld>
  <p:clrMapOvr>
    <a:masterClrMapping/>
  </p:clrMapOvr>
  <p:transition advClick="0"/>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Methods</a:t>
            </a:r>
          </a:p>
        </p:txBody>
      </p:sp>
      <p:sp>
        <p:nvSpPr>
          <p:cNvPr id="3" name="Content Placeholder 2"/>
          <p:cNvSpPr>
            <a:spLocks noGrp="1"/>
          </p:cNvSpPr>
          <p:nvPr>
            <p:ph idx="1"/>
          </p:nvPr>
        </p:nvSpPr>
        <p:spPr>
          <a:xfrm>
            <a:off x="573882" y="1440329"/>
            <a:ext cx="12082752" cy="5546165"/>
          </a:xfrm>
        </p:spPr>
        <p:txBody>
          <a:bodyPr/>
          <a:lstStyle/>
          <a:p>
            <a:r>
              <a:rPr lang="en-US" dirty="0"/>
              <a:t>Solver Selection</a:t>
            </a:r>
          </a:p>
          <a:p>
            <a:pPr lvl="1"/>
            <a:r>
              <a:rPr lang="en-US" dirty="0"/>
              <a:t>Approximate Model (Linear) Solvers</a:t>
            </a:r>
          </a:p>
          <a:p>
            <a:pPr lvl="2"/>
            <a:r>
              <a:rPr lang="en-US" b="1" dirty="0">
                <a:cs typeface="Arial"/>
              </a:rPr>
              <a:t>Coin-OR branch and cut (CBC)</a:t>
            </a:r>
          </a:p>
          <a:p>
            <a:pPr lvl="2"/>
            <a:r>
              <a:rPr lang="en-US" strike="sngStrike" dirty="0" err="1">
                <a:cs typeface="Arial"/>
              </a:rPr>
              <a:t>Gurobi</a:t>
            </a:r>
            <a:endParaRPr lang="en-US" strike="sngStrike" dirty="0">
              <a:cs typeface="Arial"/>
            </a:endParaRPr>
          </a:p>
          <a:p>
            <a:pPr lvl="1"/>
            <a:r>
              <a:rPr lang="en-US" dirty="0">
                <a:cs typeface="Arial"/>
              </a:rPr>
              <a:t>Exact Model (Non-Linear) Solvers</a:t>
            </a:r>
          </a:p>
          <a:p>
            <a:pPr lvl="2"/>
            <a:r>
              <a:rPr lang="en-US" b="1" dirty="0">
                <a:cs typeface="Arial"/>
              </a:rPr>
              <a:t>Interior Point Optimizer (IPOPT)</a:t>
            </a:r>
          </a:p>
          <a:p>
            <a:pPr lvl="2"/>
            <a:r>
              <a:rPr lang="en-US" strike="sngStrike" dirty="0">
                <a:cs typeface="Arial"/>
              </a:rPr>
              <a:t>Baron</a:t>
            </a:r>
          </a:p>
          <a:p>
            <a:pPr lvl="1"/>
            <a:endParaRPr lang="en-US" dirty="0"/>
          </a:p>
          <a:p>
            <a:pPr lvl="2"/>
            <a:endParaRPr lang="en-US" dirty="0"/>
          </a:p>
          <a:p>
            <a:pPr lvl="2"/>
            <a:endParaRPr lang="en-US" dirty="0"/>
          </a:p>
          <a:p>
            <a:pPr lvl="1"/>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5" name="Rectangle 4">
            <a:hlinkClick r:id="rId2" action="ppaction://hlinksldjump"/>
            <a:extLst>
              <a:ext uri="{FF2B5EF4-FFF2-40B4-BE49-F238E27FC236}">
                <a16:creationId xmlns:a16="http://schemas.microsoft.com/office/drawing/2014/main" id="{5FCCA975-342C-41DA-8384-EEF492D60D5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36999872"/>
      </p:ext>
    </p:extLst>
  </p:cSld>
  <p:clrMapOvr>
    <a:masterClrMapping/>
  </p:clrMapOvr>
  <p:transition advClick="0"/>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Methods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3882" y="1440329"/>
                <a:ext cx="12082752" cy="5546165"/>
              </a:xfrm>
            </p:spPr>
            <p:txBody>
              <a:bodyPr/>
              <a:lstStyle/>
              <a:p>
                <a:r>
                  <a:rPr lang="en-US" dirty="0"/>
                  <a:t>Solver Selection</a:t>
                </a:r>
              </a:p>
              <a:p>
                <a:pPr lvl="1"/>
                <a:r>
                  <a:rPr lang="en-US" dirty="0">
                    <a:cs typeface="Arial"/>
                  </a:rPr>
                  <a:t>Solvers tested on randomly generated problem instances of various sizes</a:t>
                </a:r>
              </a:p>
              <a:p>
                <a:pPr lvl="2"/>
                <a:r>
                  <a:rPr lang="en-US" dirty="0">
                    <a:cs typeface="Arial"/>
                  </a:rPr>
                  <a:t>Baron not considered due to extreme solve time</a:t>
                </a:r>
              </a:p>
              <a:p>
                <a:pPr lvl="2"/>
                <a:r>
                  <a:rPr lang="en-US" dirty="0">
                    <a:solidFill>
                      <a:schemeClr val="bg2">
                        <a:lumMod val="60000"/>
                        <a:lumOff val="40000"/>
                      </a:schemeClr>
                    </a:solidFill>
                    <a:cs typeface="Arial"/>
                  </a:rPr>
                  <a:t>Size denoted as “</a:t>
                </a:r>
                <a14:m>
                  <m:oMath xmlns:m="http://schemas.openxmlformats.org/officeDocument/2006/math">
                    <m:r>
                      <a:rPr lang="en-US" b="0" i="1" smtClean="0">
                        <a:solidFill>
                          <a:schemeClr val="bg2">
                            <a:lumMod val="60000"/>
                            <a:lumOff val="40000"/>
                          </a:schemeClr>
                        </a:solidFill>
                        <a:latin typeface="Cambria Math" panose="02040503050406030204" pitchFamily="18" charset="0"/>
                        <a:cs typeface="Arial"/>
                      </a:rPr>
                      <m:t>𝑁</m:t>
                    </m:r>
                    <m:r>
                      <a:rPr lang="en-US" b="0" i="1" smtClean="0">
                        <a:solidFill>
                          <a:schemeClr val="bg2">
                            <a:lumMod val="60000"/>
                            <a:lumOff val="40000"/>
                          </a:schemeClr>
                        </a:solidFill>
                        <a:latin typeface="Cambria Math" panose="02040503050406030204" pitchFamily="18" charset="0"/>
                        <a:cs typeface="Arial"/>
                      </a:rPr>
                      <m:t> </m:t>
                    </m:r>
                    <m:r>
                      <a:rPr lang="en-US" b="0" i="1" smtClean="0">
                        <a:solidFill>
                          <a:schemeClr val="bg2">
                            <a:lumMod val="60000"/>
                            <a:lumOff val="40000"/>
                          </a:schemeClr>
                        </a:solidFill>
                        <a:latin typeface="Cambria Math" panose="02040503050406030204" pitchFamily="18" charset="0"/>
                        <a:cs typeface="Arial"/>
                      </a:rPr>
                      <m:t>𝑥</m:t>
                    </m:r>
                    <m:r>
                      <a:rPr lang="en-US" b="0" i="1" smtClean="0">
                        <a:solidFill>
                          <a:schemeClr val="bg2">
                            <a:lumMod val="60000"/>
                            <a:lumOff val="40000"/>
                          </a:schemeClr>
                        </a:solidFill>
                        <a:latin typeface="Cambria Math" panose="02040503050406030204" pitchFamily="18" charset="0"/>
                        <a:cs typeface="Arial"/>
                      </a:rPr>
                      <m:t> </m:t>
                    </m:r>
                    <m:r>
                      <a:rPr lang="en-US" b="0" i="1" smtClean="0">
                        <a:solidFill>
                          <a:schemeClr val="bg2">
                            <a:lumMod val="60000"/>
                            <a:lumOff val="40000"/>
                          </a:schemeClr>
                        </a:solidFill>
                        <a:latin typeface="Cambria Math" panose="02040503050406030204" pitchFamily="18" charset="0"/>
                        <a:cs typeface="Arial"/>
                      </a:rPr>
                      <m:t>𝑀</m:t>
                    </m:r>
                  </m:oMath>
                </a14:m>
                <a:r>
                  <a:rPr lang="en-US" dirty="0">
                    <a:solidFill>
                      <a:schemeClr val="bg2">
                        <a:lumMod val="60000"/>
                        <a:lumOff val="40000"/>
                      </a:schemeClr>
                    </a:solidFill>
                    <a:cs typeface="Arial"/>
                  </a:rPr>
                  <a:t>” where </a:t>
                </a:r>
                <a14:m>
                  <m:oMath xmlns:m="http://schemas.openxmlformats.org/officeDocument/2006/math">
                    <m:r>
                      <a:rPr lang="en-US" i="1">
                        <a:solidFill>
                          <a:schemeClr val="bg2">
                            <a:lumMod val="60000"/>
                            <a:lumOff val="40000"/>
                          </a:schemeClr>
                        </a:solidFill>
                        <a:latin typeface="Cambria Math" panose="02040503050406030204" pitchFamily="18" charset="0"/>
                        <a:cs typeface="Arial"/>
                      </a:rPr>
                      <m:t>𝑁</m:t>
                    </m:r>
                  </m:oMath>
                </a14:m>
                <a:r>
                  <a:rPr lang="en-US" dirty="0">
                    <a:solidFill>
                      <a:schemeClr val="bg2">
                        <a:lumMod val="60000"/>
                        <a:lumOff val="40000"/>
                      </a:schemeClr>
                    </a:solidFill>
                    <a:cs typeface="Arial"/>
                  </a:rPr>
                  <a:t> is the number of cadets and </a:t>
                </a:r>
                <a14:m>
                  <m:oMath xmlns:m="http://schemas.openxmlformats.org/officeDocument/2006/math">
                    <m:r>
                      <a:rPr lang="en-US" b="0" i="1" smtClean="0">
                        <a:solidFill>
                          <a:schemeClr val="bg2">
                            <a:lumMod val="60000"/>
                            <a:lumOff val="40000"/>
                          </a:schemeClr>
                        </a:solidFill>
                        <a:latin typeface="Cambria Math" panose="02040503050406030204" pitchFamily="18" charset="0"/>
                        <a:cs typeface="Arial"/>
                      </a:rPr>
                      <m:t>𝑀</m:t>
                    </m:r>
                  </m:oMath>
                </a14:m>
                <a:r>
                  <a:rPr lang="en-US" dirty="0">
                    <a:solidFill>
                      <a:schemeClr val="bg2">
                        <a:lumMod val="60000"/>
                        <a:lumOff val="40000"/>
                      </a:schemeClr>
                    </a:solidFill>
                    <a:cs typeface="Arial"/>
                  </a:rPr>
                  <a:t> is the number of AFSCs</a:t>
                </a:r>
              </a:p>
              <a:p>
                <a:pPr lvl="1"/>
                <a:endParaRPr lang="en-US" dirty="0"/>
              </a:p>
              <a:p>
                <a:pPr lvl="2"/>
                <a:endParaRPr lang="en-US" dirty="0"/>
              </a:p>
              <a:p>
                <a:pPr lvl="2"/>
                <a:endParaRPr lang="en-US" dirty="0"/>
              </a:p>
              <a:p>
                <a:pPr lvl="1"/>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3882" y="1440329"/>
                <a:ext cx="12082752" cy="5546165"/>
              </a:xfrm>
              <a:blipFill>
                <a:blip r:embed="rId3"/>
                <a:stretch>
                  <a:fillRect l="-858" t="-989"/>
                </a:stretch>
              </a:blipFill>
            </p:spPr>
            <p:txBody>
              <a:bodyPr/>
              <a:lstStyle/>
              <a:p>
                <a:r>
                  <a:rPr lang="en-US">
                    <a:noFill/>
                  </a:rPr>
                  <a:t> </a:t>
                </a:r>
              </a:p>
            </p:txBody>
          </p:sp>
        </mc:Fallback>
      </mc:AlternateContent>
      <p:sp>
        <p:nvSpPr>
          <p:cNvPr id="5" name="Rectangle 4">
            <a:hlinkClick r:id="rId4" action="ppaction://hlinksldjump"/>
            <a:extLst>
              <a:ext uri="{FF2B5EF4-FFF2-40B4-BE49-F238E27FC236}">
                <a16:creationId xmlns:a16="http://schemas.microsoft.com/office/drawing/2014/main" id="{FB4FE459-C4A9-4F7F-90B1-4E1F217BEA46}"/>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19069678"/>
      </p:ext>
    </p:extLst>
  </p:cSld>
  <p:clrMapOvr>
    <a:masterClrMapping/>
  </p:clrMapOvr>
  <p:transition advClick="0"/>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Methods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3882" y="1440329"/>
                <a:ext cx="12082752" cy="5546165"/>
              </a:xfrm>
            </p:spPr>
            <p:txBody>
              <a:bodyPr/>
              <a:lstStyle/>
              <a:p>
                <a:r>
                  <a:rPr lang="en-US" dirty="0"/>
                  <a:t>Solver Selection</a:t>
                </a:r>
              </a:p>
              <a:p>
                <a:pPr lvl="1"/>
                <a:r>
                  <a:rPr lang="en-US" dirty="0">
                    <a:cs typeface="Arial"/>
                  </a:rPr>
                  <a:t>Solvers tested on randomly generated problem instances of various sizes</a:t>
                </a:r>
              </a:p>
              <a:p>
                <a:pPr lvl="2"/>
                <a:r>
                  <a:rPr lang="en-US" dirty="0">
                    <a:cs typeface="Arial"/>
                  </a:rPr>
                  <a:t>Baron not considered due to extreme solve time</a:t>
                </a:r>
              </a:p>
              <a:p>
                <a:pPr lvl="2"/>
                <a:r>
                  <a:rPr lang="en-US" dirty="0">
                    <a:cs typeface="Arial"/>
                  </a:rPr>
                  <a:t>Size denoted as “</a:t>
                </a:r>
                <a14:m>
                  <m:oMath xmlns:m="http://schemas.openxmlformats.org/officeDocument/2006/math">
                    <m:r>
                      <a:rPr lang="en-US" b="0" i="1" smtClean="0">
                        <a:latin typeface="Cambria Math" panose="02040503050406030204" pitchFamily="18" charset="0"/>
                        <a:cs typeface="Arial"/>
                      </a:rPr>
                      <m:t>𝑁</m:t>
                    </m:r>
                    <m:r>
                      <a:rPr lang="en-US" b="0" i="1" smtClean="0">
                        <a:latin typeface="Cambria Math" panose="02040503050406030204" pitchFamily="18" charset="0"/>
                        <a:cs typeface="Arial"/>
                      </a:rPr>
                      <m:t> </m:t>
                    </m:r>
                    <m:r>
                      <a:rPr lang="en-US" b="0" i="1" smtClean="0">
                        <a:latin typeface="Cambria Math" panose="02040503050406030204" pitchFamily="18" charset="0"/>
                        <a:cs typeface="Arial"/>
                      </a:rPr>
                      <m:t>𝑥</m:t>
                    </m:r>
                    <m:r>
                      <a:rPr lang="en-US" b="0" i="1" smtClean="0">
                        <a:latin typeface="Cambria Math" panose="02040503050406030204" pitchFamily="18" charset="0"/>
                        <a:cs typeface="Arial"/>
                      </a:rPr>
                      <m:t> </m:t>
                    </m:r>
                    <m:r>
                      <a:rPr lang="en-US" b="0" i="1" smtClean="0">
                        <a:latin typeface="Cambria Math" panose="02040503050406030204" pitchFamily="18" charset="0"/>
                        <a:cs typeface="Arial"/>
                      </a:rPr>
                      <m:t>𝑀</m:t>
                    </m:r>
                  </m:oMath>
                </a14:m>
                <a:r>
                  <a:rPr lang="en-US" dirty="0">
                    <a:cs typeface="Arial"/>
                  </a:rPr>
                  <a:t>” where </a:t>
                </a:r>
                <a14:m>
                  <m:oMath xmlns:m="http://schemas.openxmlformats.org/officeDocument/2006/math">
                    <m:r>
                      <a:rPr lang="en-US" i="1">
                        <a:latin typeface="Cambria Math" panose="02040503050406030204" pitchFamily="18" charset="0"/>
                        <a:cs typeface="Arial"/>
                      </a:rPr>
                      <m:t>𝑁</m:t>
                    </m:r>
                  </m:oMath>
                </a14:m>
                <a:r>
                  <a:rPr lang="en-US" dirty="0">
                    <a:cs typeface="Arial"/>
                  </a:rPr>
                  <a:t> is the number of cadets and </a:t>
                </a:r>
                <a14:m>
                  <m:oMath xmlns:m="http://schemas.openxmlformats.org/officeDocument/2006/math">
                    <m:r>
                      <a:rPr lang="en-US" b="0" i="1" smtClean="0">
                        <a:latin typeface="Cambria Math" panose="02040503050406030204" pitchFamily="18" charset="0"/>
                        <a:cs typeface="Arial"/>
                      </a:rPr>
                      <m:t>𝑀</m:t>
                    </m:r>
                  </m:oMath>
                </a14:m>
                <a:r>
                  <a:rPr lang="en-US" dirty="0">
                    <a:cs typeface="Arial"/>
                  </a:rPr>
                  <a:t> is the number of AFSCs</a:t>
                </a:r>
                <a:endParaRPr lang="en-US" dirty="0">
                  <a:solidFill>
                    <a:schemeClr val="bg2">
                      <a:lumMod val="60000"/>
                      <a:lumOff val="40000"/>
                    </a:schemeClr>
                  </a:solidFill>
                  <a:cs typeface="Arial"/>
                </a:endParaRPr>
              </a:p>
              <a:p>
                <a:pPr lvl="1"/>
                <a:endParaRPr lang="en-US" dirty="0"/>
              </a:p>
              <a:p>
                <a:pPr lvl="2"/>
                <a:endParaRPr lang="en-US" dirty="0"/>
              </a:p>
              <a:p>
                <a:pPr lvl="2"/>
                <a:endParaRPr lang="en-US" dirty="0"/>
              </a:p>
              <a:p>
                <a:pPr lvl="1"/>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3882" y="1440329"/>
                <a:ext cx="12082752" cy="5546165"/>
              </a:xfrm>
              <a:blipFill>
                <a:blip r:embed="rId3"/>
                <a:stretch>
                  <a:fillRect l="-858" t="-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8869DCF4-930A-474A-ABA9-01AFB9AD56FF}"/>
                  </a:ext>
                </a:extLst>
              </p:cNvPr>
              <p:cNvGraphicFramePr>
                <a:graphicFrameLocks noGrp="1"/>
              </p:cNvGraphicFramePr>
              <p:nvPr/>
            </p:nvGraphicFramePr>
            <p:xfrm>
              <a:off x="573882" y="3366586"/>
              <a:ext cx="12345984" cy="3619908"/>
            </p:xfrm>
            <a:graphic>
              <a:graphicData uri="http://schemas.openxmlformats.org/drawingml/2006/table">
                <a:tbl>
                  <a:tblPr>
                    <a:tableStyleId>{5C22544A-7EE6-4342-B048-85BDC9FD1C3A}</a:tableStyleId>
                  </a:tblPr>
                  <a:tblGrid>
                    <a:gridCol w="1543248">
                      <a:extLst>
                        <a:ext uri="{9D8B030D-6E8A-4147-A177-3AD203B41FA5}">
                          <a16:colId xmlns:a16="http://schemas.microsoft.com/office/drawing/2014/main" val="2280002714"/>
                        </a:ext>
                      </a:extLst>
                    </a:gridCol>
                    <a:gridCol w="1543248">
                      <a:extLst>
                        <a:ext uri="{9D8B030D-6E8A-4147-A177-3AD203B41FA5}">
                          <a16:colId xmlns:a16="http://schemas.microsoft.com/office/drawing/2014/main" val="2688056237"/>
                        </a:ext>
                      </a:extLst>
                    </a:gridCol>
                    <a:gridCol w="1543248">
                      <a:extLst>
                        <a:ext uri="{9D8B030D-6E8A-4147-A177-3AD203B41FA5}">
                          <a16:colId xmlns:a16="http://schemas.microsoft.com/office/drawing/2014/main" val="2775444051"/>
                        </a:ext>
                      </a:extLst>
                    </a:gridCol>
                    <a:gridCol w="1543248">
                      <a:extLst>
                        <a:ext uri="{9D8B030D-6E8A-4147-A177-3AD203B41FA5}">
                          <a16:colId xmlns:a16="http://schemas.microsoft.com/office/drawing/2014/main" val="2421728737"/>
                        </a:ext>
                      </a:extLst>
                    </a:gridCol>
                    <a:gridCol w="1543248">
                      <a:extLst>
                        <a:ext uri="{9D8B030D-6E8A-4147-A177-3AD203B41FA5}">
                          <a16:colId xmlns:a16="http://schemas.microsoft.com/office/drawing/2014/main" val="2411342127"/>
                        </a:ext>
                      </a:extLst>
                    </a:gridCol>
                    <a:gridCol w="1543248">
                      <a:extLst>
                        <a:ext uri="{9D8B030D-6E8A-4147-A177-3AD203B41FA5}">
                          <a16:colId xmlns:a16="http://schemas.microsoft.com/office/drawing/2014/main" val="949519165"/>
                        </a:ext>
                      </a:extLst>
                    </a:gridCol>
                    <a:gridCol w="1543248">
                      <a:extLst>
                        <a:ext uri="{9D8B030D-6E8A-4147-A177-3AD203B41FA5}">
                          <a16:colId xmlns:a16="http://schemas.microsoft.com/office/drawing/2014/main" val="3723763516"/>
                        </a:ext>
                      </a:extLst>
                    </a:gridCol>
                    <a:gridCol w="1543248">
                      <a:extLst>
                        <a:ext uri="{9D8B030D-6E8A-4147-A177-3AD203B41FA5}">
                          <a16:colId xmlns:a16="http://schemas.microsoft.com/office/drawing/2014/main" val="3714513299"/>
                        </a:ext>
                      </a:extLst>
                    </a:gridCol>
                  </a:tblGrid>
                  <a:tr h="525470">
                    <a:tc>
                      <a:txBody>
                        <a:bodyPr/>
                        <a:lstStyle/>
                        <a:p>
                          <a:pPr algn="ctr" fontAlgn="t"/>
                          <a:r>
                            <a:rPr lang="en-US" sz="1700" u="none" strike="noStrike" dirty="0">
                              <a:solidFill>
                                <a:schemeClr val="tx1"/>
                              </a:solidFill>
                              <a:effectLst/>
                            </a:rPr>
                            <a:t>Size</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Instances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Time (s)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Z</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0198354"/>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3.36</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0.35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0.30</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0.775</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0.775</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0.762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59540"/>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200 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0.54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0.64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bg2">
                                  <a:lumMod val="60000"/>
                                  <a:lumOff val="40000"/>
                                </a:schemeClr>
                              </a:solidFill>
                              <a:effectLst/>
                            </a:rPr>
                            <a:t>0.793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bg2">
                                  <a:lumMod val="60000"/>
                                  <a:lumOff val="40000"/>
                                </a:schemeClr>
                              </a:solidFill>
                              <a:effectLst/>
                            </a:rPr>
                            <a:t>0.793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0.796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1601896"/>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400 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4.79</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0.91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2.11</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0.813</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0.805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3748393"/>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800 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6.40</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2.14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10.3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0.778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0.804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0.758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0376911"/>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1200 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4.87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2.20</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20.8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0.783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0.773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194977"/>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6.44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3.28</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45.4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0.814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0.821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0.767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2045274"/>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4</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5.35</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10.7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61.7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0.782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0.838</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0.822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9194251"/>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8</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5.44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208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0.746</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0.831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0.807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603185"/>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12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5.89</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338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309</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3381453"/>
                      </a:ext>
                    </a:extLst>
                  </a:tr>
                  <a:tr h="280251">
                    <a:tc>
                      <a:txBody>
                        <a:bodyPr/>
                        <a:lstStyle/>
                        <a:p>
                          <a:pPr algn="l" fontAlgn="b"/>
                          <a14:m>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24</m:t>
                              </m:r>
                            </m:oMath>
                          </a14:m>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6.02</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753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0.723</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0.700</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006182"/>
                      </a:ext>
                    </a:extLst>
                  </a:tr>
                  <a:tr h="291928">
                    <a:tc>
                      <a:txBody>
                        <a:bodyPr/>
                        <a:lstStyle/>
                        <a:p>
                          <a:pPr algn="l" fontAlgn="b"/>
                          <a14:m>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32</m:t>
                              </m:r>
                            </m:oMath>
                          </a14:m>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8.16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563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0.790</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0.806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56729247"/>
                      </a:ext>
                    </a:extLst>
                  </a:tr>
                </a:tbl>
              </a:graphicData>
            </a:graphic>
          </p:graphicFrame>
        </mc:Choice>
        <mc:Fallback xmlns="">
          <p:graphicFrame>
            <p:nvGraphicFramePr>
              <p:cNvPr id="4" name="Table 3">
                <a:extLst>
                  <a:ext uri="{FF2B5EF4-FFF2-40B4-BE49-F238E27FC236}">
                    <a16:creationId xmlns:a16="http://schemas.microsoft.com/office/drawing/2014/main" id="{8869DCF4-930A-474A-ABA9-01AFB9AD56FF}"/>
                  </a:ext>
                </a:extLst>
              </p:cNvPr>
              <p:cNvGraphicFramePr>
                <a:graphicFrameLocks noGrp="1"/>
              </p:cNvGraphicFramePr>
              <p:nvPr>
                <p:extLst>
                  <p:ext uri="{D42A27DB-BD31-4B8C-83A1-F6EECF244321}">
                    <p14:modId xmlns:p14="http://schemas.microsoft.com/office/powerpoint/2010/main" val="3880659968"/>
                  </p:ext>
                </p:extLst>
              </p:nvPr>
            </p:nvGraphicFramePr>
            <p:xfrm>
              <a:off x="573882" y="3366586"/>
              <a:ext cx="12345984" cy="3619908"/>
            </p:xfrm>
            <a:graphic>
              <a:graphicData uri="http://schemas.openxmlformats.org/drawingml/2006/table">
                <a:tbl>
                  <a:tblPr>
                    <a:tableStyleId>{5C22544A-7EE6-4342-B048-85BDC9FD1C3A}</a:tableStyleId>
                  </a:tblPr>
                  <a:tblGrid>
                    <a:gridCol w="1543248">
                      <a:extLst>
                        <a:ext uri="{9D8B030D-6E8A-4147-A177-3AD203B41FA5}">
                          <a16:colId xmlns:a16="http://schemas.microsoft.com/office/drawing/2014/main" val="2280002714"/>
                        </a:ext>
                      </a:extLst>
                    </a:gridCol>
                    <a:gridCol w="1543248">
                      <a:extLst>
                        <a:ext uri="{9D8B030D-6E8A-4147-A177-3AD203B41FA5}">
                          <a16:colId xmlns:a16="http://schemas.microsoft.com/office/drawing/2014/main" val="2688056237"/>
                        </a:ext>
                      </a:extLst>
                    </a:gridCol>
                    <a:gridCol w="1543248">
                      <a:extLst>
                        <a:ext uri="{9D8B030D-6E8A-4147-A177-3AD203B41FA5}">
                          <a16:colId xmlns:a16="http://schemas.microsoft.com/office/drawing/2014/main" val="2775444051"/>
                        </a:ext>
                      </a:extLst>
                    </a:gridCol>
                    <a:gridCol w="1543248">
                      <a:extLst>
                        <a:ext uri="{9D8B030D-6E8A-4147-A177-3AD203B41FA5}">
                          <a16:colId xmlns:a16="http://schemas.microsoft.com/office/drawing/2014/main" val="2421728737"/>
                        </a:ext>
                      </a:extLst>
                    </a:gridCol>
                    <a:gridCol w="1543248">
                      <a:extLst>
                        <a:ext uri="{9D8B030D-6E8A-4147-A177-3AD203B41FA5}">
                          <a16:colId xmlns:a16="http://schemas.microsoft.com/office/drawing/2014/main" val="2411342127"/>
                        </a:ext>
                      </a:extLst>
                    </a:gridCol>
                    <a:gridCol w="1543248">
                      <a:extLst>
                        <a:ext uri="{9D8B030D-6E8A-4147-A177-3AD203B41FA5}">
                          <a16:colId xmlns:a16="http://schemas.microsoft.com/office/drawing/2014/main" val="949519165"/>
                        </a:ext>
                      </a:extLst>
                    </a:gridCol>
                    <a:gridCol w="1543248">
                      <a:extLst>
                        <a:ext uri="{9D8B030D-6E8A-4147-A177-3AD203B41FA5}">
                          <a16:colId xmlns:a16="http://schemas.microsoft.com/office/drawing/2014/main" val="3723763516"/>
                        </a:ext>
                      </a:extLst>
                    </a:gridCol>
                    <a:gridCol w="1543248">
                      <a:extLst>
                        <a:ext uri="{9D8B030D-6E8A-4147-A177-3AD203B41FA5}">
                          <a16:colId xmlns:a16="http://schemas.microsoft.com/office/drawing/2014/main" val="3714513299"/>
                        </a:ext>
                      </a:extLst>
                    </a:gridCol>
                  </a:tblGrid>
                  <a:tr h="525470">
                    <a:tc>
                      <a:txBody>
                        <a:bodyPr/>
                        <a:lstStyle/>
                        <a:p>
                          <a:pPr algn="ctr" fontAlgn="t"/>
                          <a:r>
                            <a:rPr lang="en-US" sz="1700" u="none" strike="noStrike" dirty="0">
                              <a:solidFill>
                                <a:schemeClr val="tx1"/>
                              </a:solidFill>
                              <a:effectLst/>
                            </a:rPr>
                            <a:t>Size</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Instances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Time (s)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Z</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0198354"/>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186957" r="-701186" b="-1045652"/>
                          </a:stretch>
                        </a:blipFill>
                      </a:tcPr>
                    </a:tc>
                    <a:tc>
                      <a:txBody>
                        <a:bodyPr/>
                        <a:lstStyle/>
                        <a:p>
                          <a:pPr algn="ctr" fontAlgn="b"/>
                          <a:r>
                            <a:rPr lang="en-US" sz="1700" u="none" strike="noStrike" dirty="0">
                              <a:solidFill>
                                <a:schemeClr val="bg2">
                                  <a:lumMod val="60000"/>
                                  <a:lumOff val="40000"/>
                                </a:schemeClr>
                              </a:solidFill>
                              <a:effectLst/>
                            </a:rPr>
                            <a:t>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3.36</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0.35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0.30</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0.775</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0.775</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0.762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59540"/>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286957" r="-701186" b="-945652"/>
                          </a:stretch>
                        </a:blip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0.54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0.64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bg2">
                                  <a:lumMod val="60000"/>
                                  <a:lumOff val="40000"/>
                                </a:schemeClr>
                              </a:solidFill>
                              <a:effectLst/>
                            </a:rPr>
                            <a:t>0.793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bg2">
                                  <a:lumMod val="60000"/>
                                  <a:lumOff val="40000"/>
                                </a:schemeClr>
                              </a:solidFill>
                              <a:effectLst/>
                            </a:rPr>
                            <a:t>0.793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0.796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1601896"/>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378723" r="-701186" b="-825532"/>
                          </a:stretch>
                        </a:blip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4.79</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0.91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2.11</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0.813</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0.805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3748393"/>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489130" r="-701186" b="-743478"/>
                          </a:stretch>
                        </a:blip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6.40</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2.14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10.3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0.778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0.804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0.758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0376911"/>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589130" r="-701186" b="-643478"/>
                          </a:stretch>
                        </a:blip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4.87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2.20</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20.8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0.783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0.773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194977"/>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689130" r="-701186" b="-543478"/>
                          </a:stretch>
                        </a:blip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6.44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3.28</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45.4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0.814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0.821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0.767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2045274"/>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789130" r="-701186" b="-443478"/>
                          </a:stretch>
                        </a:blip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5.35</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10.7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61.7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0.782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0.838</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0.822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9194251"/>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889130" r="-701186" b="-343478"/>
                          </a:stretch>
                        </a:blip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5.44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208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0.746</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0.831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0.807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603185"/>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989130" r="-701186" b="-243478"/>
                          </a:stretch>
                        </a:blip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5.89</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338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309</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3381453"/>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t="-1089130" r="-701186" b="-143478"/>
                          </a:stretch>
                        </a:blip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6.02</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753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0.723</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0.700</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006182"/>
                      </a:ext>
                    </a:extLst>
                  </a:tr>
                  <a:tr h="291928">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a:blip r:embed="rId4"/>
                          <a:stretch>
                            <a:fillRect t="-1139583" r="-701186" b="-37500"/>
                          </a:stretch>
                        </a:blip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8.16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563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0.790</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0.806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56729247"/>
                      </a:ext>
                    </a:extLst>
                  </a:tr>
                </a:tbl>
              </a:graphicData>
            </a:graphic>
          </p:graphicFrame>
        </mc:Fallback>
      </mc:AlternateContent>
      <p:sp>
        <p:nvSpPr>
          <p:cNvPr id="5" name="Rectangle 4">
            <a:hlinkClick r:id="rId5" action="ppaction://hlinksldjump"/>
            <a:extLst>
              <a:ext uri="{FF2B5EF4-FFF2-40B4-BE49-F238E27FC236}">
                <a16:creationId xmlns:a16="http://schemas.microsoft.com/office/drawing/2014/main" id="{821AC5D8-50E8-451B-BBDB-31D1A644810A}"/>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13826405"/>
      </p:ext>
    </p:extLst>
  </p:cSld>
  <p:clrMapOvr>
    <a:masterClrMapping/>
  </p:clrMapOvr>
  <p:transition advClick="0"/>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Methods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3882" y="1440329"/>
                <a:ext cx="12082752" cy="5546165"/>
              </a:xfrm>
            </p:spPr>
            <p:txBody>
              <a:bodyPr/>
              <a:lstStyle/>
              <a:p>
                <a:r>
                  <a:rPr lang="en-US" dirty="0"/>
                  <a:t>Solver Selection</a:t>
                </a:r>
              </a:p>
              <a:p>
                <a:pPr lvl="1"/>
                <a:r>
                  <a:rPr lang="en-US" dirty="0">
                    <a:cs typeface="Arial"/>
                  </a:rPr>
                  <a:t>Solvers tested on randomly generated problem instances of various sizes</a:t>
                </a:r>
              </a:p>
              <a:p>
                <a:pPr lvl="2"/>
                <a:r>
                  <a:rPr lang="en-US" dirty="0">
                    <a:cs typeface="Arial"/>
                  </a:rPr>
                  <a:t>Baron not considered due to extreme solve time</a:t>
                </a:r>
              </a:p>
              <a:p>
                <a:pPr lvl="2"/>
                <a:r>
                  <a:rPr lang="en-US" dirty="0">
                    <a:cs typeface="Arial"/>
                  </a:rPr>
                  <a:t>Size denoted as “</a:t>
                </a:r>
                <a14:m>
                  <m:oMath xmlns:m="http://schemas.openxmlformats.org/officeDocument/2006/math">
                    <m:r>
                      <a:rPr lang="en-US" b="0" i="1" smtClean="0">
                        <a:latin typeface="Cambria Math" panose="02040503050406030204" pitchFamily="18" charset="0"/>
                        <a:cs typeface="Arial"/>
                      </a:rPr>
                      <m:t>𝑁</m:t>
                    </m:r>
                    <m:r>
                      <a:rPr lang="en-US" b="0" i="1" smtClean="0">
                        <a:latin typeface="Cambria Math" panose="02040503050406030204" pitchFamily="18" charset="0"/>
                        <a:cs typeface="Arial"/>
                      </a:rPr>
                      <m:t> </m:t>
                    </m:r>
                    <m:r>
                      <a:rPr lang="en-US" b="0" i="1" smtClean="0">
                        <a:latin typeface="Cambria Math" panose="02040503050406030204" pitchFamily="18" charset="0"/>
                        <a:cs typeface="Arial"/>
                      </a:rPr>
                      <m:t>𝑥</m:t>
                    </m:r>
                    <m:r>
                      <a:rPr lang="en-US" b="0" i="1" smtClean="0">
                        <a:latin typeface="Cambria Math" panose="02040503050406030204" pitchFamily="18" charset="0"/>
                        <a:cs typeface="Arial"/>
                      </a:rPr>
                      <m:t> </m:t>
                    </m:r>
                    <m:r>
                      <a:rPr lang="en-US" b="0" i="1" smtClean="0">
                        <a:latin typeface="Cambria Math" panose="02040503050406030204" pitchFamily="18" charset="0"/>
                        <a:cs typeface="Arial"/>
                      </a:rPr>
                      <m:t>𝑀</m:t>
                    </m:r>
                  </m:oMath>
                </a14:m>
                <a:r>
                  <a:rPr lang="en-US" dirty="0">
                    <a:cs typeface="Arial"/>
                  </a:rPr>
                  <a:t>” where </a:t>
                </a:r>
                <a14:m>
                  <m:oMath xmlns:m="http://schemas.openxmlformats.org/officeDocument/2006/math">
                    <m:r>
                      <a:rPr lang="en-US" i="1">
                        <a:latin typeface="Cambria Math" panose="02040503050406030204" pitchFamily="18" charset="0"/>
                        <a:cs typeface="Arial"/>
                      </a:rPr>
                      <m:t>𝑁</m:t>
                    </m:r>
                  </m:oMath>
                </a14:m>
                <a:r>
                  <a:rPr lang="en-US" dirty="0">
                    <a:cs typeface="Arial"/>
                  </a:rPr>
                  <a:t> is the number of cadets and </a:t>
                </a:r>
                <a14:m>
                  <m:oMath xmlns:m="http://schemas.openxmlformats.org/officeDocument/2006/math">
                    <m:r>
                      <a:rPr lang="en-US" b="0" i="1" smtClean="0">
                        <a:latin typeface="Cambria Math" panose="02040503050406030204" pitchFamily="18" charset="0"/>
                        <a:cs typeface="Arial"/>
                      </a:rPr>
                      <m:t>𝑀</m:t>
                    </m:r>
                  </m:oMath>
                </a14:m>
                <a:r>
                  <a:rPr lang="en-US" dirty="0">
                    <a:cs typeface="Arial"/>
                  </a:rPr>
                  <a:t> is the number of AFSCs</a:t>
                </a:r>
                <a:endParaRPr lang="en-US" dirty="0">
                  <a:solidFill>
                    <a:schemeClr val="bg2">
                      <a:lumMod val="60000"/>
                      <a:lumOff val="40000"/>
                    </a:schemeClr>
                  </a:solidFill>
                  <a:cs typeface="Arial"/>
                </a:endParaRPr>
              </a:p>
              <a:p>
                <a:pPr lvl="1"/>
                <a:endParaRPr lang="en-US" dirty="0"/>
              </a:p>
              <a:p>
                <a:pPr lvl="2"/>
                <a:endParaRPr lang="en-US" dirty="0"/>
              </a:p>
              <a:p>
                <a:pPr lvl="2"/>
                <a:endParaRPr lang="en-US" dirty="0"/>
              </a:p>
              <a:p>
                <a:pPr lvl="1"/>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3882" y="1440329"/>
                <a:ext cx="12082752" cy="5546165"/>
              </a:xfrm>
              <a:blipFill>
                <a:blip r:embed="rId2"/>
                <a:stretch>
                  <a:fillRect l="-858" t="-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8869DCF4-930A-474A-ABA9-01AFB9AD56FF}"/>
                  </a:ext>
                </a:extLst>
              </p:cNvPr>
              <p:cNvGraphicFramePr>
                <a:graphicFrameLocks noGrp="1"/>
              </p:cNvGraphicFramePr>
              <p:nvPr/>
            </p:nvGraphicFramePr>
            <p:xfrm>
              <a:off x="573882" y="3366586"/>
              <a:ext cx="12345984" cy="3619908"/>
            </p:xfrm>
            <a:graphic>
              <a:graphicData uri="http://schemas.openxmlformats.org/drawingml/2006/table">
                <a:tbl>
                  <a:tblPr>
                    <a:tableStyleId>{5C22544A-7EE6-4342-B048-85BDC9FD1C3A}</a:tableStyleId>
                  </a:tblPr>
                  <a:tblGrid>
                    <a:gridCol w="1543248">
                      <a:extLst>
                        <a:ext uri="{9D8B030D-6E8A-4147-A177-3AD203B41FA5}">
                          <a16:colId xmlns:a16="http://schemas.microsoft.com/office/drawing/2014/main" val="2280002714"/>
                        </a:ext>
                      </a:extLst>
                    </a:gridCol>
                    <a:gridCol w="1543248">
                      <a:extLst>
                        <a:ext uri="{9D8B030D-6E8A-4147-A177-3AD203B41FA5}">
                          <a16:colId xmlns:a16="http://schemas.microsoft.com/office/drawing/2014/main" val="2688056237"/>
                        </a:ext>
                      </a:extLst>
                    </a:gridCol>
                    <a:gridCol w="1543248">
                      <a:extLst>
                        <a:ext uri="{9D8B030D-6E8A-4147-A177-3AD203B41FA5}">
                          <a16:colId xmlns:a16="http://schemas.microsoft.com/office/drawing/2014/main" val="2775444051"/>
                        </a:ext>
                      </a:extLst>
                    </a:gridCol>
                    <a:gridCol w="1543248">
                      <a:extLst>
                        <a:ext uri="{9D8B030D-6E8A-4147-A177-3AD203B41FA5}">
                          <a16:colId xmlns:a16="http://schemas.microsoft.com/office/drawing/2014/main" val="2421728737"/>
                        </a:ext>
                      </a:extLst>
                    </a:gridCol>
                    <a:gridCol w="1543248">
                      <a:extLst>
                        <a:ext uri="{9D8B030D-6E8A-4147-A177-3AD203B41FA5}">
                          <a16:colId xmlns:a16="http://schemas.microsoft.com/office/drawing/2014/main" val="2411342127"/>
                        </a:ext>
                      </a:extLst>
                    </a:gridCol>
                    <a:gridCol w="1543248">
                      <a:extLst>
                        <a:ext uri="{9D8B030D-6E8A-4147-A177-3AD203B41FA5}">
                          <a16:colId xmlns:a16="http://schemas.microsoft.com/office/drawing/2014/main" val="949519165"/>
                        </a:ext>
                      </a:extLst>
                    </a:gridCol>
                    <a:gridCol w="1543248">
                      <a:extLst>
                        <a:ext uri="{9D8B030D-6E8A-4147-A177-3AD203B41FA5}">
                          <a16:colId xmlns:a16="http://schemas.microsoft.com/office/drawing/2014/main" val="3723763516"/>
                        </a:ext>
                      </a:extLst>
                    </a:gridCol>
                    <a:gridCol w="1543248">
                      <a:extLst>
                        <a:ext uri="{9D8B030D-6E8A-4147-A177-3AD203B41FA5}">
                          <a16:colId xmlns:a16="http://schemas.microsoft.com/office/drawing/2014/main" val="3714513299"/>
                        </a:ext>
                      </a:extLst>
                    </a:gridCol>
                  </a:tblGrid>
                  <a:tr h="525470">
                    <a:tc>
                      <a:txBody>
                        <a:bodyPr/>
                        <a:lstStyle/>
                        <a:p>
                          <a:pPr algn="ctr" fontAlgn="t"/>
                          <a:r>
                            <a:rPr lang="en-US" sz="1700" u="none" strike="noStrike" dirty="0">
                              <a:solidFill>
                                <a:schemeClr val="tx1"/>
                              </a:solidFill>
                              <a:effectLst/>
                            </a:rPr>
                            <a:t>Size</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Instances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Time (s)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Z</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0198354"/>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100 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3.36</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0.35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0.30</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0.762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59540"/>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200 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0.54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0.64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0.796</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1601896"/>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400 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4.79</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0.91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2.11</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0.813</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0.805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3748393"/>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800 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6.40</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2.14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10.3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0.778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0.804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0.758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0376911"/>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1200 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4.87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2.20</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20.8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0.783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0.773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194977"/>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6.44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3.28</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45.4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0.814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0.821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0.767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2045274"/>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4</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5.35</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10.7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61.7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0.782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0.838</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0.822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9194251"/>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8</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5.44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208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0.746</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0.831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0.807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603185"/>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12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5.89</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338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309</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3381453"/>
                      </a:ext>
                    </a:extLst>
                  </a:tr>
                  <a:tr h="280251">
                    <a:tc>
                      <a:txBody>
                        <a:bodyPr/>
                        <a:lstStyle/>
                        <a:p>
                          <a:pPr algn="l" fontAlgn="b"/>
                          <a14:m>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24</m:t>
                              </m:r>
                            </m:oMath>
                          </a14:m>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6.02</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753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0.723</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0.700</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006182"/>
                      </a:ext>
                    </a:extLst>
                  </a:tr>
                  <a:tr h="291928">
                    <a:tc>
                      <a:txBody>
                        <a:bodyPr/>
                        <a:lstStyle/>
                        <a:p>
                          <a:pPr algn="l" fontAlgn="b"/>
                          <a14:m>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32</m:t>
                              </m:r>
                            </m:oMath>
                          </a14:m>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8.16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563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0.790</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0.806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56729247"/>
                      </a:ext>
                    </a:extLst>
                  </a:tr>
                </a:tbl>
              </a:graphicData>
            </a:graphic>
          </p:graphicFrame>
        </mc:Choice>
        <mc:Fallback xmlns="">
          <p:graphicFrame>
            <p:nvGraphicFramePr>
              <p:cNvPr id="4" name="Table 3">
                <a:extLst>
                  <a:ext uri="{FF2B5EF4-FFF2-40B4-BE49-F238E27FC236}">
                    <a16:creationId xmlns:a16="http://schemas.microsoft.com/office/drawing/2014/main" id="{8869DCF4-930A-474A-ABA9-01AFB9AD56FF}"/>
                  </a:ext>
                </a:extLst>
              </p:cNvPr>
              <p:cNvGraphicFramePr>
                <a:graphicFrameLocks noGrp="1"/>
              </p:cNvGraphicFramePr>
              <p:nvPr>
                <p:extLst>
                  <p:ext uri="{D42A27DB-BD31-4B8C-83A1-F6EECF244321}">
                    <p14:modId xmlns:p14="http://schemas.microsoft.com/office/powerpoint/2010/main" val="756910798"/>
                  </p:ext>
                </p:extLst>
              </p:nvPr>
            </p:nvGraphicFramePr>
            <p:xfrm>
              <a:off x="573882" y="3366586"/>
              <a:ext cx="12345984" cy="3619908"/>
            </p:xfrm>
            <a:graphic>
              <a:graphicData uri="http://schemas.openxmlformats.org/drawingml/2006/table">
                <a:tbl>
                  <a:tblPr>
                    <a:tableStyleId>{5C22544A-7EE6-4342-B048-85BDC9FD1C3A}</a:tableStyleId>
                  </a:tblPr>
                  <a:tblGrid>
                    <a:gridCol w="1543248">
                      <a:extLst>
                        <a:ext uri="{9D8B030D-6E8A-4147-A177-3AD203B41FA5}">
                          <a16:colId xmlns:a16="http://schemas.microsoft.com/office/drawing/2014/main" val="2280002714"/>
                        </a:ext>
                      </a:extLst>
                    </a:gridCol>
                    <a:gridCol w="1543248">
                      <a:extLst>
                        <a:ext uri="{9D8B030D-6E8A-4147-A177-3AD203B41FA5}">
                          <a16:colId xmlns:a16="http://schemas.microsoft.com/office/drawing/2014/main" val="2688056237"/>
                        </a:ext>
                      </a:extLst>
                    </a:gridCol>
                    <a:gridCol w="1543248">
                      <a:extLst>
                        <a:ext uri="{9D8B030D-6E8A-4147-A177-3AD203B41FA5}">
                          <a16:colId xmlns:a16="http://schemas.microsoft.com/office/drawing/2014/main" val="2775444051"/>
                        </a:ext>
                      </a:extLst>
                    </a:gridCol>
                    <a:gridCol w="1543248">
                      <a:extLst>
                        <a:ext uri="{9D8B030D-6E8A-4147-A177-3AD203B41FA5}">
                          <a16:colId xmlns:a16="http://schemas.microsoft.com/office/drawing/2014/main" val="2421728737"/>
                        </a:ext>
                      </a:extLst>
                    </a:gridCol>
                    <a:gridCol w="1543248">
                      <a:extLst>
                        <a:ext uri="{9D8B030D-6E8A-4147-A177-3AD203B41FA5}">
                          <a16:colId xmlns:a16="http://schemas.microsoft.com/office/drawing/2014/main" val="2411342127"/>
                        </a:ext>
                      </a:extLst>
                    </a:gridCol>
                    <a:gridCol w="1543248">
                      <a:extLst>
                        <a:ext uri="{9D8B030D-6E8A-4147-A177-3AD203B41FA5}">
                          <a16:colId xmlns:a16="http://schemas.microsoft.com/office/drawing/2014/main" val="949519165"/>
                        </a:ext>
                      </a:extLst>
                    </a:gridCol>
                    <a:gridCol w="1543248">
                      <a:extLst>
                        <a:ext uri="{9D8B030D-6E8A-4147-A177-3AD203B41FA5}">
                          <a16:colId xmlns:a16="http://schemas.microsoft.com/office/drawing/2014/main" val="3723763516"/>
                        </a:ext>
                      </a:extLst>
                    </a:gridCol>
                    <a:gridCol w="1543248">
                      <a:extLst>
                        <a:ext uri="{9D8B030D-6E8A-4147-A177-3AD203B41FA5}">
                          <a16:colId xmlns:a16="http://schemas.microsoft.com/office/drawing/2014/main" val="3714513299"/>
                        </a:ext>
                      </a:extLst>
                    </a:gridCol>
                  </a:tblGrid>
                  <a:tr h="525470">
                    <a:tc>
                      <a:txBody>
                        <a:bodyPr/>
                        <a:lstStyle/>
                        <a:p>
                          <a:pPr algn="ctr" fontAlgn="t"/>
                          <a:r>
                            <a:rPr lang="en-US" sz="1700" u="none" strike="noStrike" dirty="0">
                              <a:solidFill>
                                <a:schemeClr val="tx1"/>
                              </a:solidFill>
                              <a:effectLst/>
                            </a:rPr>
                            <a:t>Size</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Instances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Time (s)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Z</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0198354"/>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186957" r="-701186" b="-1045652"/>
                          </a:stretch>
                        </a:blipFill>
                      </a:tcPr>
                    </a:tc>
                    <a:tc>
                      <a:txBody>
                        <a:bodyPr/>
                        <a:lstStyle/>
                        <a:p>
                          <a:pPr algn="ctr" fontAlgn="b"/>
                          <a:r>
                            <a:rPr lang="en-US" sz="1700" u="none" strike="noStrike" dirty="0">
                              <a:solidFill>
                                <a:schemeClr val="tx1"/>
                              </a:solidFill>
                              <a:effectLst/>
                            </a:rPr>
                            <a:t>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3.36</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0.35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0.30</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0.762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59540"/>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286957" r="-701186" b="-945652"/>
                          </a:stretch>
                        </a:blip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0.54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0.64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0.796</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1601896"/>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378723" r="-701186" b="-825532"/>
                          </a:stretch>
                        </a:blip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4.79</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0.91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2.11</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0.813</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0.805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3748393"/>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489130" r="-701186" b="-743478"/>
                          </a:stretch>
                        </a:blip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6.40</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2.14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10.3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0.778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0.804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0.758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0376911"/>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589130" r="-701186" b="-643478"/>
                          </a:stretch>
                        </a:blip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4.87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2.20</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20.8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0.783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0.773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194977"/>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689130" r="-701186" b="-543478"/>
                          </a:stretch>
                        </a:blip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6.44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3.28</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45.4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0.814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0.821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0.767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2045274"/>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789130" r="-701186" b="-443478"/>
                          </a:stretch>
                        </a:blip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5.35</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10.7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61.7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0.782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0.838</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0.822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9194251"/>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889130" r="-701186" b="-343478"/>
                          </a:stretch>
                        </a:blip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5.44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208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0.746</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0.831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0.807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603185"/>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989130" r="-701186" b="-243478"/>
                          </a:stretch>
                        </a:blip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5.89</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338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309</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3381453"/>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1089130" r="-701186" b="-143478"/>
                          </a:stretch>
                        </a:blip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6.02</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753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0.723</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0.700</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006182"/>
                      </a:ext>
                    </a:extLst>
                  </a:tr>
                  <a:tr h="291928">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a:blip r:embed="rId3"/>
                          <a:stretch>
                            <a:fillRect t="-1139583" r="-701186" b="-37500"/>
                          </a:stretch>
                        </a:blip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8.16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563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0.790</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0.806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56729247"/>
                      </a:ext>
                    </a:extLst>
                  </a:tr>
                </a:tbl>
              </a:graphicData>
            </a:graphic>
          </p:graphicFrame>
        </mc:Fallback>
      </mc:AlternateContent>
      <p:sp>
        <p:nvSpPr>
          <p:cNvPr id="11" name="Oval 10">
            <a:extLst>
              <a:ext uri="{FF2B5EF4-FFF2-40B4-BE49-F238E27FC236}">
                <a16:creationId xmlns:a16="http://schemas.microsoft.com/office/drawing/2014/main" id="{19358214-B4CB-4682-A678-F46D20F776F8}"/>
              </a:ext>
            </a:extLst>
          </p:cNvPr>
          <p:cNvSpPr/>
          <p:nvPr/>
        </p:nvSpPr>
        <p:spPr bwMode="auto">
          <a:xfrm>
            <a:off x="3936379" y="3794919"/>
            <a:ext cx="1126273" cy="7547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 name="Oval 11">
            <a:extLst>
              <a:ext uri="{FF2B5EF4-FFF2-40B4-BE49-F238E27FC236}">
                <a16:creationId xmlns:a16="http://schemas.microsoft.com/office/drawing/2014/main" id="{1763632B-2081-45B9-81E5-F799F28EBF9A}"/>
              </a:ext>
            </a:extLst>
          </p:cNvPr>
          <p:cNvSpPr/>
          <p:nvPr/>
        </p:nvSpPr>
        <p:spPr bwMode="auto">
          <a:xfrm>
            <a:off x="5408340" y="3794918"/>
            <a:ext cx="1126273" cy="7547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 name="Rectangle 6">
            <a:hlinkClick r:id="rId4" action="ppaction://hlinksldjump"/>
            <a:extLst>
              <a:ext uri="{FF2B5EF4-FFF2-40B4-BE49-F238E27FC236}">
                <a16:creationId xmlns:a16="http://schemas.microsoft.com/office/drawing/2014/main" id="{F1663818-D258-4808-8532-F7B8115AEE16}"/>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56005733"/>
      </p:ext>
    </p:extLst>
  </p:cSld>
  <p:clrMapOvr>
    <a:masterClrMapping/>
  </p:clrMapOvr>
  <p:transition advClick="0"/>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Methods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3882" y="1440329"/>
                <a:ext cx="12082752" cy="5546165"/>
              </a:xfrm>
            </p:spPr>
            <p:txBody>
              <a:bodyPr/>
              <a:lstStyle/>
              <a:p>
                <a:r>
                  <a:rPr lang="en-US" dirty="0"/>
                  <a:t>Solver Selection</a:t>
                </a:r>
              </a:p>
              <a:p>
                <a:pPr lvl="1"/>
                <a:r>
                  <a:rPr lang="en-US" dirty="0">
                    <a:cs typeface="Arial"/>
                  </a:rPr>
                  <a:t>Solvers tested on randomly generated problem instances of various sizes</a:t>
                </a:r>
              </a:p>
              <a:p>
                <a:pPr lvl="2"/>
                <a:r>
                  <a:rPr lang="en-US" dirty="0">
                    <a:cs typeface="Arial"/>
                  </a:rPr>
                  <a:t>Baron not considered due to extreme solve time</a:t>
                </a:r>
              </a:p>
              <a:p>
                <a:pPr lvl="2"/>
                <a:r>
                  <a:rPr lang="en-US" dirty="0">
                    <a:cs typeface="Arial"/>
                  </a:rPr>
                  <a:t>Size denoted as “</a:t>
                </a:r>
                <a14:m>
                  <m:oMath xmlns:m="http://schemas.openxmlformats.org/officeDocument/2006/math">
                    <m:r>
                      <a:rPr lang="en-US" b="0" i="1" smtClean="0">
                        <a:latin typeface="Cambria Math" panose="02040503050406030204" pitchFamily="18" charset="0"/>
                        <a:cs typeface="Arial"/>
                      </a:rPr>
                      <m:t>𝑁</m:t>
                    </m:r>
                    <m:r>
                      <a:rPr lang="en-US" b="0" i="1" smtClean="0">
                        <a:latin typeface="Cambria Math" panose="02040503050406030204" pitchFamily="18" charset="0"/>
                        <a:cs typeface="Arial"/>
                      </a:rPr>
                      <m:t> </m:t>
                    </m:r>
                    <m:r>
                      <a:rPr lang="en-US" b="0" i="1" smtClean="0">
                        <a:latin typeface="Cambria Math" panose="02040503050406030204" pitchFamily="18" charset="0"/>
                        <a:cs typeface="Arial"/>
                      </a:rPr>
                      <m:t>𝑥</m:t>
                    </m:r>
                    <m:r>
                      <a:rPr lang="en-US" b="0" i="1" smtClean="0">
                        <a:latin typeface="Cambria Math" panose="02040503050406030204" pitchFamily="18" charset="0"/>
                        <a:cs typeface="Arial"/>
                      </a:rPr>
                      <m:t> </m:t>
                    </m:r>
                    <m:r>
                      <a:rPr lang="en-US" b="0" i="1" smtClean="0">
                        <a:latin typeface="Cambria Math" panose="02040503050406030204" pitchFamily="18" charset="0"/>
                        <a:cs typeface="Arial"/>
                      </a:rPr>
                      <m:t>𝑀</m:t>
                    </m:r>
                  </m:oMath>
                </a14:m>
                <a:r>
                  <a:rPr lang="en-US" dirty="0">
                    <a:cs typeface="Arial"/>
                  </a:rPr>
                  <a:t>” where </a:t>
                </a:r>
                <a14:m>
                  <m:oMath xmlns:m="http://schemas.openxmlformats.org/officeDocument/2006/math">
                    <m:r>
                      <a:rPr lang="en-US" i="1">
                        <a:latin typeface="Cambria Math" panose="02040503050406030204" pitchFamily="18" charset="0"/>
                        <a:cs typeface="Arial"/>
                      </a:rPr>
                      <m:t>𝑁</m:t>
                    </m:r>
                  </m:oMath>
                </a14:m>
                <a:r>
                  <a:rPr lang="en-US" dirty="0">
                    <a:cs typeface="Arial"/>
                  </a:rPr>
                  <a:t> is the number of cadets and </a:t>
                </a:r>
                <a14:m>
                  <m:oMath xmlns:m="http://schemas.openxmlformats.org/officeDocument/2006/math">
                    <m:r>
                      <a:rPr lang="en-US" b="0" i="1" smtClean="0">
                        <a:latin typeface="Cambria Math" panose="02040503050406030204" pitchFamily="18" charset="0"/>
                        <a:cs typeface="Arial"/>
                      </a:rPr>
                      <m:t>𝑀</m:t>
                    </m:r>
                  </m:oMath>
                </a14:m>
                <a:r>
                  <a:rPr lang="en-US" dirty="0">
                    <a:cs typeface="Arial"/>
                  </a:rPr>
                  <a:t> is the number of AFSCs</a:t>
                </a:r>
                <a:endParaRPr lang="en-US" dirty="0">
                  <a:solidFill>
                    <a:schemeClr val="bg2">
                      <a:lumMod val="60000"/>
                      <a:lumOff val="40000"/>
                    </a:schemeClr>
                  </a:solidFill>
                  <a:cs typeface="Arial"/>
                </a:endParaRPr>
              </a:p>
              <a:p>
                <a:pPr lvl="1"/>
                <a:endParaRPr lang="en-US" dirty="0"/>
              </a:p>
              <a:p>
                <a:pPr lvl="2"/>
                <a:endParaRPr lang="en-US" dirty="0"/>
              </a:p>
              <a:p>
                <a:pPr lvl="2"/>
                <a:endParaRPr lang="en-US" dirty="0"/>
              </a:p>
              <a:p>
                <a:pPr lvl="1"/>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3882" y="1440329"/>
                <a:ext cx="12082752" cy="5546165"/>
              </a:xfrm>
              <a:blipFill>
                <a:blip r:embed="rId2"/>
                <a:stretch>
                  <a:fillRect l="-858" t="-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8869DCF4-930A-474A-ABA9-01AFB9AD56FF}"/>
                  </a:ext>
                </a:extLst>
              </p:cNvPr>
              <p:cNvGraphicFramePr>
                <a:graphicFrameLocks noGrp="1"/>
              </p:cNvGraphicFramePr>
              <p:nvPr/>
            </p:nvGraphicFramePr>
            <p:xfrm>
              <a:off x="573882" y="3366586"/>
              <a:ext cx="12345984" cy="3619908"/>
            </p:xfrm>
            <a:graphic>
              <a:graphicData uri="http://schemas.openxmlformats.org/drawingml/2006/table">
                <a:tbl>
                  <a:tblPr>
                    <a:tableStyleId>{5C22544A-7EE6-4342-B048-85BDC9FD1C3A}</a:tableStyleId>
                  </a:tblPr>
                  <a:tblGrid>
                    <a:gridCol w="1543248">
                      <a:extLst>
                        <a:ext uri="{9D8B030D-6E8A-4147-A177-3AD203B41FA5}">
                          <a16:colId xmlns:a16="http://schemas.microsoft.com/office/drawing/2014/main" val="2280002714"/>
                        </a:ext>
                      </a:extLst>
                    </a:gridCol>
                    <a:gridCol w="1543248">
                      <a:extLst>
                        <a:ext uri="{9D8B030D-6E8A-4147-A177-3AD203B41FA5}">
                          <a16:colId xmlns:a16="http://schemas.microsoft.com/office/drawing/2014/main" val="2688056237"/>
                        </a:ext>
                      </a:extLst>
                    </a:gridCol>
                    <a:gridCol w="1543248">
                      <a:extLst>
                        <a:ext uri="{9D8B030D-6E8A-4147-A177-3AD203B41FA5}">
                          <a16:colId xmlns:a16="http://schemas.microsoft.com/office/drawing/2014/main" val="2775444051"/>
                        </a:ext>
                      </a:extLst>
                    </a:gridCol>
                    <a:gridCol w="1543248">
                      <a:extLst>
                        <a:ext uri="{9D8B030D-6E8A-4147-A177-3AD203B41FA5}">
                          <a16:colId xmlns:a16="http://schemas.microsoft.com/office/drawing/2014/main" val="2421728737"/>
                        </a:ext>
                      </a:extLst>
                    </a:gridCol>
                    <a:gridCol w="1543248">
                      <a:extLst>
                        <a:ext uri="{9D8B030D-6E8A-4147-A177-3AD203B41FA5}">
                          <a16:colId xmlns:a16="http://schemas.microsoft.com/office/drawing/2014/main" val="2411342127"/>
                        </a:ext>
                      </a:extLst>
                    </a:gridCol>
                    <a:gridCol w="1543248">
                      <a:extLst>
                        <a:ext uri="{9D8B030D-6E8A-4147-A177-3AD203B41FA5}">
                          <a16:colId xmlns:a16="http://schemas.microsoft.com/office/drawing/2014/main" val="949519165"/>
                        </a:ext>
                      </a:extLst>
                    </a:gridCol>
                    <a:gridCol w="1543248">
                      <a:extLst>
                        <a:ext uri="{9D8B030D-6E8A-4147-A177-3AD203B41FA5}">
                          <a16:colId xmlns:a16="http://schemas.microsoft.com/office/drawing/2014/main" val="3723763516"/>
                        </a:ext>
                      </a:extLst>
                    </a:gridCol>
                    <a:gridCol w="1543248">
                      <a:extLst>
                        <a:ext uri="{9D8B030D-6E8A-4147-A177-3AD203B41FA5}">
                          <a16:colId xmlns:a16="http://schemas.microsoft.com/office/drawing/2014/main" val="3714513299"/>
                        </a:ext>
                      </a:extLst>
                    </a:gridCol>
                  </a:tblGrid>
                  <a:tr h="525470">
                    <a:tc>
                      <a:txBody>
                        <a:bodyPr/>
                        <a:lstStyle/>
                        <a:p>
                          <a:pPr algn="ctr" fontAlgn="t"/>
                          <a:r>
                            <a:rPr lang="en-US" sz="1700" u="none" strike="noStrike" dirty="0">
                              <a:solidFill>
                                <a:schemeClr val="tx1"/>
                              </a:solidFill>
                              <a:effectLst/>
                            </a:rPr>
                            <a:t>Size</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Instances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Time (s)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Z</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0198354"/>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100 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3.36</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0.35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0.30</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0.762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59540"/>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200 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0.54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0.64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0.796</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1601896"/>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400 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4.79</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0.91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2.11</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0.813</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0.805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3748393"/>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800 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6.40</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2.14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10.3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0.778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0.804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0.758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0376911"/>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1200 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4.87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2.20</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20.8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0.783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0.773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194977"/>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6.44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3.28</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45.4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0.814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0.821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0.767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2045274"/>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4</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5.35</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10.7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61.7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0.782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0.838</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0.822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9194251"/>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8</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5.44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208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0.746</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0.831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0.807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603185"/>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12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5.89</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338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309</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3381453"/>
                      </a:ext>
                    </a:extLst>
                  </a:tr>
                  <a:tr h="280251">
                    <a:tc>
                      <a:txBody>
                        <a:bodyPr/>
                        <a:lstStyle/>
                        <a:p>
                          <a:pPr algn="l" fontAlgn="b"/>
                          <a14:m>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24</m:t>
                              </m:r>
                            </m:oMath>
                          </a14:m>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6.02</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753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0.723</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0.700</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006182"/>
                      </a:ext>
                    </a:extLst>
                  </a:tr>
                  <a:tr h="291928">
                    <a:tc>
                      <a:txBody>
                        <a:bodyPr/>
                        <a:lstStyle/>
                        <a:p>
                          <a:pPr algn="l" fontAlgn="b"/>
                          <a14:m>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32</m:t>
                              </m:r>
                            </m:oMath>
                          </a14:m>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8.16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563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0.790</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0.806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56729247"/>
                      </a:ext>
                    </a:extLst>
                  </a:tr>
                </a:tbl>
              </a:graphicData>
            </a:graphic>
          </p:graphicFrame>
        </mc:Choice>
        <mc:Fallback xmlns="">
          <p:graphicFrame>
            <p:nvGraphicFramePr>
              <p:cNvPr id="4" name="Table 3">
                <a:extLst>
                  <a:ext uri="{FF2B5EF4-FFF2-40B4-BE49-F238E27FC236}">
                    <a16:creationId xmlns:a16="http://schemas.microsoft.com/office/drawing/2014/main" id="{8869DCF4-930A-474A-ABA9-01AFB9AD56FF}"/>
                  </a:ext>
                </a:extLst>
              </p:cNvPr>
              <p:cNvGraphicFramePr>
                <a:graphicFrameLocks noGrp="1"/>
              </p:cNvGraphicFramePr>
              <p:nvPr>
                <p:extLst>
                  <p:ext uri="{D42A27DB-BD31-4B8C-83A1-F6EECF244321}">
                    <p14:modId xmlns:p14="http://schemas.microsoft.com/office/powerpoint/2010/main" val="2468350461"/>
                  </p:ext>
                </p:extLst>
              </p:nvPr>
            </p:nvGraphicFramePr>
            <p:xfrm>
              <a:off x="573882" y="3366586"/>
              <a:ext cx="12345984" cy="3619908"/>
            </p:xfrm>
            <a:graphic>
              <a:graphicData uri="http://schemas.openxmlformats.org/drawingml/2006/table">
                <a:tbl>
                  <a:tblPr>
                    <a:tableStyleId>{5C22544A-7EE6-4342-B048-85BDC9FD1C3A}</a:tableStyleId>
                  </a:tblPr>
                  <a:tblGrid>
                    <a:gridCol w="1543248">
                      <a:extLst>
                        <a:ext uri="{9D8B030D-6E8A-4147-A177-3AD203B41FA5}">
                          <a16:colId xmlns:a16="http://schemas.microsoft.com/office/drawing/2014/main" val="2280002714"/>
                        </a:ext>
                      </a:extLst>
                    </a:gridCol>
                    <a:gridCol w="1543248">
                      <a:extLst>
                        <a:ext uri="{9D8B030D-6E8A-4147-A177-3AD203B41FA5}">
                          <a16:colId xmlns:a16="http://schemas.microsoft.com/office/drawing/2014/main" val="2688056237"/>
                        </a:ext>
                      </a:extLst>
                    </a:gridCol>
                    <a:gridCol w="1543248">
                      <a:extLst>
                        <a:ext uri="{9D8B030D-6E8A-4147-A177-3AD203B41FA5}">
                          <a16:colId xmlns:a16="http://schemas.microsoft.com/office/drawing/2014/main" val="2775444051"/>
                        </a:ext>
                      </a:extLst>
                    </a:gridCol>
                    <a:gridCol w="1543248">
                      <a:extLst>
                        <a:ext uri="{9D8B030D-6E8A-4147-A177-3AD203B41FA5}">
                          <a16:colId xmlns:a16="http://schemas.microsoft.com/office/drawing/2014/main" val="2421728737"/>
                        </a:ext>
                      </a:extLst>
                    </a:gridCol>
                    <a:gridCol w="1543248">
                      <a:extLst>
                        <a:ext uri="{9D8B030D-6E8A-4147-A177-3AD203B41FA5}">
                          <a16:colId xmlns:a16="http://schemas.microsoft.com/office/drawing/2014/main" val="2411342127"/>
                        </a:ext>
                      </a:extLst>
                    </a:gridCol>
                    <a:gridCol w="1543248">
                      <a:extLst>
                        <a:ext uri="{9D8B030D-6E8A-4147-A177-3AD203B41FA5}">
                          <a16:colId xmlns:a16="http://schemas.microsoft.com/office/drawing/2014/main" val="949519165"/>
                        </a:ext>
                      </a:extLst>
                    </a:gridCol>
                    <a:gridCol w="1543248">
                      <a:extLst>
                        <a:ext uri="{9D8B030D-6E8A-4147-A177-3AD203B41FA5}">
                          <a16:colId xmlns:a16="http://schemas.microsoft.com/office/drawing/2014/main" val="3723763516"/>
                        </a:ext>
                      </a:extLst>
                    </a:gridCol>
                    <a:gridCol w="1543248">
                      <a:extLst>
                        <a:ext uri="{9D8B030D-6E8A-4147-A177-3AD203B41FA5}">
                          <a16:colId xmlns:a16="http://schemas.microsoft.com/office/drawing/2014/main" val="3714513299"/>
                        </a:ext>
                      </a:extLst>
                    </a:gridCol>
                  </a:tblGrid>
                  <a:tr h="525470">
                    <a:tc>
                      <a:txBody>
                        <a:bodyPr/>
                        <a:lstStyle/>
                        <a:p>
                          <a:pPr algn="ctr" fontAlgn="t"/>
                          <a:r>
                            <a:rPr lang="en-US" sz="1700" u="none" strike="noStrike" dirty="0">
                              <a:solidFill>
                                <a:schemeClr val="tx1"/>
                              </a:solidFill>
                              <a:effectLst/>
                            </a:rPr>
                            <a:t>Size</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Instances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Time (s)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Z</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0198354"/>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186957" r="-701186" b="-1045652"/>
                          </a:stretch>
                        </a:blipFill>
                      </a:tcPr>
                    </a:tc>
                    <a:tc>
                      <a:txBody>
                        <a:bodyPr/>
                        <a:lstStyle/>
                        <a:p>
                          <a:pPr algn="ctr" fontAlgn="b"/>
                          <a:r>
                            <a:rPr lang="en-US" sz="1700" u="none" strike="noStrike" dirty="0">
                              <a:solidFill>
                                <a:schemeClr val="tx1"/>
                              </a:solidFill>
                              <a:effectLst/>
                            </a:rPr>
                            <a:t>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3.36</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0.35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0.30</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0.762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59540"/>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286957" r="-701186" b="-945652"/>
                          </a:stretch>
                        </a:blip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0.54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0.64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0.796</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1601896"/>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378723" r="-701186" b="-825532"/>
                          </a:stretch>
                        </a:blip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4.79</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0.91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2.11</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0.813</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0.805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3748393"/>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489130" r="-701186" b="-743478"/>
                          </a:stretch>
                        </a:blip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6.40</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2.14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10.3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0.778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0.804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0.758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0376911"/>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589130" r="-701186" b="-643478"/>
                          </a:stretch>
                        </a:blip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4.87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2.20</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20.8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0.783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0.773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194977"/>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689130" r="-701186" b="-543478"/>
                          </a:stretch>
                        </a:blip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6.44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3.28</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45.4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0.814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0.821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0.767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2045274"/>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789130" r="-701186" b="-443478"/>
                          </a:stretch>
                        </a:blip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5.35</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10.7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61.7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0.782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0.838</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0.822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9194251"/>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889130" r="-701186" b="-343478"/>
                          </a:stretch>
                        </a:blip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5.44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208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0.746</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0.831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0.807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603185"/>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989130" r="-701186" b="-243478"/>
                          </a:stretch>
                        </a:blip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5.89</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338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309</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3381453"/>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1089130" r="-701186" b="-143478"/>
                          </a:stretch>
                        </a:blip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6.02</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753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0.723</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0.700</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006182"/>
                      </a:ext>
                    </a:extLst>
                  </a:tr>
                  <a:tr h="291928">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a:blip r:embed="rId3"/>
                          <a:stretch>
                            <a:fillRect t="-1139583" r="-701186" b="-37500"/>
                          </a:stretch>
                        </a:blip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8.16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563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0.790</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0.806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56729247"/>
                      </a:ext>
                    </a:extLst>
                  </a:tr>
                </a:tbl>
              </a:graphicData>
            </a:graphic>
          </p:graphicFrame>
        </mc:Fallback>
      </mc:AlternateContent>
      <p:sp>
        <p:nvSpPr>
          <p:cNvPr id="5" name="Oval 4">
            <a:extLst>
              <a:ext uri="{FF2B5EF4-FFF2-40B4-BE49-F238E27FC236}">
                <a16:creationId xmlns:a16="http://schemas.microsoft.com/office/drawing/2014/main" id="{B97F0556-4AAA-45FB-8DAD-84AB7EE66C99}"/>
              </a:ext>
            </a:extLst>
          </p:cNvPr>
          <p:cNvSpPr/>
          <p:nvPr/>
        </p:nvSpPr>
        <p:spPr bwMode="auto">
          <a:xfrm>
            <a:off x="8586438" y="3794919"/>
            <a:ext cx="1126273" cy="7547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6" name="Oval 5">
            <a:extLst>
              <a:ext uri="{FF2B5EF4-FFF2-40B4-BE49-F238E27FC236}">
                <a16:creationId xmlns:a16="http://schemas.microsoft.com/office/drawing/2014/main" id="{8E1197E5-AD89-4705-A280-2320088D163A}"/>
              </a:ext>
            </a:extLst>
          </p:cNvPr>
          <p:cNvSpPr/>
          <p:nvPr/>
        </p:nvSpPr>
        <p:spPr bwMode="auto">
          <a:xfrm>
            <a:off x="10058399" y="3794918"/>
            <a:ext cx="1126273" cy="7547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 name="Rectangle 6">
            <a:hlinkClick r:id="rId4" action="ppaction://hlinksldjump"/>
            <a:extLst>
              <a:ext uri="{FF2B5EF4-FFF2-40B4-BE49-F238E27FC236}">
                <a16:creationId xmlns:a16="http://schemas.microsoft.com/office/drawing/2014/main" id="{7500BE31-4C25-4C1D-817E-B92440EBE5C5}"/>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18783070"/>
      </p:ext>
    </p:extLst>
  </p:cSld>
  <p:clrMapOvr>
    <a:masterClrMapping/>
  </p:clrMapOvr>
  <p:transition advClick="0"/>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Methods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3882" y="1440329"/>
                <a:ext cx="12082752" cy="5546165"/>
              </a:xfrm>
            </p:spPr>
            <p:txBody>
              <a:bodyPr/>
              <a:lstStyle/>
              <a:p>
                <a:r>
                  <a:rPr lang="en-US" dirty="0"/>
                  <a:t>Solver Selection</a:t>
                </a:r>
              </a:p>
              <a:p>
                <a:pPr lvl="1"/>
                <a:r>
                  <a:rPr lang="en-US" dirty="0">
                    <a:cs typeface="Arial"/>
                  </a:rPr>
                  <a:t>Solvers tested on randomly generated problem instances of various sizes</a:t>
                </a:r>
              </a:p>
              <a:p>
                <a:pPr lvl="2"/>
                <a:r>
                  <a:rPr lang="en-US" dirty="0">
                    <a:cs typeface="Arial"/>
                  </a:rPr>
                  <a:t>Baron not considered due to extreme solve time</a:t>
                </a:r>
              </a:p>
              <a:p>
                <a:pPr lvl="2"/>
                <a:r>
                  <a:rPr lang="en-US" dirty="0">
                    <a:cs typeface="Arial"/>
                  </a:rPr>
                  <a:t>Size denoted as “</a:t>
                </a:r>
                <a14:m>
                  <m:oMath xmlns:m="http://schemas.openxmlformats.org/officeDocument/2006/math">
                    <m:r>
                      <a:rPr lang="en-US" b="0" i="1" smtClean="0">
                        <a:latin typeface="Cambria Math" panose="02040503050406030204" pitchFamily="18" charset="0"/>
                        <a:cs typeface="Arial"/>
                      </a:rPr>
                      <m:t>𝑁</m:t>
                    </m:r>
                    <m:r>
                      <a:rPr lang="en-US" b="0" i="1" smtClean="0">
                        <a:latin typeface="Cambria Math" panose="02040503050406030204" pitchFamily="18" charset="0"/>
                        <a:cs typeface="Arial"/>
                      </a:rPr>
                      <m:t> </m:t>
                    </m:r>
                    <m:r>
                      <a:rPr lang="en-US" b="0" i="1" smtClean="0">
                        <a:latin typeface="Cambria Math" panose="02040503050406030204" pitchFamily="18" charset="0"/>
                        <a:cs typeface="Arial"/>
                      </a:rPr>
                      <m:t>𝑥</m:t>
                    </m:r>
                    <m:r>
                      <a:rPr lang="en-US" b="0" i="1" smtClean="0">
                        <a:latin typeface="Cambria Math" panose="02040503050406030204" pitchFamily="18" charset="0"/>
                        <a:cs typeface="Arial"/>
                      </a:rPr>
                      <m:t> </m:t>
                    </m:r>
                    <m:r>
                      <a:rPr lang="en-US" b="0" i="1" smtClean="0">
                        <a:latin typeface="Cambria Math" panose="02040503050406030204" pitchFamily="18" charset="0"/>
                        <a:cs typeface="Arial"/>
                      </a:rPr>
                      <m:t>𝑀</m:t>
                    </m:r>
                  </m:oMath>
                </a14:m>
                <a:r>
                  <a:rPr lang="en-US" dirty="0">
                    <a:cs typeface="Arial"/>
                  </a:rPr>
                  <a:t>” where </a:t>
                </a:r>
                <a14:m>
                  <m:oMath xmlns:m="http://schemas.openxmlformats.org/officeDocument/2006/math">
                    <m:r>
                      <a:rPr lang="en-US" i="1">
                        <a:latin typeface="Cambria Math" panose="02040503050406030204" pitchFamily="18" charset="0"/>
                        <a:cs typeface="Arial"/>
                      </a:rPr>
                      <m:t>𝑁</m:t>
                    </m:r>
                  </m:oMath>
                </a14:m>
                <a:r>
                  <a:rPr lang="en-US" dirty="0">
                    <a:cs typeface="Arial"/>
                  </a:rPr>
                  <a:t> is the number of cadets and </a:t>
                </a:r>
                <a14:m>
                  <m:oMath xmlns:m="http://schemas.openxmlformats.org/officeDocument/2006/math">
                    <m:r>
                      <a:rPr lang="en-US" b="0" i="1" smtClean="0">
                        <a:latin typeface="Cambria Math" panose="02040503050406030204" pitchFamily="18" charset="0"/>
                        <a:cs typeface="Arial"/>
                      </a:rPr>
                      <m:t>𝑀</m:t>
                    </m:r>
                  </m:oMath>
                </a14:m>
                <a:r>
                  <a:rPr lang="en-US" dirty="0">
                    <a:cs typeface="Arial"/>
                  </a:rPr>
                  <a:t> is the number of AFSCs</a:t>
                </a:r>
                <a:endParaRPr lang="en-US" dirty="0">
                  <a:solidFill>
                    <a:schemeClr val="bg2">
                      <a:lumMod val="60000"/>
                      <a:lumOff val="40000"/>
                    </a:schemeClr>
                  </a:solidFill>
                  <a:cs typeface="Arial"/>
                </a:endParaRPr>
              </a:p>
              <a:p>
                <a:pPr lvl="1"/>
                <a:endParaRPr lang="en-US" dirty="0"/>
              </a:p>
              <a:p>
                <a:pPr lvl="2"/>
                <a:endParaRPr lang="en-US" dirty="0"/>
              </a:p>
              <a:p>
                <a:pPr lvl="2"/>
                <a:endParaRPr lang="en-US" dirty="0"/>
              </a:p>
              <a:p>
                <a:pPr lvl="1"/>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3882" y="1440329"/>
                <a:ext cx="12082752" cy="5546165"/>
              </a:xfrm>
              <a:blipFill>
                <a:blip r:embed="rId2"/>
                <a:stretch>
                  <a:fillRect l="-858" t="-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8869DCF4-930A-474A-ABA9-01AFB9AD56FF}"/>
                  </a:ext>
                </a:extLst>
              </p:cNvPr>
              <p:cNvGraphicFramePr>
                <a:graphicFrameLocks noGrp="1"/>
              </p:cNvGraphicFramePr>
              <p:nvPr/>
            </p:nvGraphicFramePr>
            <p:xfrm>
              <a:off x="573882" y="3366586"/>
              <a:ext cx="12345984" cy="3619908"/>
            </p:xfrm>
            <a:graphic>
              <a:graphicData uri="http://schemas.openxmlformats.org/drawingml/2006/table">
                <a:tbl>
                  <a:tblPr>
                    <a:tableStyleId>{5C22544A-7EE6-4342-B048-85BDC9FD1C3A}</a:tableStyleId>
                  </a:tblPr>
                  <a:tblGrid>
                    <a:gridCol w="1543248">
                      <a:extLst>
                        <a:ext uri="{9D8B030D-6E8A-4147-A177-3AD203B41FA5}">
                          <a16:colId xmlns:a16="http://schemas.microsoft.com/office/drawing/2014/main" val="2280002714"/>
                        </a:ext>
                      </a:extLst>
                    </a:gridCol>
                    <a:gridCol w="1543248">
                      <a:extLst>
                        <a:ext uri="{9D8B030D-6E8A-4147-A177-3AD203B41FA5}">
                          <a16:colId xmlns:a16="http://schemas.microsoft.com/office/drawing/2014/main" val="2688056237"/>
                        </a:ext>
                      </a:extLst>
                    </a:gridCol>
                    <a:gridCol w="1543248">
                      <a:extLst>
                        <a:ext uri="{9D8B030D-6E8A-4147-A177-3AD203B41FA5}">
                          <a16:colId xmlns:a16="http://schemas.microsoft.com/office/drawing/2014/main" val="2775444051"/>
                        </a:ext>
                      </a:extLst>
                    </a:gridCol>
                    <a:gridCol w="1543248">
                      <a:extLst>
                        <a:ext uri="{9D8B030D-6E8A-4147-A177-3AD203B41FA5}">
                          <a16:colId xmlns:a16="http://schemas.microsoft.com/office/drawing/2014/main" val="2421728737"/>
                        </a:ext>
                      </a:extLst>
                    </a:gridCol>
                    <a:gridCol w="1543248">
                      <a:extLst>
                        <a:ext uri="{9D8B030D-6E8A-4147-A177-3AD203B41FA5}">
                          <a16:colId xmlns:a16="http://schemas.microsoft.com/office/drawing/2014/main" val="2411342127"/>
                        </a:ext>
                      </a:extLst>
                    </a:gridCol>
                    <a:gridCol w="1543248">
                      <a:extLst>
                        <a:ext uri="{9D8B030D-6E8A-4147-A177-3AD203B41FA5}">
                          <a16:colId xmlns:a16="http://schemas.microsoft.com/office/drawing/2014/main" val="949519165"/>
                        </a:ext>
                      </a:extLst>
                    </a:gridCol>
                    <a:gridCol w="1543248">
                      <a:extLst>
                        <a:ext uri="{9D8B030D-6E8A-4147-A177-3AD203B41FA5}">
                          <a16:colId xmlns:a16="http://schemas.microsoft.com/office/drawing/2014/main" val="3723763516"/>
                        </a:ext>
                      </a:extLst>
                    </a:gridCol>
                    <a:gridCol w="1543248">
                      <a:extLst>
                        <a:ext uri="{9D8B030D-6E8A-4147-A177-3AD203B41FA5}">
                          <a16:colId xmlns:a16="http://schemas.microsoft.com/office/drawing/2014/main" val="3714513299"/>
                        </a:ext>
                      </a:extLst>
                    </a:gridCol>
                  </a:tblGrid>
                  <a:tr h="525470">
                    <a:tc>
                      <a:txBody>
                        <a:bodyPr/>
                        <a:lstStyle/>
                        <a:p>
                          <a:pPr algn="ctr" fontAlgn="t"/>
                          <a:r>
                            <a:rPr lang="en-US" sz="1700" u="none" strike="noStrike" dirty="0">
                              <a:solidFill>
                                <a:schemeClr val="tx1"/>
                              </a:solidFill>
                              <a:effectLst/>
                            </a:rPr>
                            <a:t>Size</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Instances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Time (s)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Z</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0198354"/>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100 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3.36</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0.35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0.30</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0.762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59540"/>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200 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0.54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0.64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0.796</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1601896"/>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400 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4.79</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0.91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2.11</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0.813</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0.805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0.792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3748393"/>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800 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6.40</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2.14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10.3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0.778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0.804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0.758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0376911"/>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1200 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4.87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2.20</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20.8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0.783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0.811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0.773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194977"/>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1600 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6.44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3.28</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45.4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0.814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0.821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0.767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2045274"/>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4</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5.35</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10.7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61.7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0.782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0.838</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0.822</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9194251"/>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8</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5.44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208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0.746</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0.831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0.807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603185"/>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12</m:t>
                                </m:r>
                              </m:oMath>
                            </m:oMathPara>
                          </a14:m>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5.89</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338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309</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3381453"/>
                      </a:ext>
                    </a:extLst>
                  </a:tr>
                  <a:tr h="280251">
                    <a:tc>
                      <a:txBody>
                        <a:bodyPr/>
                        <a:lstStyle/>
                        <a:p>
                          <a:pPr algn="l" fontAlgn="b"/>
                          <a14:m>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24</m:t>
                              </m:r>
                            </m:oMath>
                          </a14:m>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6.02</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753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0.723</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0.700</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006182"/>
                      </a:ext>
                    </a:extLst>
                  </a:tr>
                  <a:tr h="291928">
                    <a:tc>
                      <a:txBody>
                        <a:bodyPr/>
                        <a:lstStyle/>
                        <a:p>
                          <a:pPr algn="l" fontAlgn="b"/>
                          <a14:m>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32</m:t>
                              </m:r>
                            </m:oMath>
                          </a14:m>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8.16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563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0.790</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0.806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56729247"/>
                      </a:ext>
                    </a:extLst>
                  </a:tr>
                </a:tbl>
              </a:graphicData>
            </a:graphic>
          </p:graphicFrame>
        </mc:Choice>
        <mc:Fallback xmlns="">
          <p:graphicFrame>
            <p:nvGraphicFramePr>
              <p:cNvPr id="4" name="Table 3">
                <a:extLst>
                  <a:ext uri="{FF2B5EF4-FFF2-40B4-BE49-F238E27FC236}">
                    <a16:creationId xmlns:a16="http://schemas.microsoft.com/office/drawing/2014/main" id="{8869DCF4-930A-474A-ABA9-01AFB9AD56FF}"/>
                  </a:ext>
                </a:extLst>
              </p:cNvPr>
              <p:cNvGraphicFramePr>
                <a:graphicFrameLocks noGrp="1"/>
              </p:cNvGraphicFramePr>
              <p:nvPr>
                <p:extLst>
                  <p:ext uri="{D42A27DB-BD31-4B8C-83A1-F6EECF244321}">
                    <p14:modId xmlns:p14="http://schemas.microsoft.com/office/powerpoint/2010/main" val="2968350772"/>
                  </p:ext>
                </p:extLst>
              </p:nvPr>
            </p:nvGraphicFramePr>
            <p:xfrm>
              <a:off x="573882" y="3366586"/>
              <a:ext cx="12345984" cy="3619908"/>
            </p:xfrm>
            <a:graphic>
              <a:graphicData uri="http://schemas.openxmlformats.org/drawingml/2006/table">
                <a:tbl>
                  <a:tblPr>
                    <a:tableStyleId>{5C22544A-7EE6-4342-B048-85BDC9FD1C3A}</a:tableStyleId>
                  </a:tblPr>
                  <a:tblGrid>
                    <a:gridCol w="1543248">
                      <a:extLst>
                        <a:ext uri="{9D8B030D-6E8A-4147-A177-3AD203B41FA5}">
                          <a16:colId xmlns:a16="http://schemas.microsoft.com/office/drawing/2014/main" val="2280002714"/>
                        </a:ext>
                      </a:extLst>
                    </a:gridCol>
                    <a:gridCol w="1543248">
                      <a:extLst>
                        <a:ext uri="{9D8B030D-6E8A-4147-A177-3AD203B41FA5}">
                          <a16:colId xmlns:a16="http://schemas.microsoft.com/office/drawing/2014/main" val="2688056237"/>
                        </a:ext>
                      </a:extLst>
                    </a:gridCol>
                    <a:gridCol w="1543248">
                      <a:extLst>
                        <a:ext uri="{9D8B030D-6E8A-4147-A177-3AD203B41FA5}">
                          <a16:colId xmlns:a16="http://schemas.microsoft.com/office/drawing/2014/main" val="2775444051"/>
                        </a:ext>
                      </a:extLst>
                    </a:gridCol>
                    <a:gridCol w="1543248">
                      <a:extLst>
                        <a:ext uri="{9D8B030D-6E8A-4147-A177-3AD203B41FA5}">
                          <a16:colId xmlns:a16="http://schemas.microsoft.com/office/drawing/2014/main" val="2421728737"/>
                        </a:ext>
                      </a:extLst>
                    </a:gridCol>
                    <a:gridCol w="1543248">
                      <a:extLst>
                        <a:ext uri="{9D8B030D-6E8A-4147-A177-3AD203B41FA5}">
                          <a16:colId xmlns:a16="http://schemas.microsoft.com/office/drawing/2014/main" val="2411342127"/>
                        </a:ext>
                      </a:extLst>
                    </a:gridCol>
                    <a:gridCol w="1543248">
                      <a:extLst>
                        <a:ext uri="{9D8B030D-6E8A-4147-A177-3AD203B41FA5}">
                          <a16:colId xmlns:a16="http://schemas.microsoft.com/office/drawing/2014/main" val="949519165"/>
                        </a:ext>
                      </a:extLst>
                    </a:gridCol>
                    <a:gridCol w="1543248">
                      <a:extLst>
                        <a:ext uri="{9D8B030D-6E8A-4147-A177-3AD203B41FA5}">
                          <a16:colId xmlns:a16="http://schemas.microsoft.com/office/drawing/2014/main" val="3723763516"/>
                        </a:ext>
                      </a:extLst>
                    </a:gridCol>
                    <a:gridCol w="1543248">
                      <a:extLst>
                        <a:ext uri="{9D8B030D-6E8A-4147-A177-3AD203B41FA5}">
                          <a16:colId xmlns:a16="http://schemas.microsoft.com/office/drawing/2014/main" val="3714513299"/>
                        </a:ext>
                      </a:extLst>
                    </a:gridCol>
                  </a:tblGrid>
                  <a:tr h="525470">
                    <a:tc>
                      <a:txBody>
                        <a:bodyPr/>
                        <a:lstStyle/>
                        <a:p>
                          <a:pPr algn="ctr" fontAlgn="t"/>
                          <a:r>
                            <a:rPr lang="en-US" sz="1700" u="none" strike="noStrike" dirty="0">
                              <a:solidFill>
                                <a:schemeClr val="tx1"/>
                              </a:solidFill>
                              <a:effectLst/>
                            </a:rPr>
                            <a:t>Size</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Instances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Time (s)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Z</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0198354"/>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186957" r="-701186" b="-1045652"/>
                          </a:stretch>
                        </a:blipFill>
                      </a:tcPr>
                    </a:tc>
                    <a:tc>
                      <a:txBody>
                        <a:bodyPr/>
                        <a:lstStyle/>
                        <a:p>
                          <a:pPr algn="ctr" fontAlgn="b"/>
                          <a:r>
                            <a:rPr lang="en-US" sz="1700" u="none" strike="noStrike" dirty="0">
                              <a:solidFill>
                                <a:schemeClr val="tx1"/>
                              </a:solidFill>
                              <a:effectLst/>
                            </a:rPr>
                            <a:t>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3.36</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0.35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0.30</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0.762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59540"/>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286957" r="-701186" b="-945652"/>
                          </a:stretch>
                        </a:blip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0.54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0.64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0.796</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1601896"/>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378723" r="-701186" b="-825532"/>
                          </a:stretch>
                        </a:blip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4.79</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0.91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2.11</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0.813</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0.805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0.792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3748393"/>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489130" r="-701186" b="-743478"/>
                          </a:stretch>
                        </a:blip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6.40</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2.14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10.3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0.778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0.804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0.758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0376911"/>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589130" r="-701186" b="-643478"/>
                          </a:stretch>
                        </a:blipFill>
                      </a:tcPr>
                    </a:tc>
                    <a:tc>
                      <a:txBody>
                        <a:bodyPr/>
                        <a:lstStyle/>
                        <a:p>
                          <a:pPr algn="ctr" fontAlgn="b"/>
                          <a:r>
                            <a:rPr lang="en-US" sz="1700" u="none" strike="noStrike">
                              <a:solidFill>
                                <a:schemeClr val="tx1"/>
                              </a:solidFill>
                              <a:effectLst/>
                            </a:rPr>
                            <a:t>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4.87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2.20</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20.8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0.783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0.811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0.773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194977"/>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689130" r="-701186" b="-543478"/>
                          </a:stretch>
                        </a:blipFill>
                      </a:tcPr>
                    </a:tc>
                    <a:tc>
                      <a:txBody>
                        <a:bodyPr/>
                        <a:lstStyle/>
                        <a:p>
                          <a:pPr algn="ctr" fontAlgn="b"/>
                          <a:r>
                            <a:rPr lang="en-US" sz="1700" u="none" strike="noStrike">
                              <a:solidFill>
                                <a:schemeClr val="tx1"/>
                              </a:solidFill>
                              <a:effectLst/>
                            </a:rPr>
                            <a:t>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6.44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3.28</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45.4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0.814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0.821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0.767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2045274"/>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789130" r="-701186" b="-443478"/>
                          </a:stretch>
                        </a:blip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5.35</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10.7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61.7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0.782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0.838</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0.822</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9194251"/>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889130" r="-701186" b="-343478"/>
                          </a:stretch>
                        </a:blip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5.44</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208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0.746</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0.831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0.807</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603185"/>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989130" r="-701186" b="-243478"/>
                          </a:stretch>
                        </a:blipFill>
                      </a:tcPr>
                    </a:tc>
                    <a:tc>
                      <a:txBody>
                        <a:bodyPr/>
                        <a:lstStyle/>
                        <a:p>
                          <a:pPr algn="ctr" fontAlgn="b"/>
                          <a:r>
                            <a:rPr lang="en-US" sz="1700" u="none" strike="noStrike">
                              <a:solidFill>
                                <a:schemeClr val="bg2">
                                  <a:lumMod val="60000"/>
                                  <a:lumOff val="40000"/>
                                </a:schemeClr>
                              </a:solidFill>
                              <a:effectLst/>
                            </a:rPr>
                            <a:t>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5.89</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338</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309</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0.745</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0.811</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0.792</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3381453"/>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1089130" r="-701186" b="-143478"/>
                          </a:stretch>
                        </a:blip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6.02</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753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0.723</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0.700</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006182"/>
                      </a:ext>
                    </a:extLst>
                  </a:tr>
                  <a:tr h="291928">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a:blip r:embed="rId3"/>
                          <a:stretch>
                            <a:fillRect t="-1139583" r="-701186" b="-37500"/>
                          </a:stretch>
                        </a:blip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8.16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563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0.790</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0.806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56729247"/>
                      </a:ext>
                    </a:extLst>
                  </a:tr>
                </a:tbl>
              </a:graphicData>
            </a:graphic>
          </p:graphicFrame>
        </mc:Fallback>
      </mc:AlternateContent>
      <p:sp>
        <p:nvSpPr>
          <p:cNvPr id="5" name="Oval 4">
            <a:extLst>
              <a:ext uri="{FF2B5EF4-FFF2-40B4-BE49-F238E27FC236}">
                <a16:creationId xmlns:a16="http://schemas.microsoft.com/office/drawing/2014/main" id="{C3DC9A50-986F-4CA3-9CC6-5806CB3D0B5B}"/>
              </a:ext>
            </a:extLst>
          </p:cNvPr>
          <p:cNvSpPr/>
          <p:nvPr/>
        </p:nvSpPr>
        <p:spPr bwMode="auto">
          <a:xfrm>
            <a:off x="6936057" y="4341329"/>
            <a:ext cx="1126273" cy="1345793"/>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6" name="Rectangle 5">
            <a:hlinkClick r:id="rId4" action="ppaction://hlinksldjump"/>
            <a:extLst>
              <a:ext uri="{FF2B5EF4-FFF2-40B4-BE49-F238E27FC236}">
                <a16:creationId xmlns:a16="http://schemas.microsoft.com/office/drawing/2014/main" id="{32F98B87-A58D-48C5-A2A1-3233B1902B09}"/>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43615868"/>
      </p:ext>
    </p:extLst>
  </p:cSld>
  <p:clrMapOvr>
    <a:masterClrMapping/>
  </p:clrMapOvr>
  <p:transition advClick="0"/>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Methods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3882" y="1440329"/>
                <a:ext cx="12082752" cy="5546165"/>
              </a:xfrm>
            </p:spPr>
            <p:txBody>
              <a:bodyPr/>
              <a:lstStyle/>
              <a:p>
                <a:r>
                  <a:rPr lang="en-US" dirty="0"/>
                  <a:t>Solver Selection</a:t>
                </a:r>
              </a:p>
              <a:p>
                <a:pPr lvl="1"/>
                <a:r>
                  <a:rPr lang="en-US" dirty="0">
                    <a:cs typeface="Arial"/>
                  </a:rPr>
                  <a:t>Solvers tested on randomly generated problem instances of various sizes</a:t>
                </a:r>
              </a:p>
              <a:p>
                <a:pPr lvl="2"/>
                <a:r>
                  <a:rPr lang="en-US" dirty="0">
                    <a:cs typeface="Arial"/>
                  </a:rPr>
                  <a:t>Baron not considered due to extreme solve time</a:t>
                </a:r>
              </a:p>
              <a:p>
                <a:pPr lvl="2"/>
                <a:r>
                  <a:rPr lang="en-US" dirty="0">
                    <a:cs typeface="Arial"/>
                  </a:rPr>
                  <a:t>Size denoted as “</a:t>
                </a:r>
                <a14:m>
                  <m:oMath xmlns:m="http://schemas.openxmlformats.org/officeDocument/2006/math">
                    <m:r>
                      <a:rPr lang="en-US" b="0" i="1" smtClean="0">
                        <a:latin typeface="Cambria Math" panose="02040503050406030204" pitchFamily="18" charset="0"/>
                        <a:cs typeface="Arial"/>
                      </a:rPr>
                      <m:t>𝑁</m:t>
                    </m:r>
                    <m:r>
                      <a:rPr lang="en-US" b="0" i="1" smtClean="0">
                        <a:latin typeface="Cambria Math" panose="02040503050406030204" pitchFamily="18" charset="0"/>
                        <a:cs typeface="Arial"/>
                      </a:rPr>
                      <m:t> </m:t>
                    </m:r>
                    <m:r>
                      <a:rPr lang="en-US" b="0" i="1" smtClean="0">
                        <a:latin typeface="Cambria Math" panose="02040503050406030204" pitchFamily="18" charset="0"/>
                        <a:cs typeface="Arial"/>
                      </a:rPr>
                      <m:t>𝑥</m:t>
                    </m:r>
                    <m:r>
                      <a:rPr lang="en-US" b="0" i="1" smtClean="0">
                        <a:latin typeface="Cambria Math" panose="02040503050406030204" pitchFamily="18" charset="0"/>
                        <a:cs typeface="Arial"/>
                      </a:rPr>
                      <m:t> </m:t>
                    </m:r>
                    <m:r>
                      <a:rPr lang="en-US" b="0" i="1" smtClean="0">
                        <a:latin typeface="Cambria Math" panose="02040503050406030204" pitchFamily="18" charset="0"/>
                        <a:cs typeface="Arial"/>
                      </a:rPr>
                      <m:t>𝑀</m:t>
                    </m:r>
                  </m:oMath>
                </a14:m>
                <a:r>
                  <a:rPr lang="en-US" dirty="0">
                    <a:cs typeface="Arial"/>
                  </a:rPr>
                  <a:t>” where </a:t>
                </a:r>
                <a14:m>
                  <m:oMath xmlns:m="http://schemas.openxmlformats.org/officeDocument/2006/math">
                    <m:r>
                      <a:rPr lang="en-US" i="1">
                        <a:latin typeface="Cambria Math" panose="02040503050406030204" pitchFamily="18" charset="0"/>
                        <a:cs typeface="Arial"/>
                      </a:rPr>
                      <m:t>𝑁</m:t>
                    </m:r>
                  </m:oMath>
                </a14:m>
                <a:r>
                  <a:rPr lang="en-US" dirty="0">
                    <a:cs typeface="Arial"/>
                  </a:rPr>
                  <a:t> is the number of cadets and </a:t>
                </a:r>
                <a14:m>
                  <m:oMath xmlns:m="http://schemas.openxmlformats.org/officeDocument/2006/math">
                    <m:r>
                      <a:rPr lang="en-US" b="0" i="1" smtClean="0">
                        <a:latin typeface="Cambria Math" panose="02040503050406030204" pitchFamily="18" charset="0"/>
                        <a:cs typeface="Arial"/>
                      </a:rPr>
                      <m:t>𝑀</m:t>
                    </m:r>
                  </m:oMath>
                </a14:m>
                <a:r>
                  <a:rPr lang="en-US" dirty="0">
                    <a:cs typeface="Arial"/>
                  </a:rPr>
                  <a:t> is the number of AFSCs</a:t>
                </a:r>
                <a:endParaRPr lang="en-US" dirty="0">
                  <a:solidFill>
                    <a:schemeClr val="bg2">
                      <a:lumMod val="60000"/>
                      <a:lumOff val="40000"/>
                    </a:schemeClr>
                  </a:solidFill>
                  <a:cs typeface="Arial"/>
                </a:endParaRPr>
              </a:p>
              <a:p>
                <a:pPr lvl="1"/>
                <a:endParaRPr lang="en-US" dirty="0"/>
              </a:p>
              <a:p>
                <a:pPr lvl="2"/>
                <a:endParaRPr lang="en-US" dirty="0"/>
              </a:p>
              <a:p>
                <a:pPr lvl="2"/>
                <a:endParaRPr lang="en-US" dirty="0"/>
              </a:p>
              <a:p>
                <a:pPr lvl="1"/>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3882" y="1440329"/>
                <a:ext cx="12082752" cy="5546165"/>
              </a:xfrm>
              <a:blipFill>
                <a:blip r:embed="rId2"/>
                <a:stretch>
                  <a:fillRect l="-858" t="-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8869DCF4-930A-474A-ABA9-01AFB9AD56FF}"/>
                  </a:ext>
                </a:extLst>
              </p:cNvPr>
              <p:cNvGraphicFramePr>
                <a:graphicFrameLocks noGrp="1"/>
              </p:cNvGraphicFramePr>
              <p:nvPr/>
            </p:nvGraphicFramePr>
            <p:xfrm>
              <a:off x="573882" y="3366586"/>
              <a:ext cx="12345984" cy="3619908"/>
            </p:xfrm>
            <a:graphic>
              <a:graphicData uri="http://schemas.openxmlformats.org/drawingml/2006/table">
                <a:tbl>
                  <a:tblPr>
                    <a:tableStyleId>{5C22544A-7EE6-4342-B048-85BDC9FD1C3A}</a:tableStyleId>
                  </a:tblPr>
                  <a:tblGrid>
                    <a:gridCol w="1543248">
                      <a:extLst>
                        <a:ext uri="{9D8B030D-6E8A-4147-A177-3AD203B41FA5}">
                          <a16:colId xmlns:a16="http://schemas.microsoft.com/office/drawing/2014/main" val="2280002714"/>
                        </a:ext>
                      </a:extLst>
                    </a:gridCol>
                    <a:gridCol w="1543248">
                      <a:extLst>
                        <a:ext uri="{9D8B030D-6E8A-4147-A177-3AD203B41FA5}">
                          <a16:colId xmlns:a16="http://schemas.microsoft.com/office/drawing/2014/main" val="2688056237"/>
                        </a:ext>
                      </a:extLst>
                    </a:gridCol>
                    <a:gridCol w="1543248">
                      <a:extLst>
                        <a:ext uri="{9D8B030D-6E8A-4147-A177-3AD203B41FA5}">
                          <a16:colId xmlns:a16="http://schemas.microsoft.com/office/drawing/2014/main" val="2775444051"/>
                        </a:ext>
                      </a:extLst>
                    </a:gridCol>
                    <a:gridCol w="1543248">
                      <a:extLst>
                        <a:ext uri="{9D8B030D-6E8A-4147-A177-3AD203B41FA5}">
                          <a16:colId xmlns:a16="http://schemas.microsoft.com/office/drawing/2014/main" val="2421728737"/>
                        </a:ext>
                      </a:extLst>
                    </a:gridCol>
                    <a:gridCol w="1543248">
                      <a:extLst>
                        <a:ext uri="{9D8B030D-6E8A-4147-A177-3AD203B41FA5}">
                          <a16:colId xmlns:a16="http://schemas.microsoft.com/office/drawing/2014/main" val="2411342127"/>
                        </a:ext>
                      </a:extLst>
                    </a:gridCol>
                    <a:gridCol w="1543248">
                      <a:extLst>
                        <a:ext uri="{9D8B030D-6E8A-4147-A177-3AD203B41FA5}">
                          <a16:colId xmlns:a16="http://schemas.microsoft.com/office/drawing/2014/main" val="949519165"/>
                        </a:ext>
                      </a:extLst>
                    </a:gridCol>
                    <a:gridCol w="1543248">
                      <a:extLst>
                        <a:ext uri="{9D8B030D-6E8A-4147-A177-3AD203B41FA5}">
                          <a16:colId xmlns:a16="http://schemas.microsoft.com/office/drawing/2014/main" val="3723763516"/>
                        </a:ext>
                      </a:extLst>
                    </a:gridCol>
                    <a:gridCol w="1543248">
                      <a:extLst>
                        <a:ext uri="{9D8B030D-6E8A-4147-A177-3AD203B41FA5}">
                          <a16:colId xmlns:a16="http://schemas.microsoft.com/office/drawing/2014/main" val="3714513299"/>
                        </a:ext>
                      </a:extLst>
                    </a:gridCol>
                  </a:tblGrid>
                  <a:tr h="525470">
                    <a:tc>
                      <a:txBody>
                        <a:bodyPr/>
                        <a:lstStyle/>
                        <a:p>
                          <a:pPr algn="ctr" fontAlgn="t"/>
                          <a:r>
                            <a:rPr lang="en-US" sz="1700" u="none" strike="noStrike" dirty="0">
                              <a:solidFill>
                                <a:schemeClr val="tx1"/>
                              </a:solidFill>
                              <a:effectLst/>
                            </a:rPr>
                            <a:t>Size</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Instances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Time (s)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Z</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0198354"/>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100 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3.36</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0.35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0.30</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0.762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59540"/>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200 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0.54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0.64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0.796</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1601896"/>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400 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4.79</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0.91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2.11</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0.813</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0.805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0.792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3748393"/>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800 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6.40</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2.14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10.3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0.778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0.804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0.758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0376911"/>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1200 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4.87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2.20</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20.8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0.783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0.811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0.773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194977"/>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1600 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6.44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3.28</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45.4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0.814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0.821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0.767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2045274"/>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1600 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4</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5.35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10.7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61.7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0.782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0.838</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0.822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9194251"/>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1600 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8</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5.44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208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0.746</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0.831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0.807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603185"/>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1600 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12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5.89</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338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309</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0.811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0.792</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3381453"/>
                      </a:ext>
                    </a:extLst>
                  </a:tr>
                  <a:tr h="280251">
                    <a:tc>
                      <a:txBody>
                        <a:bodyPr/>
                        <a:lstStyle/>
                        <a:p>
                          <a:pPr algn="l" fontAlgn="b"/>
                          <a14:m>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24</m:t>
                              </m:r>
                            </m:oMath>
                          </a14:m>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6.02</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753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0.723</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0.700</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006182"/>
                      </a:ext>
                    </a:extLst>
                  </a:tr>
                  <a:tr h="291928">
                    <a:tc>
                      <a:txBody>
                        <a:bodyPr/>
                        <a:lstStyle/>
                        <a:p>
                          <a:pPr algn="l" fontAlgn="b"/>
                          <a14:m>
                            <m:oMath xmlns:m="http://schemas.openxmlformats.org/officeDocument/2006/math">
                              <m:r>
                                <a:rPr lang="en-US" sz="1600" b="0" i="1" smtClean="0">
                                  <a:solidFill>
                                    <a:schemeClr val="bg2">
                                      <a:lumMod val="60000"/>
                                      <a:lumOff val="40000"/>
                                    </a:schemeClr>
                                  </a:solidFill>
                                  <a:latin typeface="Cambria Math" panose="02040503050406030204" pitchFamily="18" charset="0"/>
                                  <a:cs typeface="Arial"/>
                                </a:rPr>
                                <m:t>1600 </m:t>
                              </m:r>
                              <m:r>
                                <a:rPr lang="en-US" sz="1600" b="0" i="1" smtClean="0">
                                  <a:solidFill>
                                    <a:schemeClr val="bg2">
                                      <a:lumMod val="60000"/>
                                      <a:lumOff val="40000"/>
                                    </a:schemeClr>
                                  </a:solidFill>
                                  <a:latin typeface="Cambria Math" panose="02040503050406030204" pitchFamily="18" charset="0"/>
                                  <a:cs typeface="Arial"/>
                                </a:rPr>
                                <m:t>𝑥</m:t>
                              </m:r>
                              <m:r>
                                <a:rPr lang="en-US" sz="1600" b="0" i="1" smtClean="0">
                                  <a:solidFill>
                                    <a:schemeClr val="bg2">
                                      <a:lumMod val="60000"/>
                                      <a:lumOff val="40000"/>
                                    </a:schemeClr>
                                  </a:solidFill>
                                  <a:latin typeface="Cambria Math" panose="02040503050406030204" pitchFamily="18" charset="0"/>
                                  <a:cs typeface="Arial"/>
                                </a:rPr>
                                <m:t> 32</m:t>
                              </m:r>
                            </m:oMath>
                          </a14:m>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8.16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563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0.790</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0.806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56729247"/>
                      </a:ext>
                    </a:extLst>
                  </a:tr>
                </a:tbl>
              </a:graphicData>
            </a:graphic>
          </p:graphicFrame>
        </mc:Choice>
        <mc:Fallback xmlns="">
          <p:graphicFrame>
            <p:nvGraphicFramePr>
              <p:cNvPr id="4" name="Table 3">
                <a:extLst>
                  <a:ext uri="{FF2B5EF4-FFF2-40B4-BE49-F238E27FC236}">
                    <a16:creationId xmlns:a16="http://schemas.microsoft.com/office/drawing/2014/main" id="{8869DCF4-930A-474A-ABA9-01AFB9AD56FF}"/>
                  </a:ext>
                </a:extLst>
              </p:cNvPr>
              <p:cNvGraphicFramePr>
                <a:graphicFrameLocks noGrp="1"/>
              </p:cNvGraphicFramePr>
              <p:nvPr>
                <p:extLst>
                  <p:ext uri="{D42A27DB-BD31-4B8C-83A1-F6EECF244321}">
                    <p14:modId xmlns:p14="http://schemas.microsoft.com/office/powerpoint/2010/main" val="4181372998"/>
                  </p:ext>
                </p:extLst>
              </p:nvPr>
            </p:nvGraphicFramePr>
            <p:xfrm>
              <a:off x="573882" y="3366586"/>
              <a:ext cx="12345984" cy="3619908"/>
            </p:xfrm>
            <a:graphic>
              <a:graphicData uri="http://schemas.openxmlformats.org/drawingml/2006/table">
                <a:tbl>
                  <a:tblPr>
                    <a:tableStyleId>{5C22544A-7EE6-4342-B048-85BDC9FD1C3A}</a:tableStyleId>
                  </a:tblPr>
                  <a:tblGrid>
                    <a:gridCol w="1543248">
                      <a:extLst>
                        <a:ext uri="{9D8B030D-6E8A-4147-A177-3AD203B41FA5}">
                          <a16:colId xmlns:a16="http://schemas.microsoft.com/office/drawing/2014/main" val="2280002714"/>
                        </a:ext>
                      </a:extLst>
                    </a:gridCol>
                    <a:gridCol w="1543248">
                      <a:extLst>
                        <a:ext uri="{9D8B030D-6E8A-4147-A177-3AD203B41FA5}">
                          <a16:colId xmlns:a16="http://schemas.microsoft.com/office/drawing/2014/main" val="2688056237"/>
                        </a:ext>
                      </a:extLst>
                    </a:gridCol>
                    <a:gridCol w="1543248">
                      <a:extLst>
                        <a:ext uri="{9D8B030D-6E8A-4147-A177-3AD203B41FA5}">
                          <a16:colId xmlns:a16="http://schemas.microsoft.com/office/drawing/2014/main" val="2775444051"/>
                        </a:ext>
                      </a:extLst>
                    </a:gridCol>
                    <a:gridCol w="1543248">
                      <a:extLst>
                        <a:ext uri="{9D8B030D-6E8A-4147-A177-3AD203B41FA5}">
                          <a16:colId xmlns:a16="http://schemas.microsoft.com/office/drawing/2014/main" val="2421728737"/>
                        </a:ext>
                      </a:extLst>
                    </a:gridCol>
                    <a:gridCol w="1543248">
                      <a:extLst>
                        <a:ext uri="{9D8B030D-6E8A-4147-A177-3AD203B41FA5}">
                          <a16:colId xmlns:a16="http://schemas.microsoft.com/office/drawing/2014/main" val="2411342127"/>
                        </a:ext>
                      </a:extLst>
                    </a:gridCol>
                    <a:gridCol w="1543248">
                      <a:extLst>
                        <a:ext uri="{9D8B030D-6E8A-4147-A177-3AD203B41FA5}">
                          <a16:colId xmlns:a16="http://schemas.microsoft.com/office/drawing/2014/main" val="949519165"/>
                        </a:ext>
                      </a:extLst>
                    </a:gridCol>
                    <a:gridCol w="1543248">
                      <a:extLst>
                        <a:ext uri="{9D8B030D-6E8A-4147-A177-3AD203B41FA5}">
                          <a16:colId xmlns:a16="http://schemas.microsoft.com/office/drawing/2014/main" val="3723763516"/>
                        </a:ext>
                      </a:extLst>
                    </a:gridCol>
                    <a:gridCol w="1543248">
                      <a:extLst>
                        <a:ext uri="{9D8B030D-6E8A-4147-A177-3AD203B41FA5}">
                          <a16:colId xmlns:a16="http://schemas.microsoft.com/office/drawing/2014/main" val="3714513299"/>
                        </a:ext>
                      </a:extLst>
                    </a:gridCol>
                  </a:tblGrid>
                  <a:tr h="525470">
                    <a:tc>
                      <a:txBody>
                        <a:bodyPr/>
                        <a:lstStyle/>
                        <a:p>
                          <a:pPr algn="ctr" fontAlgn="t"/>
                          <a:r>
                            <a:rPr lang="en-US" sz="1700" u="none" strike="noStrike" dirty="0">
                              <a:solidFill>
                                <a:schemeClr val="tx1"/>
                              </a:solidFill>
                              <a:effectLst/>
                            </a:rPr>
                            <a:t>Size</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Instances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Time (s)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Z</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0198354"/>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186957" r="-701186" b="-1045652"/>
                          </a:stretch>
                        </a:blipFill>
                      </a:tcPr>
                    </a:tc>
                    <a:tc>
                      <a:txBody>
                        <a:bodyPr/>
                        <a:lstStyle/>
                        <a:p>
                          <a:pPr algn="ctr" fontAlgn="b"/>
                          <a:r>
                            <a:rPr lang="en-US" sz="1700" u="none" strike="noStrike" dirty="0">
                              <a:solidFill>
                                <a:schemeClr val="tx1"/>
                              </a:solidFill>
                              <a:effectLst/>
                            </a:rPr>
                            <a:t>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3.36</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0.35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0.30</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0.762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59540"/>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286957" r="-701186" b="-945652"/>
                          </a:stretch>
                        </a:blip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0.54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0.64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0.796</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1601896"/>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378723" r="-701186" b="-825532"/>
                          </a:stretch>
                        </a:blip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4.79</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0.91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2.11</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0.813</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0.805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0.792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3748393"/>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489130" r="-701186" b="-743478"/>
                          </a:stretch>
                        </a:blip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6.40</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2.14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10.3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0.778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0.804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0.758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0376911"/>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589130" r="-701186" b="-643478"/>
                          </a:stretch>
                        </a:blipFill>
                      </a:tcPr>
                    </a:tc>
                    <a:tc>
                      <a:txBody>
                        <a:bodyPr/>
                        <a:lstStyle/>
                        <a:p>
                          <a:pPr algn="ctr" fontAlgn="b"/>
                          <a:r>
                            <a:rPr lang="en-US" sz="1700" u="none" strike="noStrike">
                              <a:solidFill>
                                <a:schemeClr val="tx1"/>
                              </a:solidFill>
                              <a:effectLst/>
                            </a:rPr>
                            <a:t>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4.87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2.20</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20.8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0.783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0.811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0.773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194977"/>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689130" r="-701186" b="-543478"/>
                          </a:stretch>
                        </a:blipFill>
                      </a:tcPr>
                    </a:tc>
                    <a:tc>
                      <a:txBody>
                        <a:bodyPr/>
                        <a:lstStyle/>
                        <a:p>
                          <a:pPr algn="ctr" fontAlgn="b"/>
                          <a:r>
                            <a:rPr lang="en-US" sz="1700" u="none" strike="noStrike">
                              <a:solidFill>
                                <a:schemeClr val="tx1"/>
                              </a:solidFill>
                              <a:effectLst/>
                            </a:rPr>
                            <a:t>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6.44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3.28</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45.4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0.814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0.821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0.767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2045274"/>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789130" r="-701186" b="-443478"/>
                          </a:stretch>
                        </a:blip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5.35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10.7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61.7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0.782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0.838</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0.822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9194251"/>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889130" r="-701186" b="-343478"/>
                          </a:stretch>
                        </a:blip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5.44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208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0.746</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0.831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0.807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603185"/>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989130" r="-701186" b="-243478"/>
                          </a:stretch>
                        </a:blip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5.89</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338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309</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0.811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0.792</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3381453"/>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1089130" r="-701186" b="-143478"/>
                          </a:stretch>
                        </a:blipFill>
                      </a:tcPr>
                    </a:tc>
                    <a:tc>
                      <a:txBody>
                        <a:bodyPr/>
                        <a:lstStyle/>
                        <a:p>
                          <a:pPr algn="ctr" fontAlgn="b"/>
                          <a:r>
                            <a:rPr lang="en-US" sz="1700" u="none" strike="noStrike">
                              <a:solidFill>
                                <a:schemeClr val="bg2">
                                  <a:lumMod val="60000"/>
                                  <a:lumOff val="40000"/>
                                </a:schemeClr>
                              </a:solidFill>
                              <a:effectLst/>
                            </a:rPr>
                            <a:t>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6.02</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753</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0.723</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0.700</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006182"/>
                      </a:ext>
                    </a:extLst>
                  </a:tr>
                  <a:tr h="291928">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a:blip r:embed="rId3"/>
                          <a:stretch>
                            <a:fillRect t="-1139583" r="-701186" b="-37500"/>
                          </a:stretch>
                        </a:blipFill>
                      </a:tcPr>
                    </a:tc>
                    <a:tc>
                      <a:txBody>
                        <a:bodyPr/>
                        <a:lstStyle/>
                        <a:p>
                          <a:pPr algn="ctr" fontAlgn="b"/>
                          <a:r>
                            <a:rPr lang="en-US" sz="1700" u="none" strike="noStrike">
                              <a:solidFill>
                                <a:schemeClr val="bg2">
                                  <a:lumMod val="60000"/>
                                  <a:lumOff val="40000"/>
                                </a:schemeClr>
                              </a:solidFill>
                              <a:effectLst/>
                            </a:rPr>
                            <a:t>4</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8.16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563</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bg2">
                                  <a:lumMod val="60000"/>
                                  <a:lumOff val="40000"/>
                                </a:schemeClr>
                              </a:solidFill>
                              <a:effectLst/>
                            </a:rPr>
                            <a:t>0.790</a:t>
                          </a:r>
                          <a:endParaRPr lang="en-US" sz="1700" b="0" i="0" u="none" strike="noStrike">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bg2">
                                  <a:lumMod val="60000"/>
                                  <a:lumOff val="40000"/>
                                </a:schemeClr>
                              </a:solidFill>
                              <a:effectLst/>
                            </a:rPr>
                            <a:t>*</a:t>
                          </a:r>
                          <a:endParaRPr lang="en-US" sz="1700" b="0"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bg2">
                                  <a:lumMod val="60000"/>
                                  <a:lumOff val="40000"/>
                                </a:schemeClr>
                              </a:solidFill>
                              <a:effectLst/>
                            </a:rPr>
                            <a:t>0.806</a:t>
                          </a:r>
                          <a:endParaRPr lang="en-US" sz="1700" b="1" i="0" u="none" strike="noStrike" dirty="0">
                            <a:solidFill>
                              <a:schemeClr val="bg2">
                                <a:lumMod val="60000"/>
                                <a:lumOff val="40000"/>
                              </a:schemeClr>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56729247"/>
                      </a:ext>
                    </a:extLst>
                  </a:tr>
                </a:tbl>
              </a:graphicData>
            </a:graphic>
          </p:graphicFrame>
        </mc:Fallback>
      </mc:AlternateContent>
      <p:sp>
        <p:nvSpPr>
          <p:cNvPr id="5" name="Oval 4">
            <a:extLst>
              <a:ext uri="{FF2B5EF4-FFF2-40B4-BE49-F238E27FC236}">
                <a16:creationId xmlns:a16="http://schemas.microsoft.com/office/drawing/2014/main" id="{B5374DC2-EB10-4B9F-B6AE-C3396595229E}"/>
              </a:ext>
            </a:extLst>
          </p:cNvPr>
          <p:cNvSpPr/>
          <p:nvPr/>
        </p:nvSpPr>
        <p:spPr bwMode="auto">
          <a:xfrm>
            <a:off x="5411704" y="5524652"/>
            <a:ext cx="1126273" cy="96535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6" name="Oval 5">
            <a:extLst>
              <a:ext uri="{FF2B5EF4-FFF2-40B4-BE49-F238E27FC236}">
                <a16:creationId xmlns:a16="http://schemas.microsoft.com/office/drawing/2014/main" id="{C46F7421-AD6C-460E-98AD-00B763331926}"/>
              </a:ext>
            </a:extLst>
          </p:cNvPr>
          <p:cNvSpPr/>
          <p:nvPr/>
        </p:nvSpPr>
        <p:spPr bwMode="auto">
          <a:xfrm>
            <a:off x="6955775" y="5524652"/>
            <a:ext cx="1126273" cy="96535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 name="Rectangle 6">
            <a:hlinkClick r:id="rId4" action="ppaction://hlinksldjump"/>
            <a:extLst>
              <a:ext uri="{FF2B5EF4-FFF2-40B4-BE49-F238E27FC236}">
                <a16:creationId xmlns:a16="http://schemas.microsoft.com/office/drawing/2014/main" id="{6CF161C5-B141-47F8-B7D0-6FADF3AA31E4}"/>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43573017"/>
      </p:ext>
    </p:extLst>
  </p:cSld>
  <p:clrMapOvr>
    <a:masterClrMapping/>
  </p:clrMapOvr>
  <p:transition advClick="0"/>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Methods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3882" y="1440329"/>
                <a:ext cx="12082752" cy="5546165"/>
              </a:xfrm>
            </p:spPr>
            <p:txBody>
              <a:bodyPr/>
              <a:lstStyle/>
              <a:p>
                <a:r>
                  <a:rPr lang="en-US" dirty="0"/>
                  <a:t>Solver Selection</a:t>
                </a:r>
              </a:p>
              <a:p>
                <a:pPr lvl="1"/>
                <a:r>
                  <a:rPr lang="en-US" dirty="0">
                    <a:cs typeface="Arial"/>
                  </a:rPr>
                  <a:t>Solvers tested on randomly generated problem instances of various sizes</a:t>
                </a:r>
              </a:p>
              <a:p>
                <a:pPr lvl="2"/>
                <a:r>
                  <a:rPr lang="en-US" dirty="0">
                    <a:cs typeface="Arial"/>
                  </a:rPr>
                  <a:t>Baron not considered due to extreme solve time</a:t>
                </a:r>
              </a:p>
              <a:p>
                <a:pPr lvl="2"/>
                <a:r>
                  <a:rPr lang="en-US" dirty="0">
                    <a:cs typeface="Arial"/>
                  </a:rPr>
                  <a:t>Size denoted as “</a:t>
                </a:r>
                <a14:m>
                  <m:oMath xmlns:m="http://schemas.openxmlformats.org/officeDocument/2006/math">
                    <m:r>
                      <a:rPr lang="en-US" b="0" i="1" smtClean="0">
                        <a:latin typeface="Cambria Math" panose="02040503050406030204" pitchFamily="18" charset="0"/>
                        <a:cs typeface="Arial"/>
                      </a:rPr>
                      <m:t>𝑁</m:t>
                    </m:r>
                    <m:r>
                      <a:rPr lang="en-US" b="0" i="1" smtClean="0">
                        <a:latin typeface="Cambria Math" panose="02040503050406030204" pitchFamily="18" charset="0"/>
                        <a:cs typeface="Arial"/>
                      </a:rPr>
                      <m:t> </m:t>
                    </m:r>
                    <m:r>
                      <a:rPr lang="en-US" b="0" i="1" smtClean="0">
                        <a:latin typeface="Cambria Math" panose="02040503050406030204" pitchFamily="18" charset="0"/>
                        <a:cs typeface="Arial"/>
                      </a:rPr>
                      <m:t>𝑥</m:t>
                    </m:r>
                    <m:r>
                      <a:rPr lang="en-US" b="0" i="1" smtClean="0">
                        <a:latin typeface="Cambria Math" panose="02040503050406030204" pitchFamily="18" charset="0"/>
                        <a:cs typeface="Arial"/>
                      </a:rPr>
                      <m:t> </m:t>
                    </m:r>
                    <m:r>
                      <a:rPr lang="en-US" b="0" i="1" smtClean="0">
                        <a:latin typeface="Cambria Math" panose="02040503050406030204" pitchFamily="18" charset="0"/>
                        <a:cs typeface="Arial"/>
                      </a:rPr>
                      <m:t>𝑀</m:t>
                    </m:r>
                  </m:oMath>
                </a14:m>
                <a:r>
                  <a:rPr lang="en-US" dirty="0">
                    <a:cs typeface="Arial"/>
                  </a:rPr>
                  <a:t>” where </a:t>
                </a:r>
                <a14:m>
                  <m:oMath xmlns:m="http://schemas.openxmlformats.org/officeDocument/2006/math">
                    <m:r>
                      <a:rPr lang="en-US" i="1">
                        <a:latin typeface="Cambria Math" panose="02040503050406030204" pitchFamily="18" charset="0"/>
                        <a:cs typeface="Arial"/>
                      </a:rPr>
                      <m:t>𝑁</m:t>
                    </m:r>
                  </m:oMath>
                </a14:m>
                <a:r>
                  <a:rPr lang="en-US" dirty="0">
                    <a:cs typeface="Arial"/>
                  </a:rPr>
                  <a:t> is the number of cadets and </a:t>
                </a:r>
                <a14:m>
                  <m:oMath xmlns:m="http://schemas.openxmlformats.org/officeDocument/2006/math">
                    <m:r>
                      <a:rPr lang="en-US" b="0" i="1" smtClean="0">
                        <a:latin typeface="Cambria Math" panose="02040503050406030204" pitchFamily="18" charset="0"/>
                        <a:cs typeface="Arial"/>
                      </a:rPr>
                      <m:t>𝑀</m:t>
                    </m:r>
                  </m:oMath>
                </a14:m>
                <a:r>
                  <a:rPr lang="en-US" dirty="0">
                    <a:cs typeface="Arial"/>
                  </a:rPr>
                  <a:t> is the number of AFSCs</a:t>
                </a:r>
                <a:endParaRPr lang="en-US" dirty="0">
                  <a:solidFill>
                    <a:schemeClr val="bg2">
                      <a:lumMod val="60000"/>
                      <a:lumOff val="40000"/>
                    </a:schemeClr>
                  </a:solidFill>
                  <a:cs typeface="Arial"/>
                </a:endParaRPr>
              </a:p>
              <a:p>
                <a:pPr lvl="1"/>
                <a:endParaRPr lang="en-US" dirty="0"/>
              </a:p>
              <a:p>
                <a:pPr lvl="2"/>
                <a:endParaRPr lang="en-US" dirty="0"/>
              </a:p>
              <a:p>
                <a:pPr lvl="2"/>
                <a:endParaRPr lang="en-US" dirty="0"/>
              </a:p>
              <a:p>
                <a:pPr lvl="1"/>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3882" y="1440329"/>
                <a:ext cx="12082752" cy="5546165"/>
              </a:xfrm>
              <a:blipFill>
                <a:blip r:embed="rId2"/>
                <a:stretch>
                  <a:fillRect l="-858" t="-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8869DCF4-930A-474A-ABA9-01AFB9AD56FF}"/>
                  </a:ext>
                </a:extLst>
              </p:cNvPr>
              <p:cNvGraphicFramePr>
                <a:graphicFrameLocks noGrp="1"/>
              </p:cNvGraphicFramePr>
              <p:nvPr/>
            </p:nvGraphicFramePr>
            <p:xfrm>
              <a:off x="573882" y="3366586"/>
              <a:ext cx="12345984" cy="3619908"/>
            </p:xfrm>
            <a:graphic>
              <a:graphicData uri="http://schemas.openxmlformats.org/drawingml/2006/table">
                <a:tbl>
                  <a:tblPr>
                    <a:tableStyleId>{5C22544A-7EE6-4342-B048-85BDC9FD1C3A}</a:tableStyleId>
                  </a:tblPr>
                  <a:tblGrid>
                    <a:gridCol w="1543248">
                      <a:extLst>
                        <a:ext uri="{9D8B030D-6E8A-4147-A177-3AD203B41FA5}">
                          <a16:colId xmlns:a16="http://schemas.microsoft.com/office/drawing/2014/main" val="2280002714"/>
                        </a:ext>
                      </a:extLst>
                    </a:gridCol>
                    <a:gridCol w="1543248">
                      <a:extLst>
                        <a:ext uri="{9D8B030D-6E8A-4147-A177-3AD203B41FA5}">
                          <a16:colId xmlns:a16="http://schemas.microsoft.com/office/drawing/2014/main" val="2688056237"/>
                        </a:ext>
                      </a:extLst>
                    </a:gridCol>
                    <a:gridCol w="1543248">
                      <a:extLst>
                        <a:ext uri="{9D8B030D-6E8A-4147-A177-3AD203B41FA5}">
                          <a16:colId xmlns:a16="http://schemas.microsoft.com/office/drawing/2014/main" val="2775444051"/>
                        </a:ext>
                      </a:extLst>
                    </a:gridCol>
                    <a:gridCol w="1543248">
                      <a:extLst>
                        <a:ext uri="{9D8B030D-6E8A-4147-A177-3AD203B41FA5}">
                          <a16:colId xmlns:a16="http://schemas.microsoft.com/office/drawing/2014/main" val="2421728737"/>
                        </a:ext>
                      </a:extLst>
                    </a:gridCol>
                    <a:gridCol w="1543248">
                      <a:extLst>
                        <a:ext uri="{9D8B030D-6E8A-4147-A177-3AD203B41FA5}">
                          <a16:colId xmlns:a16="http://schemas.microsoft.com/office/drawing/2014/main" val="2411342127"/>
                        </a:ext>
                      </a:extLst>
                    </a:gridCol>
                    <a:gridCol w="1543248">
                      <a:extLst>
                        <a:ext uri="{9D8B030D-6E8A-4147-A177-3AD203B41FA5}">
                          <a16:colId xmlns:a16="http://schemas.microsoft.com/office/drawing/2014/main" val="949519165"/>
                        </a:ext>
                      </a:extLst>
                    </a:gridCol>
                    <a:gridCol w="1543248">
                      <a:extLst>
                        <a:ext uri="{9D8B030D-6E8A-4147-A177-3AD203B41FA5}">
                          <a16:colId xmlns:a16="http://schemas.microsoft.com/office/drawing/2014/main" val="3723763516"/>
                        </a:ext>
                      </a:extLst>
                    </a:gridCol>
                    <a:gridCol w="1543248">
                      <a:extLst>
                        <a:ext uri="{9D8B030D-6E8A-4147-A177-3AD203B41FA5}">
                          <a16:colId xmlns:a16="http://schemas.microsoft.com/office/drawing/2014/main" val="3714513299"/>
                        </a:ext>
                      </a:extLst>
                    </a:gridCol>
                  </a:tblGrid>
                  <a:tr h="525470">
                    <a:tc>
                      <a:txBody>
                        <a:bodyPr/>
                        <a:lstStyle/>
                        <a:p>
                          <a:pPr algn="ctr" fontAlgn="t"/>
                          <a:r>
                            <a:rPr lang="en-US" sz="1700" u="none" strike="noStrike" dirty="0">
                              <a:solidFill>
                                <a:schemeClr val="tx1"/>
                              </a:solidFill>
                              <a:effectLst/>
                            </a:rPr>
                            <a:t>Size</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Instances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Time (s)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Z</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0198354"/>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100 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3.36</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0.35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0.30</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0.762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59540"/>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200 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0.54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0.64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0.796</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1601896"/>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400 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4.79</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0.91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2.11</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0.813</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0.805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0.792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3748393"/>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800 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6.40</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2.14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10.3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0.778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0.804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0.758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0376911"/>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1200 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4.87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2.20</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20.8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0.783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0.811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0.773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194977"/>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1600 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6.44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3.28</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45.4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0.814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0.821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0.767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2045274"/>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1600 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4</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5.35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10.7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61.7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0.782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0.838</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0.822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9194251"/>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1600 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8</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5.44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208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0.746</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0.831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0.807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603185"/>
                      </a:ext>
                    </a:extLst>
                  </a:tr>
                  <a:tr h="280251">
                    <a:tc>
                      <a:txBody>
                        <a:bodyPr/>
                        <a:lstStyle/>
                        <a:p>
                          <a:pPr algn="ctr" fontAlgn="b"/>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cs typeface="Arial"/>
                                  </a:rPr>
                                  <m:t>1600 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12</m:t>
                                </m:r>
                              </m:oMath>
                            </m:oMathPara>
                          </a14:m>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5.89</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338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309</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0.811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0.792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3381453"/>
                      </a:ext>
                    </a:extLst>
                  </a:tr>
                  <a:tr h="280251">
                    <a:tc>
                      <a:txBody>
                        <a:bodyPr/>
                        <a:lstStyle/>
                        <a:p>
                          <a:pPr algn="l" fontAlgn="b"/>
                          <a14:m>
                            <m:oMath xmlns:m="http://schemas.openxmlformats.org/officeDocument/2006/math">
                              <m:r>
                                <a:rPr lang="en-US" sz="1600" b="0" i="1" smtClean="0">
                                  <a:solidFill>
                                    <a:schemeClr val="tx1"/>
                                  </a:solidFill>
                                  <a:latin typeface="Cambria Math" panose="02040503050406030204" pitchFamily="18" charset="0"/>
                                  <a:cs typeface="Arial"/>
                                </a:rPr>
                                <m:t>1600 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24</m:t>
                              </m:r>
                            </m:oMath>
                          </a14:m>
                          <a:r>
                            <a:rPr lang="en-US" sz="1700" u="none" strike="noStrike" dirty="0">
                              <a:solidFill>
                                <a:schemeClr val="tx1"/>
                              </a:solidFill>
                              <a:effectLst/>
                            </a:rPr>
                            <a:t>*</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6.02</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753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0.723</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0.700</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006182"/>
                      </a:ext>
                    </a:extLst>
                  </a:tr>
                  <a:tr h="291928">
                    <a:tc>
                      <a:txBody>
                        <a:bodyPr/>
                        <a:lstStyle/>
                        <a:p>
                          <a:pPr algn="l" fontAlgn="b"/>
                          <a14:m>
                            <m:oMath xmlns:m="http://schemas.openxmlformats.org/officeDocument/2006/math">
                              <m:r>
                                <a:rPr lang="en-US" sz="1600" b="0" i="1" smtClean="0">
                                  <a:solidFill>
                                    <a:schemeClr val="tx1"/>
                                  </a:solidFill>
                                  <a:latin typeface="Cambria Math" panose="02040503050406030204" pitchFamily="18" charset="0"/>
                                  <a:cs typeface="Arial"/>
                                </a:rPr>
                                <m:t>1600 </m:t>
                              </m:r>
                              <m:r>
                                <a:rPr lang="en-US" sz="1600" b="0" i="1" smtClean="0">
                                  <a:solidFill>
                                    <a:schemeClr val="tx1"/>
                                  </a:solidFill>
                                  <a:latin typeface="Cambria Math" panose="02040503050406030204" pitchFamily="18" charset="0"/>
                                  <a:cs typeface="Arial"/>
                                </a:rPr>
                                <m:t>𝑥</m:t>
                              </m:r>
                              <m:r>
                                <a:rPr lang="en-US" sz="1600" b="0" i="1" smtClean="0">
                                  <a:solidFill>
                                    <a:schemeClr val="tx1"/>
                                  </a:solidFill>
                                  <a:latin typeface="Cambria Math" panose="02040503050406030204" pitchFamily="18" charset="0"/>
                                  <a:cs typeface="Arial"/>
                                </a:rPr>
                                <m:t> 32</m:t>
                              </m:r>
                            </m:oMath>
                          </a14:m>
                          <a:r>
                            <a:rPr lang="en-US" sz="1700" u="none" strike="noStrike" dirty="0">
                              <a:solidFill>
                                <a:schemeClr val="tx1"/>
                              </a:solidFill>
                              <a:effectLst/>
                            </a:rPr>
                            <a:t>*</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tx1"/>
                              </a:solidFill>
                              <a:effectLst/>
                            </a:rPr>
                            <a:t>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8.16</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563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tx1"/>
                              </a:solidFill>
                              <a:effectLst/>
                            </a:rPr>
                            <a:t>0.790</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0.806</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56729247"/>
                      </a:ext>
                    </a:extLst>
                  </a:tr>
                </a:tbl>
              </a:graphicData>
            </a:graphic>
          </p:graphicFrame>
        </mc:Choice>
        <mc:Fallback xmlns="">
          <p:graphicFrame>
            <p:nvGraphicFramePr>
              <p:cNvPr id="4" name="Table 3">
                <a:extLst>
                  <a:ext uri="{FF2B5EF4-FFF2-40B4-BE49-F238E27FC236}">
                    <a16:creationId xmlns:a16="http://schemas.microsoft.com/office/drawing/2014/main" id="{8869DCF4-930A-474A-ABA9-01AFB9AD56FF}"/>
                  </a:ext>
                </a:extLst>
              </p:cNvPr>
              <p:cNvGraphicFramePr>
                <a:graphicFrameLocks noGrp="1"/>
              </p:cNvGraphicFramePr>
              <p:nvPr>
                <p:extLst>
                  <p:ext uri="{D42A27DB-BD31-4B8C-83A1-F6EECF244321}">
                    <p14:modId xmlns:p14="http://schemas.microsoft.com/office/powerpoint/2010/main" val="58375370"/>
                  </p:ext>
                </p:extLst>
              </p:nvPr>
            </p:nvGraphicFramePr>
            <p:xfrm>
              <a:off x="573882" y="3366586"/>
              <a:ext cx="12345984" cy="3619908"/>
            </p:xfrm>
            <a:graphic>
              <a:graphicData uri="http://schemas.openxmlformats.org/drawingml/2006/table">
                <a:tbl>
                  <a:tblPr>
                    <a:tableStyleId>{5C22544A-7EE6-4342-B048-85BDC9FD1C3A}</a:tableStyleId>
                  </a:tblPr>
                  <a:tblGrid>
                    <a:gridCol w="1543248">
                      <a:extLst>
                        <a:ext uri="{9D8B030D-6E8A-4147-A177-3AD203B41FA5}">
                          <a16:colId xmlns:a16="http://schemas.microsoft.com/office/drawing/2014/main" val="2280002714"/>
                        </a:ext>
                      </a:extLst>
                    </a:gridCol>
                    <a:gridCol w="1543248">
                      <a:extLst>
                        <a:ext uri="{9D8B030D-6E8A-4147-A177-3AD203B41FA5}">
                          <a16:colId xmlns:a16="http://schemas.microsoft.com/office/drawing/2014/main" val="2688056237"/>
                        </a:ext>
                      </a:extLst>
                    </a:gridCol>
                    <a:gridCol w="1543248">
                      <a:extLst>
                        <a:ext uri="{9D8B030D-6E8A-4147-A177-3AD203B41FA5}">
                          <a16:colId xmlns:a16="http://schemas.microsoft.com/office/drawing/2014/main" val="2775444051"/>
                        </a:ext>
                      </a:extLst>
                    </a:gridCol>
                    <a:gridCol w="1543248">
                      <a:extLst>
                        <a:ext uri="{9D8B030D-6E8A-4147-A177-3AD203B41FA5}">
                          <a16:colId xmlns:a16="http://schemas.microsoft.com/office/drawing/2014/main" val="2421728737"/>
                        </a:ext>
                      </a:extLst>
                    </a:gridCol>
                    <a:gridCol w="1543248">
                      <a:extLst>
                        <a:ext uri="{9D8B030D-6E8A-4147-A177-3AD203B41FA5}">
                          <a16:colId xmlns:a16="http://schemas.microsoft.com/office/drawing/2014/main" val="2411342127"/>
                        </a:ext>
                      </a:extLst>
                    </a:gridCol>
                    <a:gridCol w="1543248">
                      <a:extLst>
                        <a:ext uri="{9D8B030D-6E8A-4147-A177-3AD203B41FA5}">
                          <a16:colId xmlns:a16="http://schemas.microsoft.com/office/drawing/2014/main" val="949519165"/>
                        </a:ext>
                      </a:extLst>
                    </a:gridCol>
                    <a:gridCol w="1543248">
                      <a:extLst>
                        <a:ext uri="{9D8B030D-6E8A-4147-A177-3AD203B41FA5}">
                          <a16:colId xmlns:a16="http://schemas.microsoft.com/office/drawing/2014/main" val="3723763516"/>
                        </a:ext>
                      </a:extLst>
                    </a:gridCol>
                    <a:gridCol w="1543248">
                      <a:extLst>
                        <a:ext uri="{9D8B030D-6E8A-4147-A177-3AD203B41FA5}">
                          <a16:colId xmlns:a16="http://schemas.microsoft.com/office/drawing/2014/main" val="3714513299"/>
                        </a:ext>
                      </a:extLst>
                    </a:gridCol>
                  </a:tblGrid>
                  <a:tr h="525470">
                    <a:tc>
                      <a:txBody>
                        <a:bodyPr/>
                        <a:lstStyle/>
                        <a:p>
                          <a:pPr algn="ctr" fontAlgn="t"/>
                          <a:r>
                            <a:rPr lang="en-US" sz="1700" u="none" strike="noStrike" dirty="0">
                              <a:solidFill>
                                <a:schemeClr val="tx1"/>
                              </a:solidFill>
                              <a:effectLst/>
                            </a:rPr>
                            <a:t>Size</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Instances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Time (s)</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Time (s)</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CBC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a:solidFill>
                                <a:schemeClr val="tx1"/>
                              </a:solidFill>
                              <a:effectLst/>
                            </a:rPr>
                            <a:t>Gurobi Z</a:t>
                          </a:r>
                          <a:endParaRPr lang="en-US" sz="1700" b="1"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700" u="none" strike="noStrike" dirty="0">
                              <a:solidFill>
                                <a:schemeClr val="tx1"/>
                              </a:solidFill>
                              <a:effectLst/>
                            </a:rPr>
                            <a:t>IPOPT Z</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0198354"/>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186957" r="-701186" b="-1045652"/>
                          </a:stretch>
                        </a:blipFill>
                      </a:tcPr>
                    </a:tc>
                    <a:tc>
                      <a:txBody>
                        <a:bodyPr/>
                        <a:lstStyle/>
                        <a:p>
                          <a:pPr algn="ctr" fontAlgn="b"/>
                          <a:r>
                            <a:rPr lang="en-US" sz="1700" u="none" strike="noStrike" dirty="0">
                              <a:solidFill>
                                <a:schemeClr val="tx1"/>
                              </a:solidFill>
                              <a:effectLst/>
                            </a:rPr>
                            <a:t>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3.36</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0.35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0.30</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0.775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0.762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59540"/>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286957" r="-701186" b="-945652"/>
                          </a:stretch>
                        </a:blip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0.54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0.64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0" u="none" strike="noStrike" dirty="0">
                              <a:solidFill>
                                <a:schemeClr val="tx1"/>
                              </a:solidFill>
                              <a:effectLst/>
                            </a:rPr>
                            <a:t>0.793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0.796</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1601896"/>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378723" r="-701186" b="-825532"/>
                          </a:stretch>
                        </a:blip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4.79</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0.91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2.11</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0.813</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0.805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0.792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3748393"/>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489130" r="-701186" b="-743478"/>
                          </a:stretch>
                        </a:blip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6.40</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2.14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10.3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0.778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0.804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0.758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0376911"/>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589130" r="-701186" b="-643478"/>
                          </a:stretch>
                        </a:blipFill>
                      </a:tcPr>
                    </a:tc>
                    <a:tc>
                      <a:txBody>
                        <a:bodyPr/>
                        <a:lstStyle/>
                        <a:p>
                          <a:pPr algn="ctr" fontAlgn="b"/>
                          <a:r>
                            <a:rPr lang="en-US" sz="1700" u="none" strike="noStrike">
                              <a:solidFill>
                                <a:schemeClr val="tx1"/>
                              </a:solidFill>
                              <a:effectLst/>
                            </a:rPr>
                            <a:t>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4.87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2.20</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20.8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0.783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0.811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0.773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194977"/>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689130" r="-701186" b="-543478"/>
                          </a:stretch>
                        </a:blipFill>
                      </a:tcPr>
                    </a:tc>
                    <a:tc>
                      <a:txBody>
                        <a:bodyPr/>
                        <a:lstStyle/>
                        <a:p>
                          <a:pPr algn="ctr" fontAlgn="b"/>
                          <a:r>
                            <a:rPr lang="en-US" sz="1700" u="none" strike="noStrike">
                              <a:solidFill>
                                <a:schemeClr val="tx1"/>
                              </a:solidFill>
                              <a:effectLst/>
                            </a:rPr>
                            <a:t>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6.44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3.28</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45.4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0.814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0.821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0.767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2045274"/>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789130" r="-701186" b="-443478"/>
                          </a:stretch>
                        </a:blip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5.35</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10.7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61.7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0.782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0.838</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0.822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9194251"/>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889130" r="-701186" b="-343478"/>
                          </a:stretch>
                        </a:blip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5.44</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445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208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0.746</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0.831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0.807</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603185"/>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989130" r="-701186" b="-243478"/>
                          </a:stretch>
                        </a:blipFill>
                      </a:tcPr>
                    </a:tc>
                    <a:tc>
                      <a:txBody>
                        <a:bodyPr/>
                        <a:lstStyle/>
                        <a:p>
                          <a:pPr algn="ctr" fontAlgn="b"/>
                          <a:r>
                            <a:rPr lang="en-US" sz="1700" u="none" strike="noStrike">
                              <a:solidFill>
                                <a:schemeClr val="tx1"/>
                              </a:solidFill>
                              <a:effectLst/>
                            </a:rPr>
                            <a:t>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5.89</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338</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309</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0.745</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0.811</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0.792</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3381453"/>
                      </a:ext>
                    </a:extLst>
                  </a:tr>
                  <a:tr h="280251">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1089130" r="-701186" b="-143478"/>
                          </a:stretch>
                        </a:blipFill>
                      </a:tcPr>
                    </a:tc>
                    <a:tc>
                      <a:txBody>
                        <a:bodyPr/>
                        <a:lstStyle/>
                        <a:p>
                          <a:pPr algn="ctr" fontAlgn="b"/>
                          <a:r>
                            <a:rPr lang="en-US" sz="1700" u="none" strike="noStrike">
                              <a:solidFill>
                                <a:schemeClr val="tx1"/>
                              </a:solidFill>
                              <a:effectLst/>
                            </a:rPr>
                            <a:t>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6.02</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a:solidFill>
                                <a:schemeClr val="tx1"/>
                              </a:solidFill>
                              <a:effectLst/>
                            </a:rPr>
                            <a:t>753</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0.723</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0.700</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006182"/>
                      </a:ext>
                    </a:extLst>
                  </a:tr>
                  <a:tr h="291928">
                    <a:tc>
                      <a:txBody>
                        <a:bodyPr/>
                        <a:lstStyle/>
                        <a:p>
                          <a:endParaRPr lang="en-US"/>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a:blip r:embed="rId3"/>
                          <a:stretch>
                            <a:fillRect t="-1139583" r="-701186" b="-37500"/>
                          </a:stretch>
                        </a:blipFill>
                      </a:tcPr>
                    </a:tc>
                    <a:tc>
                      <a:txBody>
                        <a:bodyPr/>
                        <a:lstStyle/>
                        <a:p>
                          <a:pPr algn="ctr" fontAlgn="b"/>
                          <a:r>
                            <a:rPr lang="en-US" sz="1700" u="none" strike="noStrike">
                              <a:solidFill>
                                <a:schemeClr val="tx1"/>
                              </a:solidFill>
                              <a:effectLst/>
                            </a:rPr>
                            <a:t>4</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8.16</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563</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a:solidFill>
                                <a:schemeClr val="tx1"/>
                              </a:solidFill>
                              <a:effectLst/>
                            </a:rPr>
                            <a:t>0.790</a:t>
                          </a:r>
                          <a:endParaRPr lang="en-US" sz="1700" b="0" i="0" u="none" strike="noStrike">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u="none" strike="noStrike" dirty="0">
                              <a:solidFill>
                                <a:schemeClr val="tx1"/>
                              </a:solidFill>
                              <a:effectLst/>
                            </a:rPr>
                            <a:t>*</a:t>
                          </a:r>
                          <a:endParaRPr lang="en-US" sz="1700" b="0"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700" b="1" u="none" strike="noStrike" dirty="0">
                              <a:solidFill>
                                <a:schemeClr val="tx1"/>
                              </a:solidFill>
                              <a:effectLst/>
                            </a:rPr>
                            <a:t>0.806</a:t>
                          </a:r>
                          <a:endParaRPr lang="en-US" sz="1700" b="1" i="0" u="none" strike="noStrike" dirty="0">
                            <a:solidFill>
                              <a:schemeClr val="tx1"/>
                            </a:solidFill>
                            <a:effectLst/>
                            <a:latin typeface="Calibri" panose="020F0502020204030204" pitchFamily="34" charset="0"/>
                          </a:endParaRPr>
                        </a:p>
                      </a:txBody>
                      <a:tcPr marL="11677" marR="11677" marT="1167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56729247"/>
                      </a:ext>
                    </a:extLst>
                  </a:tr>
                </a:tbl>
              </a:graphicData>
            </a:graphic>
          </p:graphicFrame>
        </mc:Fallback>
      </mc:AlternateContent>
      <p:sp>
        <p:nvSpPr>
          <p:cNvPr id="5" name="Oval 4">
            <a:extLst>
              <a:ext uri="{FF2B5EF4-FFF2-40B4-BE49-F238E27FC236}">
                <a16:creationId xmlns:a16="http://schemas.microsoft.com/office/drawing/2014/main" id="{0409A597-687D-4415-B6E6-224A4EA445C5}"/>
              </a:ext>
            </a:extLst>
          </p:cNvPr>
          <p:cNvSpPr/>
          <p:nvPr/>
        </p:nvSpPr>
        <p:spPr bwMode="auto">
          <a:xfrm>
            <a:off x="10185409" y="6361637"/>
            <a:ext cx="800303" cy="62485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6" name="Oval 5">
            <a:extLst>
              <a:ext uri="{FF2B5EF4-FFF2-40B4-BE49-F238E27FC236}">
                <a16:creationId xmlns:a16="http://schemas.microsoft.com/office/drawing/2014/main" id="{BB36D6DE-14BF-4033-896F-C79322CE8966}"/>
              </a:ext>
            </a:extLst>
          </p:cNvPr>
          <p:cNvSpPr/>
          <p:nvPr/>
        </p:nvSpPr>
        <p:spPr bwMode="auto">
          <a:xfrm>
            <a:off x="5579956" y="6361637"/>
            <a:ext cx="800303" cy="62485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 name="Rectangle 6">
            <a:hlinkClick r:id="rId4" action="ppaction://hlinksldjump"/>
            <a:extLst>
              <a:ext uri="{FF2B5EF4-FFF2-40B4-BE49-F238E27FC236}">
                <a16:creationId xmlns:a16="http://schemas.microsoft.com/office/drawing/2014/main" id="{883FE5C2-EF35-421C-9D4C-C1D01580740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82437685"/>
      </p:ext>
    </p:extLst>
  </p:cSld>
  <p:clrMapOvr>
    <a:masterClrMapping/>
  </p:clrMapOvr>
  <p:transition advClick="0"/>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Algorithm </a:t>
            </a:r>
          </a:p>
        </p:txBody>
      </p:sp>
      <p:sp>
        <p:nvSpPr>
          <p:cNvPr id="3" name="Content Placeholder 2"/>
          <p:cNvSpPr>
            <a:spLocks noGrp="1"/>
          </p:cNvSpPr>
          <p:nvPr>
            <p:ph idx="1"/>
          </p:nvPr>
        </p:nvSpPr>
        <p:spPr>
          <a:xfrm>
            <a:off x="573882" y="1440329"/>
            <a:ext cx="6351025" cy="5546165"/>
          </a:xfrm>
        </p:spPr>
        <p:txBody>
          <a:bodyPr/>
          <a:lstStyle/>
          <a:p>
            <a:r>
              <a:rPr lang="en-US" dirty="0"/>
              <a:t>Solution Techniques</a:t>
            </a:r>
          </a:p>
          <a:p>
            <a:pPr lvl="1"/>
            <a:r>
              <a:rPr lang="en-US" dirty="0">
                <a:cs typeface="Arial"/>
              </a:rPr>
              <a:t>Genetic Algorithm</a:t>
            </a:r>
          </a:p>
          <a:p>
            <a:pPr lvl="2"/>
            <a:r>
              <a:rPr lang="en-US" dirty="0">
                <a:cs typeface="Arial"/>
              </a:rPr>
              <a:t>“Evolves” Approximate model initial solution with Exact model objective function</a:t>
            </a:r>
          </a:p>
          <a:p>
            <a:pPr lvl="2"/>
            <a:r>
              <a:rPr lang="en-US" dirty="0">
                <a:solidFill>
                  <a:schemeClr val="bg2">
                    <a:lumMod val="60000"/>
                    <a:lumOff val="40000"/>
                  </a:schemeClr>
                </a:solidFill>
                <a:cs typeface="Arial"/>
              </a:rPr>
              <a:t>Solutions represented as “chromosomes”</a:t>
            </a:r>
          </a:p>
          <a:p>
            <a:pPr lvl="2"/>
            <a:r>
              <a:rPr lang="en-US" dirty="0">
                <a:solidFill>
                  <a:schemeClr val="bg2">
                    <a:lumMod val="60000"/>
                    <a:lumOff val="40000"/>
                  </a:schemeClr>
                </a:solidFill>
                <a:cs typeface="Arial"/>
              </a:rPr>
              <a:t>Variables represented as “genes”</a:t>
            </a:r>
          </a:p>
          <a:p>
            <a:pPr lvl="2"/>
            <a:r>
              <a:rPr lang="en-US" dirty="0">
                <a:solidFill>
                  <a:schemeClr val="bg2">
                    <a:lumMod val="60000"/>
                    <a:lumOff val="40000"/>
                  </a:schemeClr>
                </a:solidFill>
                <a:cs typeface="Arial"/>
              </a:rPr>
              <a:t>Set of solutions represented as a “population”</a:t>
            </a:r>
          </a:p>
          <a:p>
            <a:pPr lvl="2"/>
            <a:r>
              <a:rPr lang="en-US" dirty="0">
                <a:solidFill>
                  <a:schemeClr val="bg2">
                    <a:lumMod val="60000"/>
                    <a:lumOff val="40000"/>
                  </a:schemeClr>
                </a:solidFill>
                <a:cs typeface="Arial"/>
              </a:rPr>
              <a:t>A chromosome’s “fitness” is its objective value</a:t>
            </a:r>
          </a:p>
          <a:p>
            <a:pPr lvl="2"/>
            <a:endParaRPr lang="en-US" dirty="0">
              <a:cs typeface="Arial"/>
            </a:endParaRPr>
          </a:p>
          <a:p>
            <a:pPr marL="1003282" lvl="2" indent="0">
              <a:buNone/>
            </a:pPr>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a:extLst>
              <a:ext uri="{FF2B5EF4-FFF2-40B4-BE49-F238E27FC236}">
                <a16:creationId xmlns:a16="http://schemas.microsoft.com/office/drawing/2014/main" id="{1F9AA958-6DF7-41D9-AA0F-44E4279C7D14}"/>
              </a:ext>
            </a:extLst>
          </p:cNvPr>
          <p:cNvPicPr>
            <a:picLocks noChangeAspect="1"/>
          </p:cNvPicPr>
          <p:nvPr/>
        </p:nvPicPr>
        <p:blipFill rotWithShape="1">
          <a:blip r:embed="rId2"/>
          <a:srcRect l="1653" t="12161" r="19981" b="1680"/>
          <a:stretch/>
        </p:blipFill>
        <p:spPr>
          <a:xfrm>
            <a:off x="6924907" y="1546935"/>
            <a:ext cx="6351025" cy="3782243"/>
          </a:xfrm>
          <a:prstGeom prst="rect">
            <a:avLst/>
          </a:prstGeom>
        </p:spPr>
      </p:pic>
      <p:sp>
        <p:nvSpPr>
          <p:cNvPr id="6" name="Rectangle 5">
            <a:hlinkClick r:id="rId3" action="ppaction://hlinksldjump"/>
            <a:extLst>
              <a:ext uri="{FF2B5EF4-FFF2-40B4-BE49-F238E27FC236}">
                <a16:creationId xmlns:a16="http://schemas.microsoft.com/office/drawing/2014/main" id="{F703569F-5812-454C-9F39-81F90787AAF4}"/>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65429134"/>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AB00100-32F5-4EDF-BD4B-7E947E792ECE}"/>
              </a:ext>
            </a:extLst>
          </p:cNvPr>
          <p:cNvPicPr>
            <a:picLocks noChangeAspect="1"/>
          </p:cNvPicPr>
          <p:nvPr/>
        </p:nvPicPr>
        <p:blipFill rotWithShape="1">
          <a:blip r:embed="rId2"/>
          <a:srcRect l="1181" t="14226" r="13987" b="67356"/>
          <a:stretch/>
        </p:blipFill>
        <p:spPr>
          <a:xfrm>
            <a:off x="6754025" y="1398774"/>
            <a:ext cx="6400800" cy="752755"/>
          </a:xfrm>
          <a:prstGeom prst="rect">
            <a:avLst/>
          </a:prstGeom>
        </p:spPr>
      </p:pic>
      <p:sp>
        <p:nvSpPr>
          <p:cNvPr id="2" name="Title 1"/>
          <p:cNvSpPr>
            <a:spLocks noGrp="1"/>
          </p:cNvSpPr>
          <p:nvPr>
            <p:ph type="title"/>
          </p:nvPr>
        </p:nvSpPr>
        <p:spPr/>
        <p:txBody>
          <a:bodyPr/>
          <a:lstStyle/>
          <a:p>
            <a:r>
              <a:rPr lang="en-US" dirty="0"/>
              <a:t>VFT Model</a:t>
            </a:r>
          </a:p>
        </p:txBody>
      </p:sp>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Variables</a:t>
            </a:r>
          </a:p>
          <a:p>
            <a:pPr lvl="2"/>
            <a:r>
              <a:rPr lang="en-US" dirty="0">
                <a:cs typeface="Arial"/>
              </a:rPr>
              <a:t>Same decision variable</a:t>
            </a: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3" action="ppaction://hlinksldjump"/>
            <a:extLst>
              <a:ext uri="{FF2B5EF4-FFF2-40B4-BE49-F238E27FC236}">
                <a16:creationId xmlns:a16="http://schemas.microsoft.com/office/drawing/2014/main" id="{85AA9252-3742-658D-8443-49ADF618100C}"/>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36398303"/>
      </p:ext>
    </p:extLst>
  </p:cSld>
  <p:clrMapOvr>
    <a:masterClrMapping/>
  </p:clrMapOvr>
  <p:transition advClick="0"/>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Algorithm</a:t>
            </a:r>
          </a:p>
        </p:txBody>
      </p:sp>
      <p:sp>
        <p:nvSpPr>
          <p:cNvPr id="3" name="Content Placeholder 2"/>
          <p:cNvSpPr>
            <a:spLocks noGrp="1"/>
          </p:cNvSpPr>
          <p:nvPr>
            <p:ph idx="1"/>
          </p:nvPr>
        </p:nvSpPr>
        <p:spPr>
          <a:xfrm>
            <a:off x="573882" y="1440329"/>
            <a:ext cx="6351025" cy="5546165"/>
          </a:xfrm>
        </p:spPr>
        <p:txBody>
          <a:bodyPr/>
          <a:lstStyle/>
          <a:p>
            <a:r>
              <a:rPr lang="en-US" dirty="0"/>
              <a:t>Solution Techniques</a:t>
            </a:r>
          </a:p>
          <a:p>
            <a:pPr lvl="1"/>
            <a:r>
              <a:rPr lang="en-US" dirty="0">
                <a:cs typeface="Arial"/>
              </a:rPr>
              <a:t>Genetic Algorithm</a:t>
            </a:r>
          </a:p>
          <a:p>
            <a:pPr lvl="2"/>
            <a:r>
              <a:rPr lang="en-US" dirty="0">
                <a:cs typeface="Arial"/>
              </a:rPr>
              <a:t>“Evolves” Approximate model initial solution with Exact model objective function</a:t>
            </a:r>
          </a:p>
          <a:p>
            <a:pPr lvl="2"/>
            <a:r>
              <a:rPr lang="en-US" dirty="0">
                <a:cs typeface="Arial"/>
              </a:rPr>
              <a:t>Solutions represented as “chromosomes”</a:t>
            </a:r>
          </a:p>
          <a:p>
            <a:pPr lvl="2"/>
            <a:r>
              <a:rPr lang="en-US" dirty="0">
                <a:solidFill>
                  <a:schemeClr val="bg2">
                    <a:lumMod val="60000"/>
                    <a:lumOff val="40000"/>
                  </a:schemeClr>
                </a:solidFill>
                <a:cs typeface="Arial"/>
              </a:rPr>
              <a:t>Variables represented as “genes”</a:t>
            </a:r>
          </a:p>
          <a:p>
            <a:pPr lvl="2"/>
            <a:r>
              <a:rPr lang="en-US" dirty="0">
                <a:solidFill>
                  <a:schemeClr val="bg2">
                    <a:lumMod val="60000"/>
                    <a:lumOff val="40000"/>
                  </a:schemeClr>
                </a:solidFill>
                <a:cs typeface="Arial"/>
              </a:rPr>
              <a:t>Set of solutions represented as a “population”</a:t>
            </a:r>
          </a:p>
          <a:p>
            <a:pPr lvl="2"/>
            <a:r>
              <a:rPr lang="en-US" dirty="0">
                <a:solidFill>
                  <a:schemeClr val="bg2">
                    <a:lumMod val="60000"/>
                    <a:lumOff val="40000"/>
                  </a:schemeClr>
                </a:solidFill>
                <a:cs typeface="Arial"/>
              </a:rPr>
              <a:t>A chromosome’s “fitness” is its objective value</a:t>
            </a:r>
          </a:p>
          <a:p>
            <a:pPr lvl="2"/>
            <a:endParaRPr lang="en-US" dirty="0">
              <a:cs typeface="Arial"/>
            </a:endParaRPr>
          </a:p>
          <a:p>
            <a:pPr marL="1003282" lvl="2" indent="0">
              <a:buNone/>
            </a:pPr>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a:extLst>
              <a:ext uri="{FF2B5EF4-FFF2-40B4-BE49-F238E27FC236}">
                <a16:creationId xmlns:a16="http://schemas.microsoft.com/office/drawing/2014/main" id="{1F9AA958-6DF7-41D9-AA0F-44E4279C7D14}"/>
              </a:ext>
            </a:extLst>
          </p:cNvPr>
          <p:cNvPicPr>
            <a:picLocks noChangeAspect="1"/>
          </p:cNvPicPr>
          <p:nvPr/>
        </p:nvPicPr>
        <p:blipFill rotWithShape="1">
          <a:blip r:embed="rId2"/>
          <a:srcRect l="1653" t="12161" r="19981" b="1680"/>
          <a:stretch/>
        </p:blipFill>
        <p:spPr>
          <a:xfrm>
            <a:off x="6924907" y="1546935"/>
            <a:ext cx="6351025" cy="3782243"/>
          </a:xfrm>
          <a:prstGeom prst="rect">
            <a:avLst/>
          </a:prstGeom>
        </p:spPr>
      </p:pic>
      <p:graphicFrame>
        <p:nvGraphicFramePr>
          <p:cNvPr id="8" name="Table 8">
            <a:extLst>
              <a:ext uri="{FF2B5EF4-FFF2-40B4-BE49-F238E27FC236}">
                <a16:creationId xmlns:a16="http://schemas.microsoft.com/office/drawing/2014/main" id="{3C58E3E1-8C16-4667-8049-02B47CF116D4}"/>
              </a:ext>
            </a:extLst>
          </p:cNvPr>
          <p:cNvGraphicFramePr>
            <a:graphicFrameLocks noGrp="1"/>
          </p:cNvGraphicFramePr>
          <p:nvPr/>
        </p:nvGraphicFramePr>
        <p:xfrm>
          <a:off x="2798263" y="5329178"/>
          <a:ext cx="1004721" cy="1478280"/>
        </p:xfrm>
        <a:graphic>
          <a:graphicData uri="http://schemas.openxmlformats.org/drawingml/2006/table">
            <a:tbl>
              <a:tblPr bandRow="1">
                <a:tableStyleId>{5C22544A-7EE6-4342-B048-85BDC9FD1C3A}</a:tableStyleId>
              </a:tblPr>
              <a:tblGrid>
                <a:gridCol w="334907">
                  <a:extLst>
                    <a:ext uri="{9D8B030D-6E8A-4147-A177-3AD203B41FA5}">
                      <a16:colId xmlns:a16="http://schemas.microsoft.com/office/drawing/2014/main" val="652467451"/>
                    </a:ext>
                  </a:extLst>
                </a:gridCol>
                <a:gridCol w="334907">
                  <a:extLst>
                    <a:ext uri="{9D8B030D-6E8A-4147-A177-3AD203B41FA5}">
                      <a16:colId xmlns:a16="http://schemas.microsoft.com/office/drawing/2014/main" val="2582323737"/>
                    </a:ext>
                  </a:extLst>
                </a:gridCol>
                <a:gridCol w="334907">
                  <a:extLst>
                    <a:ext uri="{9D8B030D-6E8A-4147-A177-3AD203B41FA5}">
                      <a16:colId xmlns:a16="http://schemas.microsoft.com/office/drawing/2014/main" val="2883974633"/>
                    </a:ext>
                  </a:extLst>
                </a:gridCol>
              </a:tblGrid>
              <a:tr h="0">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02053117"/>
                  </a:ext>
                </a:extLst>
              </a:tr>
              <a:tr h="370840">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4241121"/>
                  </a:ext>
                </a:extLst>
              </a:tr>
              <a:tr h="370840">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1084227"/>
                  </a:ext>
                </a:extLst>
              </a:tr>
              <a:tr h="370840">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1</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571687"/>
                  </a:ext>
                </a:extLst>
              </a:tr>
            </a:tbl>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CC5F712-EB2D-44D7-9126-1D48FE728733}"/>
                  </a:ext>
                </a:extLst>
              </p:cNvPr>
              <p:cNvSpPr txBox="1"/>
              <p:nvPr/>
            </p:nvSpPr>
            <p:spPr>
              <a:xfrm>
                <a:off x="2087492" y="5852874"/>
                <a:ext cx="710772"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oMath>
                  </m:oMathPara>
                </a14:m>
                <a:endParaRPr lang="en-US" dirty="0"/>
              </a:p>
            </p:txBody>
          </p:sp>
        </mc:Choice>
        <mc:Fallback xmlns="">
          <p:sp>
            <p:nvSpPr>
              <p:cNvPr id="9" name="TextBox 8">
                <a:extLst>
                  <a:ext uri="{FF2B5EF4-FFF2-40B4-BE49-F238E27FC236}">
                    <a16:creationId xmlns:a16="http://schemas.microsoft.com/office/drawing/2014/main" id="{0CC5F712-EB2D-44D7-9126-1D48FE728733}"/>
                  </a:ext>
                </a:extLst>
              </p:cNvPr>
              <p:cNvSpPr txBox="1">
                <a:spLocks noRot="1" noChangeAspect="1" noMove="1" noResize="1" noEditPoints="1" noAdjustHandles="1" noChangeArrowheads="1" noChangeShapeType="1" noTextEdit="1"/>
              </p:cNvSpPr>
              <p:nvPr/>
            </p:nvSpPr>
            <p:spPr>
              <a:xfrm>
                <a:off x="2087492" y="5852874"/>
                <a:ext cx="710772" cy="430887"/>
              </a:xfrm>
              <a:prstGeom prst="rect">
                <a:avLst/>
              </a:prstGeom>
              <a:blipFill>
                <a:blip r:embed="rId3"/>
                <a:stretch>
                  <a:fillRect/>
                </a:stretch>
              </a:blipFill>
            </p:spPr>
            <p:txBody>
              <a:bodyPr/>
              <a:lstStyle/>
              <a:p>
                <a:r>
                  <a:rPr lang="en-US">
                    <a:noFill/>
                  </a:rPr>
                  <a:t> </a:t>
                </a:r>
              </a:p>
            </p:txBody>
          </p:sp>
        </mc:Fallback>
      </mc:AlternateContent>
      <p:sp>
        <p:nvSpPr>
          <p:cNvPr id="10" name="Arrow: Right 9">
            <a:extLst>
              <a:ext uri="{FF2B5EF4-FFF2-40B4-BE49-F238E27FC236}">
                <a16:creationId xmlns:a16="http://schemas.microsoft.com/office/drawing/2014/main" id="{001BECDF-70FF-4F82-9590-BF5CE453144E}"/>
              </a:ext>
            </a:extLst>
          </p:cNvPr>
          <p:cNvSpPr/>
          <p:nvPr/>
        </p:nvSpPr>
        <p:spPr bwMode="auto">
          <a:xfrm>
            <a:off x="4136185" y="5985189"/>
            <a:ext cx="406400" cy="166255"/>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aphicFrame>
        <p:nvGraphicFramePr>
          <p:cNvPr id="11" name="Table 8">
            <a:extLst>
              <a:ext uri="{FF2B5EF4-FFF2-40B4-BE49-F238E27FC236}">
                <a16:creationId xmlns:a16="http://schemas.microsoft.com/office/drawing/2014/main" id="{CB490C52-6896-478B-ABAB-45CC8207CD76}"/>
              </a:ext>
            </a:extLst>
          </p:cNvPr>
          <p:cNvGraphicFramePr>
            <a:graphicFrameLocks noGrp="1"/>
          </p:cNvGraphicFramePr>
          <p:nvPr/>
        </p:nvGraphicFramePr>
        <p:xfrm>
          <a:off x="4875786" y="5882897"/>
          <a:ext cx="1575524" cy="370840"/>
        </p:xfrm>
        <a:graphic>
          <a:graphicData uri="http://schemas.openxmlformats.org/drawingml/2006/table">
            <a:tbl>
              <a:tblPr bandRow="1">
                <a:tableStyleId>{5C22544A-7EE6-4342-B048-85BDC9FD1C3A}</a:tableStyleId>
              </a:tblPr>
              <a:tblGrid>
                <a:gridCol w="393881">
                  <a:extLst>
                    <a:ext uri="{9D8B030D-6E8A-4147-A177-3AD203B41FA5}">
                      <a16:colId xmlns:a16="http://schemas.microsoft.com/office/drawing/2014/main" val="652467451"/>
                    </a:ext>
                  </a:extLst>
                </a:gridCol>
                <a:gridCol w="393881">
                  <a:extLst>
                    <a:ext uri="{9D8B030D-6E8A-4147-A177-3AD203B41FA5}">
                      <a16:colId xmlns:a16="http://schemas.microsoft.com/office/drawing/2014/main" val="2582323737"/>
                    </a:ext>
                  </a:extLst>
                </a:gridCol>
                <a:gridCol w="393881">
                  <a:extLst>
                    <a:ext uri="{9D8B030D-6E8A-4147-A177-3AD203B41FA5}">
                      <a16:colId xmlns:a16="http://schemas.microsoft.com/office/drawing/2014/main" val="2883974633"/>
                    </a:ext>
                  </a:extLst>
                </a:gridCol>
                <a:gridCol w="393881">
                  <a:extLst>
                    <a:ext uri="{9D8B030D-6E8A-4147-A177-3AD203B41FA5}">
                      <a16:colId xmlns:a16="http://schemas.microsoft.com/office/drawing/2014/main" val="3918268856"/>
                    </a:ext>
                  </a:extLst>
                </a:gridCol>
              </a:tblGrid>
              <a:tr h="370840">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571687"/>
                  </a:ext>
                </a:extLst>
              </a:tr>
            </a:tbl>
          </a:graphicData>
        </a:graphic>
      </p:graphicFrame>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BE9CD9B-A61C-47B0-B8CF-97F201D90119}"/>
                  </a:ext>
                </a:extLst>
              </p:cNvPr>
              <p:cNvSpPr txBox="1"/>
              <p:nvPr/>
            </p:nvSpPr>
            <p:spPr>
              <a:xfrm>
                <a:off x="4720116" y="5444332"/>
                <a:ext cx="1886863"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𝑐h𝑟𝑜𝑚𝑜𝑠𝑜𝑚𝑒</m:t>
                      </m:r>
                    </m:oMath>
                  </m:oMathPara>
                </a14:m>
                <a:endParaRPr lang="en-US" dirty="0"/>
              </a:p>
            </p:txBody>
          </p:sp>
        </mc:Choice>
        <mc:Fallback xmlns="">
          <p:sp>
            <p:nvSpPr>
              <p:cNvPr id="13" name="TextBox 12">
                <a:extLst>
                  <a:ext uri="{FF2B5EF4-FFF2-40B4-BE49-F238E27FC236}">
                    <a16:creationId xmlns:a16="http://schemas.microsoft.com/office/drawing/2014/main" id="{ABE9CD9B-A61C-47B0-B8CF-97F201D90119}"/>
                  </a:ext>
                </a:extLst>
              </p:cNvPr>
              <p:cNvSpPr txBox="1">
                <a:spLocks noRot="1" noChangeAspect="1" noMove="1" noResize="1" noEditPoints="1" noAdjustHandles="1" noChangeArrowheads="1" noChangeShapeType="1" noTextEdit="1"/>
              </p:cNvSpPr>
              <p:nvPr/>
            </p:nvSpPr>
            <p:spPr>
              <a:xfrm>
                <a:off x="4720116" y="5444332"/>
                <a:ext cx="1886863" cy="430887"/>
              </a:xfrm>
              <a:prstGeom prst="rect">
                <a:avLst/>
              </a:prstGeom>
              <a:blipFill>
                <a:blip r:embed="rId4"/>
                <a:stretch>
                  <a:fillRect/>
                </a:stretch>
              </a:blipFill>
            </p:spPr>
            <p:txBody>
              <a:bodyPr/>
              <a:lstStyle/>
              <a:p>
                <a:r>
                  <a:rPr lang="en-US">
                    <a:noFill/>
                  </a:rPr>
                  <a:t> </a:t>
                </a:r>
              </a:p>
            </p:txBody>
          </p:sp>
        </mc:Fallback>
      </mc:AlternateContent>
      <p:sp>
        <p:nvSpPr>
          <p:cNvPr id="12" name="Rectangle 11">
            <a:hlinkClick r:id="rId5" action="ppaction://hlinksldjump"/>
            <a:extLst>
              <a:ext uri="{FF2B5EF4-FFF2-40B4-BE49-F238E27FC236}">
                <a16:creationId xmlns:a16="http://schemas.microsoft.com/office/drawing/2014/main" id="{44799DBF-D3BD-4BBC-818F-1E1F26E16966}"/>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9314085"/>
      </p:ext>
    </p:extLst>
  </p:cSld>
  <p:clrMapOvr>
    <a:masterClrMapping/>
  </p:clrMapOvr>
  <p:transition advClick="0"/>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Algorithm</a:t>
            </a:r>
          </a:p>
        </p:txBody>
      </p:sp>
      <p:sp>
        <p:nvSpPr>
          <p:cNvPr id="3" name="Content Placeholder 2"/>
          <p:cNvSpPr>
            <a:spLocks noGrp="1"/>
          </p:cNvSpPr>
          <p:nvPr>
            <p:ph idx="1"/>
          </p:nvPr>
        </p:nvSpPr>
        <p:spPr>
          <a:xfrm>
            <a:off x="573882" y="1440329"/>
            <a:ext cx="6351025" cy="5546165"/>
          </a:xfrm>
        </p:spPr>
        <p:txBody>
          <a:bodyPr/>
          <a:lstStyle/>
          <a:p>
            <a:r>
              <a:rPr lang="en-US" dirty="0"/>
              <a:t>Solution Techniques</a:t>
            </a:r>
          </a:p>
          <a:p>
            <a:pPr lvl="1"/>
            <a:r>
              <a:rPr lang="en-US" dirty="0">
                <a:cs typeface="Arial"/>
              </a:rPr>
              <a:t>Genetic Algorithm</a:t>
            </a:r>
          </a:p>
          <a:p>
            <a:pPr lvl="2"/>
            <a:r>
              <a:rPr lang="en-US" dirty="0">
                <a:cs typeface="Arial"/>
              </a:rPr>
              <a:t>“Evolves” Approximate model initial solution with Exact model objective function</a:t>
            </a:r>
          </a:p>
          <a:p>
            <a:pPr lvl="2"/>
            <a:r>
              <a:rPr lang="en-US" dirty="0">
                <a:cs typeface="Arial"/>
              </a:rPr>
              <a:t>Solutions represented as “chromosomes”</a:t>
            </a:r>
          </a:p>
          <a:p>
            <a:pPr lvl="2"/>
            <a:r>
              <a:rPr lang="en-US" dirty="0">
                <a:cs typeface="Arial"/>
              </a:rPr>
              <a:t>Variables represented as “genes”</a:t>
            </a:r>
          </a:p>
          <a:p>
            <a:pPr lvl="2"/>
            <a:r>
              <a:rPr lang="en-US" dirty="0">
                <a:solidFill>
                  <a:schemeClr val="bg2">
                    <a:lumMod val="60000"/>
                    <a:lumOff val="40000"/>
                  </a:schemeClr>
                </a:solidFill>
                <a:cs typeface="Arial"/>
              </a:rPr>
              <a:t>Set of solutions represented as a “population”</a:t>
            </a:r>
          </a:p>
          <a:p>
            <a:pPr lvl="2"/>
            <a:r>
              <a:rPr lang="en-US" dirty="0">
                <a:solidFill>
                  <a:schemeClr val="bg2">
                    <a:lumMod val="60000"/>
                    <a:lumOff val="40000"/>
                  </a:schemeClr>
                </a:solidFill>
                <a:cs typeface="Arial"/>
              </a:rPr>
              <a:t>A chromosome’s “fitness” is its objective value</a:t>
            </a:r>
          </a:p>
          <a:p>
            <a:pPr lvl="2"/>
            <a:endParaRPr lang="en-US" dirty="0">
              <a:cs typeface="Arial"/>
            </a:endParaRPr>
          </a:p>
          <a:p>
            <a:pPr marL="1003282" lvl="2" indent="0">
              <a:buNone/>
            </a:pPr>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a:extLst>
              <a:ext uri="{FF2B5EF4-FFF2-40B4-BE49-F238E27FC236}">
                <a16:creationId xmlns:a16="http://schemas.microsoft.com/office/drawing/2014/main" id="{1F9AA958-6DF7-41D9-AA0F-44E4279C7D14}"/>
              </a:ext>
            </a:extLst>
          </p:cNvPr>
          <p:cNvPicPr>
            <a:picLocks noChangeAspect="1"/>
          </p:cNvPicPr>
          <p:nvPr/>
        </p:nvPicPr>
        <p:blipFill rotWithShape="1">
          <a:blip r:embed="rId2"/>
          <a:srcRect l="1653" t="12161" r="19981" b="1680"/>
          <a:stretch/>
        </p:blipFill>
        <p:spPr>
          <a:xfrm>
            <a:off x="6924907" y="1546935"/>
            <a:ext cx="6351025" cy="3782243"/>
          </a:xfrm>
          <a:prstGeom prst="rect">
            <a:avLst/>
          </a:prstGeom>
        </p:spPr>
      </p:pic>
      <p:graphicFrame>
        <p:nvGraphicFramePr>
          <p:cNvPr id="8" name="Table 8">
            <a:extLst>
              <a:ext uri="{FF2B5EF4-FFF2-40B4-BE49-F238E27FC236}">
                <a16:creationId xmlns:a16="http://schemas.microsoft.com/office/drawing/2014/main" id="{3C58E3E1-8C16-4667-8049-02B47CF116D4}"/>
              </a:ext>
            </a:extLst>
          </p:cNvPr>
          <p:cNvGraphicFramePr>
            <a:graphicFrameLocks noGrp="1"/>
          </p:cNvGraphicFramePr>
          <p:nvPr/>
        </p:nvGraphicFramePr>
        <p:xfrm>
          <a:off x="2798263" y="5329178"/>
          <a:ext cx="1004721" cy="1478280"/>
        </p:xfrm>
        <a:graphic>
          <a:graphicData uri="http://schemas.openxmlformats.org/drawingml/2006/table">
            <a:tbl>
              <a:tblPr bandRow="1">
                <a:tableStyleId>{5C22544A-7EE6-4342-B048-85BDC9FD1C3A}</a:tableStyleId>
              </a:tblPr>
              <a:tblGrid>
                <a:gridCol w="334907">
                  <a:extLst>
                    <a:ext uri="{9D8B030D-6E8A-4147-A177-3AD203B41FA5}">
                      <a16:colId xmlns:a16="http://schemas.microsoft.com/office/drawing/2014/main" val="652467451"/>
                    </a:ext>
                  </a:extLst>
                </a:gridCol>
                <a:gridCol w="334907">
                  <a:extLst>
                    <a:ext uri="{9D8B030D-6E8A-4147-A177-3AD203B41FA5}">
                      <a16:colId xmlns:a16="http://schemas.microsoft.com/office/drawing/2014/main" val="2582323737"/>
                    </a:ext>
                  </a:extLst>
                </a:gridCol>
                <a:gridCol w="334907">
                  <a:extLst>
                    <a:ext uri="{9D8B030D-6E8A-4147-A177-3AD203B41FA5}">
                      <a16:colId xmlns:a16="http://schemas.microsoft.com/office/drawing/2014/main" val="2883974633"/>
                    </a:ext>
                  </a:extLst>
                </a:gridCol>
              </a:tblGrid>
              <a:tr h="0">
                <a:tc>
                  <a:txBody>
                    <a:bodyPr/>
                    <a:lstStyle/>
                    <a:p>
                      <a:pPr algn="ctr"/>
                      <a:r>
                        <a:rPr lang="en-US" b="0" dirty="0">
                          <a:solidFill>
                            <a:schemeClr val="bg2">
                              <a:lumMod val="60000"/>
                              <a:lumOff val="40000"/>
                            </a:schemeClr>
                          </a:solidFill>
                          <a:latin typeface="Cambria Math" panose="02040503050406030204" pitchFamily="18" charset="0"/>
                          <a:ea typeface="Cambria Math" panose="02040503050406030204" pitchFamily="18" charset="0"/>
                        </a:rPr>
                        <a:t>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b="0" dirty="0">
                          <a:solidFill>
                            <a:schemeClr val="bg2">
                              <a:lumMod val="60000"/>
                              <a:lumOff val="40000"/>
                            </a:schemeClr>
                          </a:solidFill>
                          <a:latin typeface="Cambria Math" panose="02040503050406030204" pitchFamily="18" charset="0"/>
                          <a:ea typeface="Cambria Math" panose="02040503050406030204" pitchFamily="18"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b="0" dirty="0">
                          <a:solidFill>
                            <a:schemeClr val="bg2">
                              <a:lumMod val="60000"/>
                              <a:lumOff val="40000"/>
                            </a:schemeClr>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02053117"/>
                  </a:ext>
                </a:extLst>
              </a:tr>
              <a:tr h="370840">
                <a:tc>
                  <a:txBody>
                    <a:bodyPr/>
                    <a:lstStyle/>
                    <a:p>
                      <a:pPr algn="ctr"/>
                      <a:r>
                        <a:rPr lang="en-US" b="0" dirty="0">
                          <a:solidFill>
                            <a:schemeClr val="bg2">
                              <a:lumMod val="60000"/>
                              <a:lumOff val="40000"/>
                            </a:schemeClr>
                          </a:solidFill>
                          <a:latin typeface="Cambria Math" panose="02040503050406030204" pitchFamily="18" charset="0"/>
                          <a:ea typeface="Cambria Math" panose="02040503050406030204" pitchFamily="18" charset="0"/>
                        </a:rPr>
                        <a:t>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bg2">
                              <a:lumMod val="60000"/>
                              <a:lumOff val="40000"/>
                            </a:schemeClr>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bg2">
                              <a:lumMod val="60000"/>
                              <a:lumOff val="40000"/>
                            </a:schemeClr>
                          </a:solidFill>
                          <a:latin typeface="Cambria Math" panose="02040503050406030204" pitchFamily="18" charset="0"/>
                          <a:ea typeface="Cambria Math" panose="02040503050406030204" pitchFamily="18" charset="0"/>
                        </a:rPr>
                        <a:t>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4241121"/>
                  </a:ext>
                </a:extLst>
              </a:tr>
              <a:tr h="370840">
                <a:tc>
                  <a:txBody>
                    <a:bodyPr/>
                    <a:lstStyle/>
                    <a:p>
                      <a:pPr algn="ctr"/>
                      <a:r>
                        <a:rPr lang="en-US" b="0" dirty="0">
                          <a:solidFill>
                            <a:schemeClr val="bg2">
                              <a:lumMod val="60000"/>
                              <a:lumOff val="40000"/>
                            </a:schemeClr>
                          </a:solidFill>
                          <a:latin typeface="Cambria Math" panose="02040503050406030204" pitchFamily="18" charset="0"/>
                          <a:ea typeface="Cambria Math" panose="02040503050406030204" pitchFamily="18" charset="0"/>
                        </a:rPr>
                        <a:t>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bg2">
                              <a:lumMod val="60000"/>
                              <a:lumOff val="40000"/>
                            </a:schemeClr>
                          </a:solidFill>
                          <a:latin typeface="Cambria Math" panose="02040503050406030204" pitchFamily="18" charset="0"/>
                          <a:ea typeface="Cambria Math" panose="02040503050406030204" pitchFamily="18"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bg2">
                              <a:lumMod val="60000"/>
                              <a:lumOff val="40000"/>
                            </a:schemeClr>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1084227"/>
                  </a:ext>
                </a:extLst>
              </a:tr>
              <a:tr h="370840">
                <a:tc>
                  <a:txBody>
                    <a:bodyPr/>
                    <a:lstStyle/>
                    <a:p>
                      <a:pPr algn="ctr"/>
                      <a:r>
                        <a:rPr lang="en-US" b="0" dirty="0">
                          <a:solidFill>
                            <a:schemeClr val="bg2">
                              <a:lumMod val="60000"/>
                              <a:lumOff val="40000"/>
                            </a:schemeClr>
                          </a:solidFill>
                          <a:latin typeface="Cambria Math" panose="02040503050406030204" pitchFamily="18" charset="0"/>
                          <a:ea typeface="Cambria Math" panose="02040503050406030204" pitchFamily="18" charset="0"/>
                        </a:rPr>
                        <a:t>1</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bg2">
                              <a:lumMod val="60000"/>
                              <a:lumOff val="40000"/>
                            </a:schemeClr>
                          </a:solidFill>
                          <a:latin typeface="Cambria Math" panose="02040503050406030204" pitchFamily="18" charset="0"/>
                          <a:ea typeface="Cambria Math" panose="02040503050406030204" pitchFamily="18"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bg2">
                              <a:lumMod val="60000"/>
                              <a:lumOff val="40000"/>
                            </a:schemeClr>
                          </a:solidFill>
                          <a:latin typeface="Cambria Math" panose="02040503050406030204" pitchFamily="18" charset="0"/>
                          <a:ea typeface="Cambria Math" panose="02040503050406030204" pitchFamily="18" charset="0"/>
                        </a:rPr>
                        <a:t>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571687"/>
                  </a:ext>
                </a:extLst>
              </a:tr>
            </a:tbl>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CC5F712-EB2D-44D7-9126-1D48FE728733}"/>
                  </a:ext>
                </a:extLst>
              </p:cNvPr>
              <p:cNvSpPr txBox="1"/>
              <p:nvPr/>
            </p:nvSpPr>
            <p:spPr>
              <a:xfrm>
                <a:off x="2087492" y="5852874"/>
                <a:ext cx="710772"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bg2">
                              <a:lumMod val="60000"/>
                              <a:lumOff val="40000"/>
                            </a:schemeClr>
                          </a:solidFill>
                          <a:latin typeface="Cambria Math" panose="02040503050406030204" pitchFamily="18" charset="0"/>
                        </a:rPr>
                        <m:t>𝒙</m:t>
                      </m:r>
                      <m:r>
                        <a:rPr lang="en-US" b="0" i="1" smtClean="0">
                          <a:solidFill>
                            <a:schemeClr val="bg2">
                              <a:lumMod val="60000"/>
                              <a:lumOff val="40000"/>
                            </a:schemeClr>
                          </a:solidFill>
                          <a:latin typeface="Cambria Math" panose="02040503050406030204" pitchFamily="18" charset="0"/>
                        </a:rPr>
                        <m:t>=</m:t>
                      </m:r>
                    </m:oMath>
                  </m:oMathPara>
                </a14:m>
                <a:endParaRPr lang="en-US" dirty="0">
                  <a:solidFill>
                    <a:schemeClr val="bg2">
                      <a:lumMod val="60000"/>
                      <a:lumOff val="40000"/>
                    </a:schemeClr>
                  </a:solidFill>
                </a:endParaRPr>
              </a:p>
            </p:txBody>
          </p:sp>
        </mc:Choice>
        <mc:Fallback xmlns="">
          <p:sp>
            <p:nvSpPr>
              <p:cNvPr id="9" name="TextBox 8">
                <a:extLst>
                  <a:ext uri="{FF2B5EF4-FFF2-40B4-BE49-F238E27FC236}">
                    <a16:creationId xmlns:a16="http://schemas.microsoft.com/office/drawing/2014/main" id="{0CC5F712-EB2D-44D7-9126-1D48FE728733}"/>
                  </a:ext>
                </a:extLst>
              </p:cNvPr>
              <p:cNvSpPr txBox="1">
                <a:spLocks noRot="1" noChangeAspect="1" noMove="1" noResize="1" noEditPoints="1" noAdjustHandles="1" noChangeArrowheads="1" noChangeShapeType="1" noTextEdit="1"/>
              </p:cNvSpPr>
              <p:nvPr/>
            </p:nvSpPr>
            <p:spPr>
              <a:xfrm>
                <a:off x="2087492" y="5852874"/>
                <a:ext cx="710772" cy="430887"/>
              </a:xfrm>
              <a:prstGeom prst="rect">
                <a:avLst/>
              </a:prstGeom>
              <a:blipFill>
                <a:blip r:embed="rId3"/>
                <a:stretch>
                  <a:fillRect/>
                </a:stretch>
              </a:blipFill>
            </p:spPr>
            <p:txBody>
              <a:bodyPr/>
              <a:lstStyle/>
              <a:p>
                <a:r>
                  <a:rPr lang="en-US">
                    <a:noFill/>
                  </a:rPr>
                  <a:t> </a:t>
                </a:r>
              </a:p>
            </p:txBody>
          </p:sp>
        </mc:Fallback>
      </mc:AlternateContent>
      <p:sp>
        <p:nvSpPr>
          <p:cNvPr id="10" name="Arrow: Right 9">
            <a:extLst>
              <a:ext uri="{FF2B5EF4-FFF2-40B4-BE49-F238E27FC236}">
                <a16:creationId xmlns:a16="http://schemas.microsoft.com/office/drawing/2014/main" id="{001BECDF-70FF-4F82-9590-BF5CE453144E}"/>
              </a:ext>
            </a:extLst>
          </p:cNvPr>
          <p:cNvSpPr/>
          <p:nvPr/>
        </p:nvSpPr>
        <p:spPr bwMode="auto">
          <a:xfrm>
            <a:off x="4136185" y="5985189"/>
            <a:ext cx="406400" cy="166255"/>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aphicFrame>
        <p:nvGraphicFramePr>
          <p:cNvPr id="11" name="Table 8">
            <a:extLst>
              <a:ext uri="{FF2B5EF4-FFF2-40B4-BE49-F238E27FC236}">
                <a16:creationId xmlns:a16="http://schemas.microsoft.com/office/drawing/2014/main" id="{CB490C52-6896-478B-ABAB-45CC8207CD76}"/>
              </a:ext>
            </a:extLst>
          </p:cNvPr>
          <p:cNvGraphicFramePr>
            <a:graphicFrameLocks noGrp="1"/>
          </p:cNvGraphicFramePr>
          <p:nvPr/>
        </p:nvGraphicFramePr>
        <p:xfrm>
          <a:off x="4875786" y="5882897"/>
          <a:ext cx="1575524" cy="370840"/>
        </p:xfrm>
        <a:graphic>
          <a:graphicData uri="http://schemas.openxmlformats.org/drawingml/2006/table">
            <a:tbl>
              <a:tblPr bandRow="1">
                <a:tableStyleId>{5C22544A-7EE6-4342-B048-85BDC9FD1C3A}</a:tableStyleId>
              </a:tblPr>
              <a:tblGrid>
                <a:gridCol w="393881">
                  <a:extLst>
                    <a:ext uri="{9D8B030D-6E8A-4147-A177-3AD203B41FA5}">
                      <a16:colId xmlns:a16="http://schemas.microsoft.com/office/drawing/2014/main" val="652467451"/>
                    </a:ext>
                  </a:extLst>
                </a:gridCol>
                <a:gridCol w="393881">
                  <a:extLst>
                    <a:ext uri="{9D8B030D-6E8A-4147-A177-3AD203B41FA5}">
                      <a16:colId xmlns:a16="http://schemas.microsoft.com/office/drawing/2014/main" val="2582323737"/>
                    </a:ext>
                  </a:extLst>
                </a:gridCol>
                <a:gridCol w="393881">
                  <a:extLst>
                    <a:ext uri="{9D8B030D-6E8A-4147-A177-3AD203B41FA5}">
                      <a16:colId xmlns:a16="http://schemas.microsoft.com/office/drawing/2014/main" val="2883974633"/>
                    </a:ext>
                  </a:extLst>
                </a:gridCol>
                <a:gridCol w="393881">
                  <a:extLst>
                    <a:ext uri="{9D8B030D-6E8A-4147-A177-3AD203B41FA5}">
                      <a16:colId xmlns:a16="http://schemas.microsoft.com/office/drawing/2014/main" val="3918268856"/>
                    </a:ext>
                  </a:extLst>
                </a:gridCol>
              </a:tblGrid>
              <a:tr h="370840">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bg2">
                              <a:lumMod val="60000"/>
                              <a:lumOff val="40000"/>
                            </a:schemeClr>
                          </a:solidFill>
                          <a:latin typeface="Cambria Math" panose="02040503050406030204" pitchFamily="18" charset="0"/>
                          <a:ea typeface="Cambria Math" panose="02040503050406030204" pitchFamily="18"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bg2">
                              <a:lumMod val="60000"/>
                              <a:lumOff val="40000"/>
                            </a:schemeClr>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bg2">
                              <a:lumMod val="60000"/>
                              <a:lumOff val="40000"/>
                            </a:schemeClr>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571687"/>
                  </a:ext>
                </a:extLst>
              </a:tr>
            </a:tbl>
          </a:graphicData>
        </a:graphic>
      </p:graphicFrame>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BE9CD9B-A61C-47B0-B8CF-97F201D90119}"/>
                  </a:ext>
                </a:extLst>
              </p:cNvPr>
              <p:cNvSpPr txBox="1"/>
              <p:nvPr/>
            </p:nvSpPr>
            <p:spPr>
              <a:xfrm>
                <a:off x="4637294" y="5452010"/>
                <a:ext cx="883383"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𝑔𝑒𝑛𝑒</m:t>
                      </m:r>
                    </m:oMath>
                  </m:oMathPara>
                </a14:m>
                <a:endParaRPr lang="en-US" dirty="0"/>
              </a:p>
            </p:txBody>
          </p:sp>
        </mc:Choice>
        <mc:Fallback xmlns="">
          <p:sp>
            <p:nvSpPr>
              <p:cNvPr id="13" name="TextBox 12">
                <a:extLst>
                  <a:ext uri="{FF2B5EF4-FFF2-40B4-BE49-F238E27FC236}">
                    <a16:creationId xmlns:a16="http://schemas.microsoft.com/office/drawing/2014/main" id="{ABE9CD9B-A61C-47B0-B8CF-97F201D90119}"/>
                  </a:ext>
                </a:extLst>
              </p:cNvPr>
              <p:cNvSpPr txBox="1">
                <a:spLocks noRot="1" noChangeAspect="1" noMove="1" noResize="1" noEditPoints="1" noAdjustHandles="1" noChangeArrowheads="1" noChangeShapeType="1" noTextEdit="1"/>
              </p:cNvSpPr>
              <p:nvPr/>
            </p:nvSpPr>
            <p:spPr>
              <a:xfrm>
                <a:off x="4637294" y="5452010"/>
                <a:ext cx="883383" cy="430887"/>
              </a:xfrm>
              <a:prstGeom prst="rect">
                <a:avLst/>
              </a:prstGeom>
              <a:blipFill>
                <a:blip r:embed="rId4"/>
                <a:stretch>
                  <a:fillRect b="-11268"/>
                </a:stretch>
              </a:blipFill>
            </p:spPr>
            <p:txBody>
              <a:bodyPr/>
              <a:lstStyle/>
              <a:p>
                <a:r>
                  <a:rPr lang="en-US">
                    <a:noFill/>
                  </a:rPr>
                  <a:t> </a:t>
                </a:r>
              </a:p>
            </p:txBody>
          </p:sp>
        </mc:Fallback>
      </mc:AlternateContent>
      <p:sp>
        <p:nvSpPr>
          <p:cNvPr id="14" name="Oval 13">
            <a:extLst>
              <a:ext uri="{FF2B5EF4-FFF2-40B4-BE49-F238E27FC236}">
                <a16:creationId xmlns:a16="http://schemas.microsoft.com/office/drawing/2014/main" id="{030706BF-D0C2-40FD-A2F0-B94F64C38BDB}"/>
              </a:ext>
            </a:extLst>
          </p:cNvPr>
          <p:cNvSpPr/>
          <p:nvPr/>
        </p:nvSpPr>
        <p:spPr bwMode="auto">
          <a:xfrm>
            <a:off x="4875786" y="5852874"/>
            <a:ext cx="406400" cy="4308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 name="Rectangle 11">
            <a:hlinkClick r:id="rId5" action="ppaction://hlinksldjump"/>
            <a:extLst>
              <a:ext uri="{FF2B5EF4-FFF2-40B4-BE49-F238E27FC236}">
                <a16:creationId xmlns:a16="http://schemas.microsoft.com/office/drawing/2014/main" id="{A26C98B1-49C2-44AE-9E60-A2FEA7258E04}"/>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38201453"/>
      </p:ext>
    </p:extLst>
  </p:cSld>
  <p:clrMapOvr>
    <a:masterClrMapping/>
  </p:clrMapOvr>
  <p:transition advClick="0"/>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Algorithm</a:t>
            </a:r>
          </a:p>
        </p:txBody>
      </p:sp>
      <p:sp>
        <p:nvSpPr>
          <p:cNvPr id="3" name="Content Placeholder 2"/>
          <p:cNvSpPr>
            <a:spLocks noGrp="1"/>
          </p:cNvSpPr>
          <p:nvPr>
            <p:ph idx="1"/>
          </p:nvPr>
        </p:nvSpPr>
        <p:spPr>
          <a:xfrm>
            <a:off x="573882" y="1440329"/>
            <a:ext cx="6351025" cy="5546165"/>
          </a:xfrm>
        </p:spPr>
        <p:txBody>
          <a:bodyPr/>
          <a:lstStyle/>
          <a:p>
            <a:r>
              <a:rPr lang="en-US" dirty="0"/>
              <a:t>Solution Techniques</a:t>
            </a:r>
          </a:p>
          <a:p>
            <a:pPr lvl="1"/>
            <a:r>
              <a:rPr lang="en-US" dirty="0">
                <a:cs typeface="Arial"/>
              </a:rPr>
              <a:t>Genetic Algorithm</a:t>
            </a:r>
          </a:p>
          <a:p>
            <a:pPr lvl="2"/>
            <a:r>
              <a:rPr lang="en-US" dirty="0">
                <a:cs typeface="Arial"/>
              </a:rPr>
              <a:t>“Evolves” Approximate model initial solution with Exact model objective function</a:t>
            </a:r>
          </a:p>
          <a:p>
            <a:pPr lvl="2"/>
            <a:r>
              <a:rPr lang="en-US" dirty="0">
                <a:cs typeface="Arial"/>
              </a:rPr>
              <a:t>Solutions represented as “chromosomes”</a:t>
            </a:r>
          </a:p>
          <a:p>
            <a:pPr lvl="2"/>
            <a:r>
              <a:rPr lang="en-US" dirty="0">
                <a:cs typeface="Arial"/>
              </a:rPr>
              <a:t>Variables represented as “genes”</a:t>
            </a:r>
          </a:p>
          <a:p>
            <a:pPr lvl="2"/>
            <a:r>
              <a:rPr lang="en-US" dirty="0">
                <a:cs typeface="Arial"/>
              </a:rPr>
              <a:t>Set of solutions represented as a “population”</a:t>
            </a:r>
          </a:p>
          <a:p>
            <a:pPr lvl="2"/>
            <a:r>
              <a:rPr lang="en-US" dirty="0">
                <a:solidFill>
                  <a:schemeClr val="bg2">
                    <a:lumMod val="60000"/>
                    <a:lumOff val="40000"/>
                  </a:schemeClr>
                </a:solidFill>
                <a:cs typeface="Arial"/>
              </a:rPr>
              <a:t>A chromosome’s “fitness” is its objective value</a:t>
            </a:r>
          </a:p>
          <a:p>
            <a:pPr lvl="2"/>
            <a:endParaRPr lang="en-US" dirty="0">
              <a:cs typeface="Arial"/>
            </a:endParaRPr>
          </a:p>
          <a:p>
            <a:pPr marL="1003282" lvl="2" indent="0">
              <a:buNone/>
            </a:pPr>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a:extLst>
              <a:ext uri="{FF2B5EF4-FFF2-40B4-BE49-F238E27FC236}">
                <a16:creationId xmlns:a16="http://schemas.microsoft.com/office/drawing/2014/main" id="{1F9AA958-6DF7-41D9-AA0F-44E4279C7D14}"/>
              </a:ext>
            </a:extLst>
          </p:cNvPr>
          <p:cNvPicPr>
            <a:picLocks noChangeAspect="1"/>
          </p:cNvPicPr>
          <p:nvPr/>
        </p:nvPicPr>
        <p:blipFill rotWithShape="1">
          <a:blip r:embed="rId2"/>
          <a:srcRect l="1653" t="12161" r="19981" b="1680"/>
          <a:stretch/>
        </p:blipFill>
        <p:spPr>
          <a:xfrm>
            <a:off x="6924907" y="1546935"/>
            <a:ext cx="6351025" cy="3782243"/>
          </a:xfrm>
          <a:prstGeom prst="rect">
            <a:avLst/>
          </a:prstGeom>
        </p:spPr>
      </p:pic>
      <p:graphicFrame>
        <p:nvGraphicFramePr>
          <p:cNvPr id="11" name="Table 8">
            <a:extLst>
              <a:ext uri="{FF2B5EF4-FFF2-40B4-BE49-F238E27FC236}">
                <a16:creationId xmlns:a16="http://schemas.microsoft.com/office/drawing/2014/main" id="{CB490C52-6896-478B-ABAB-45CC8207CD76}"/>
              </a:ext>
            </a:extLst>
          </p:cNvPr>
          <p:cNvGraphicFramePr>
            <a:graphicFrameLocks noGrp="1"/>
          </p:cNvGraphicFramePr>
          <p:nvPr/>
        </p:nvGraphicFramePr>
        <p:xfrm>
          <a:off x="4875786" y="5513009"/>
          <a:ext cx="1575524" cy="1112520"/>
        </p:xfrm>
        <a:graphic>
          <a:graphicData uri="http://schemas.openxmlformats.org/drawingml/2006/table">
            <a:tbl>
              <a:tblPr bandRow="1">
                <a:tableStyleId>{5C22544A-7EE6-4342-B048-85BDC9FD1C3A}</a:tableStyleId>
              </a:tblPr>
              <a:tblGrid>
                <a:gridCol w="393881">
                  <a:extLst>
                    <a:ext uri="{9D8B030D-6E8A-4147-A177-3AD203B41FA5}">
                      <a16:colId xmlns:a16="http://schemas.microsoft.com/office/drawing/2014/main" val="652467451"/>
                    </a:ext>
                  </a:extLst>
                </a:gridCol>
                <a:gridCol w="393881">
                  <a:extLst>
                    <a:ext uri="{9D8B030D-6E8A-4147-A177-3AD203B41FA5}">
                      <a16:colId xmlns:a16="http://schemas.microsoft.com/office/drawing/2014/main" val="2582323737"/>
                    </a:ext>
                  </a:extLst>
                </a:gridCol>
                <a:gridCol w="393881">
                  <a:extLst>
                    <a:ext uri="{9D8B030D-6E8A-4147-A177-3AD203B41FA5}">
                      <a16:colId xmlns:a16="http://schemas.microsoft.com/office/drawing/2014/main" val="2883974633"/>
                    </a:ext>
                  </a:extLst>
                </a:gridCol>
                <a:gridCol w="393881">
                  <a:extLst>
                    <a:ext uri="{9D8B030D-6E8A-4147-A177-3AD203B41FA5}">
                      <a16:colId xmlns:a16="http://schemas.microsoft.com/office/drawing/2014/main" val="3918268856"/>
                    </a:ext>
                  </a:extLst>
                </a:gridCol>
              </a:tblGrid>
              <a:tr h="370840">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219950"/>
                  </a:ext>
                </a:extLst>
              </a:tr>
              <a:tr h="370840">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384774"/>
                  </a:ext>
                </a:extLst>
              </a:tr>
              <a:tr h="370840">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571687"/>
                  </a:ext>
                </a:extLst>
              </a:tr>
            </a:tbl>
          </a:graphicData>
        </a:graphic>
      </p:graphicFrame>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BE9CD9B-A61C-47B0-B8CF-97F201D90119}"/>
                  </a:ext>
                </a:extLst>
              </p:cNvPr>
              <p:cNvSpPr txBox="1"/>
              <p:nvPr/>
            </p:nvSpPr>
            <p:spPr>
              <a:xfrm>
                <a:off x="4836238" y="5082122"/>
                <a:ext cx="1654620"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𝑝𝑜𝑝𝑢𝑙𝑎𝑡𝑖𝑜𝑛</m:t>
                      </m:r>
                    </m:oMath>
                  </m:oMathPara>
                </a14:m>
                <a:endParaRPr lang="en-US" dirty="0"/>
              </a:p>
            </p:txBody>
          </p:sp>
        </mc:Choice>
        <mc:Fallback xmlns="">
          <p:sp>
            <p:nvSpPr>
              <p:cNvPr id="13" name="TextBox 12">
                <a:extLst>
                  <a:ext uri="{FF2B5EF4-FFF2-40B4-BE49-F238E27FC236}">
                    <a16:creationId xmlns:a16="http://schemas.microsoft.com/office/drawing/2014/main" id="{ABE9CD9B-A61C-47B0-B8CF-97F201D90119}"/>
                  </a:ext>
                </a:extLst>
              </p:cNvPr>
              <p:cNvSpPr txBox="1">
                <a:spLocks noRot="1" noChangeAspect="1" noMove="1" noResize="1" noEditPoints="1" noAdjustHandles="1" noChangeArrowheads="1" noChangeShapeType="1" noTextEdit="1"/>
              </p:cNvSpPr>
              <p:nvPr/>
            </p:nvSpPr>
            <p:spPr>
              <a:xfrm>
                <a:off x="4836238" y="5082122"/>
                <a:ext cx="1654620" cy="430887"/>
              </a:xfrm>
              <a:prstGeom prst="rect">
                <a:avLst/>
              </a:prstGeom>
              <a:blipFill>
                <a:blip r:embed="rId3"/>
                <a:stretch>
                  <a:fillRect b="-20000"/>
                </a:stretch>
              </a:blipFill>
            </p:spPr>
            <p:txBody>
              <a:bodyPr/>
              <a:lstStyle/>
              <a:p>
                <a:r>
                  <a:rPr lang="en-US">
                    <a:noFill/>
                  </a:rPr>
                  <a:t> </a:t>
                </a:r>
              </a:p>
            </p:txBody>
          </p:sp>
        </mc:Fallback>
      </mc:AlternateContent>
      <p:sp>
        <p:nvSpPr>
          <p:cNvPr id="7" name="Rectangle 6">
            <a:hlinkClick r:id="rId4" action="ppaction://hlinksldjump"/>
            <a:extLst>
              <a:ext uri="{FF2B5EF4-FFF2-40B4-BE49-F238E27FC236}">
                <a16:creationId xmlns:a16="http://schemas.microsoft.com/office/drawing/2014/main" id="{39596C5B-17BF-456D-A59E-179753821E3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379336268"/>
      </p:ext>
    </p:extLst>
  </p:cSld>
  <p:clrMapOvr>
    <a:masterClrMapping/>
  </p:clrMapOvr>
  <p:transition advClick="0"/>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Algorithm</a:t>
            </a:r>
          </a:p>
        </p:txBody>
      </p:sp>
      <p:sp>
        <p:nvSpPr>
          <p:cNvPr id="3" name="Content Placeholder 2"/>
          <p:cNvSpPr>
            <a:spLocks noGrp="1"/>
          </p:cNvSpPr>
          <p:nvPr>
            <p:ph idx="1"/>
          </p:nvPr>
        </p:nvSpPr>
        <p:spPr>
          <a:xfrm>
            <a:off x="573882" y="1440329"/>
            <a:ext cx="6351025" cy="5546165"/>
          </a:xfrm>
        </p:spPr>
        <p:txBody>
          <a:bodyPr/>
          <a:lstStyle/>
          <a:p>
            <a:r>
              <a:rPr lang="en-US" dirty="0"/>
              <a:t>Solution Techniques</a:t>
            </a:r>
          </a:p>
          <a:p>
            <a:pPr lvl="1"/>
            <a:r>
              <a:rPr lang="en-US" dirty="0">
                <a:cs typeface="Arial"/>
              </a:rPr>
              <a:t>Genetic Algorithm</a:t>
            </a:r>
          </a:p>
          <a:p>
            <a:pPr lvl="2"/>
            <a:r>
              <a:rPr lang="en-US" dirty="0">
                <a:cs typeface="Arial"/>
              </a:rPr>
              <a:t>“Evolves” Approximate model initial solution with Exact model objective function</a:t>
            </a:r>
          </a:p>
          <a:p>
            <a:pPr lvl="2"/>
            <a:r>
              <a:rPr lang="en-US" dirty="0">
                <a:cs typeface="Arial"/>
              </a:rPr>
              <a:t>Solutions represented as “chromosomes”</a:t>
            </a:r>
          </a:p>
          <a:p>
            <a:pPr lvl="2"/>
            <a:r>
              <a:rPr lang="en-US" dirty="0">
                <a:cs typeface="Arial"/>
              </a:rPr>
              <a:t>Variables represented as “genes”</a:t>
            </a:r>
          </a:p>
          <a:p>
            <a:pPr lvl="2"/>
            <a:r>
              <a:rPr lang="en-US" dirty="0">
                <a:cs typeface="Arial"/>
              </a:rPr>
              <a:t>Set of solutions represented as a “population”</a:t>
            </a:r>
          </a:p>
          <a:p>
            <a:pPr lvl="2"/>
            <a:r>
              <a:rPr lang="en-US" dirty="0">
                <a:cs typeface="Arial"/>
              </a:rPr>
              <a:t>A chromosome’s “fitness” is its objective value</a:t>
            </a:r>
          </a:p>
          <a:p>
            <a:pPr lvl="2"/>
            <a:endParaRPr lang="en-US" dirty="0">
              <a:cs typeface="Arial"/>
            </a:endParaRPr>
          </a:p>
          <a:p>
            <a:pPr marL="1003282" lvl="2" indent="0">
              <a:buNone/>
            </a:pPr>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a:extLst>
              <a:ext uri="{FF2B5EF4-FFF2-40B4-BE49-F238E27FC236}">
                <a16:creationId xmlns:a16="http://schemas.microsoft.com/office/drawing/2014/main" id="{1F9AA958-6DF7-41D9-AA0F-44E4279C7D14}"/>
              </a:ext>
            </a:extLst>
          </p:cNvPr>
          <p:cNvPicPr>
            <a:picLocks noChangeAspect="1"/>
          </p:cNvPicPr>
          <p:nvPr/>
        </p:nvPicPr>
        <p:blipFill rotWithShape="1">
          <a:blip r:embed="rId2"/>
          <a:srcRect l="1653" t="12161" r="19981" b="1680"/>
          <a:stretch/>
        </p:blipFill>
        <p:spPr>
          <a:xfrm>
            <a:off x="6924907" y="1546935"/>
            <a:ext cx="6351025" cy="378224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73E0609-FF74-4293-B645-74B947734AF5}"/>
                  </a:ext>
                </a:extLst>
              </p:cNvPr>
              <p:cNvSpPr txBox="1"/>
              <p:nvPr/>
            </p:nvSpPr>
            <p:spPr>
              <a:xfrm>
                <a:off x="2646708" y="6296950"/>
                <a:ext cx="2776914"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𝒁</m:t>
                      </m:r>
                      <m:r>
                        <a:rPr lang="en-US" b="0" i="1" smtClean="0">
                          <a:latin typeface="Cambria Math" panose="02040503050406030204" pitchFamily="18" charset="0"/>
                        </a:rPr>
                        <m:t>=0.765=</m:t>
                      </m:r>
                      <m:r>
                        <a:rPr lang="en-US" b="0" i="1" smtClean="0">
                          <a:latin typeface="Cambria Math" panose="02040503050406030204" pitchFamily="18" charset="0"/>
                        </a:rPr>
                        <m:t>𝑓𝑖𝑡𝑛𝑒𝑠𝑠</m:t>
                      </m:r>
                    </m:oMath>
                  </m:oMathPara>
                </a14:m>
                <a:endParaRPr lang="en-US" dirty="0"/>
              </a:p>
            </p:txBody>
          </p:sp>
        </mc:Choice>
        <mc:Fallback xmlns="">
          <p:sp>
            <p:nvSpPr>
              <p:cNvPr id="8" name="TextBox 7">
                <a:extLst>
                  <a:ext uri="{FF2B5EF4-FFF2-40B4-BE49-F238E27FC236}">
                    <a16:creationId xmlns:a16="http://schemas.microsoft.com/office/drawing/2014/main" id="{A73E0609-FF74-4293-B645-74B947734AF5}"/>
                  </a:ext>
                </a:extLst>
              </p:cNvPr>
              <p:cNvSpPr txBox="1">
                <a:spLocks noRot="1" noChangeAspect="1" noMove="1" noResize="1" noEditPoints="1" noAdjustHandles="1" noChangeArrowheads="1" noChangeShapeType="1" noTextEdit="1"/>
              </p:cNvSpPr>
              <p:nvPr/>
            </p:nvSpPr>
            <p:spPr>
              <a:xfrm>
                <a:off x="2646708" y="6296950"/>
                <a:ext cx="2776914" cy="430887"/>
              </a:xfrm>
              <a:prstGeom prst="rect">
                <a:avLst/>
              </a:prstGeom>
              <a:blipFill>
                <a:blip r:embed="rId3"/>
                <a:stretch>
                  <a:fillRect b="-18310"/>
                </a:stretch>
              </a:blipFill>
            </p:spPr>
            <p:txBody>
              <a:bodyPr/>
              <a:lstStyle/>
              <a:p>
                <a:r>
                  <a:rPr lang="en-US">
                    <a:noFill/>
                  </a:rPr>
                  <a:t> </a:t>
                </a:r>
              </a:p>
            </p:txBody>
          </p:sp>
        </mc:Fallback>
      </mc:AlternateContent>
      <p:graphicFrame>
        <p:nvGraphicFramePr>
          <p:cNvPr id="10" name="Table 8">
            <a:extLst>
              <a:ext uri="{FF2B5EF4-FFF2-40B4-BE49-F238E27FC236}">
                <a16:creationId xmlns:a16="http://schemas.microsoft.com/office/drawing/2014/main" id="{1D5A9971-3815-4386-B481-D321E1FC8D74}"/>
              </a:ext>
            </a:extLst>
          </p:cNvPr>
          <p:cNvGraphicFramePr>
            <a:graphicFrameLocks noGrp="1"/>
          </p:cNvGraphicFramePr>
          <p:nvPr/>
        </p:nvGraphicFramePr>
        <p:xfrm>
          <a:off x="3247403" y="5867870"/>
          <a:ext cx="1575524" cy="370840"/>
        </p:xfrm>
        <a:graphic>
          <a:graphicData uri="http://schemas.openxmlformats.org/drawingml/2006/table">
            <a:tbl>
              <a:tblPr bandRow="1">
                <a:tableStyleId>{5C22544A-7EE6-4342-B048-85BDC9FD1C3A}</a:tableStyleId>
              </a:tblPr>
              <a:tblGrid>
                <a:gridCol w="393881">
                  <a:extLst>
                    <a:ext uri="{9D8B030D-6E8A-4147-A177-3AD203B41FA5}">
                      <a16:colId xmlns:a16="http://schemas.microsoft.com/office/drawing/2014/main" val="652467451"/>
                    </a:ext>
                  </a:extLst>
                </a:gridCol>
                <a:gridCol w="393881">
                  <a:extLst>
                    <a:ext uri="{9D8B030D-6E8A-4147-A177-3AD203B41FA5}">
                      <a16:colId xmlns:a16="http://schemas.microsoft.com/office/drawing/2014/main" val="2582323737"/>
                    </a:ext>
                  </a:extLst>
                </a:gridCol>
                <a:gridCol w="393881">
                  <a:extLst>
                    <a:ext uri="{9D8B030D-6E8A-4147-A177-3AD203B41FA5}">
                      <a16:colId xmlns:a16="http://schemas.microsoft.com/office/drawing/2014/main" val="2883974633"/>
                    </a:ext>
                  </a:extLst>
                </a:gridCol>
                <a:gridCol w="393881">
                  <a:extLst>
                    <a:ext uri="{9D8B030D-6E8A-4147-A177-3AD203B41FA5}">
                      <a16:colId xmlns:a16="http://schemas.microsoft.com/office/drawing/2014/main" val="3918268856"/>
                    </a:ext>
                  </a:extLst>
                </a:gridCol>
              </a:tblGrid>
              <a:tr h="370840">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571687"/>
                  </a:ext>
                </a:extLst>
              </a:tr>
            </a:tbl>
          </a:graphicData>
        </a:graphic>
      </p:graphicFrame>
      <p:sp>
        <p:nvSpPr>
          <p:cNvPr id="7" name="Rectangle 6">
            <a:hlinkClick r:id="rId4" action="ppaction://hlinksldjump"/>
            <a:extLst>
              <a:ext uri="{FF2B5EF4-FFF2-40B4-BE49-F238E27FC236}">
                <a16:creationId xmlns:a16="http://schemas.microsoft.com/office/drawing/2014/main" id="{8222A066-2166-47AA-A7D9-36748E05710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39240750"/>
      </p:ext>
    </p:extLst>
  </p:cSld>
  <p:clrMapOvr>
    <a:masterClrMapping/>
  </p:clrMapOvr>
  <p:transition advClick="0"/>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Algorithm</a:t>
            </a:r>
          </a:p>
        </p:txBody>
      </p:sp>
      <p:sp>
        <p:nvSpPr>
          <p:cNvPr id="3" name="Content Placeholder 2"/>
          <p:cNvSpPr>
            <a:spLocks noGrp="1"/>
          </p:cNvSpPr>
          <p:nvPr>
            <p:ph idx="1"/>
          </p:nvPr>
        </p:nvSpPr>
        <p:spPr>
          <a:xfrm>
            <a:off x="573882" y="1440329"/>
            <a:ext cx="6351025" cy="5546165"/>
          </a:xfrm>
        </p:spPr>
        <p:txBody>
          <a:bodyPr/>
          <a:lstStyle/>
          <a:p>
            <a:r>
              <a:rPr lang="en-US" dirty="0"/>
              <a:t>Solution Techniques</a:t>
            </a:r>
          </a:p>
          <a:p>
            <a:pPr lvl="1"/>
            <a:r>
              <a:rPr lang="en-US" dirty="0">
                <a:cs typeface="Arial"/>
              </a:rPr>
              <a:t>Genetic Algorithm</a:t>
            </a:r>
          </a:p>
          <a:p>
            <a:pPr lvl="2"/>
            <a:r>
              <a:rPr lang="en-US" dirty="0">
                <a:cs typeface="Arial"/>
              </a:rPr>
              <a:t>“Evolves” Approximate model initial solution with Exact model objective function</a:t>
            </a:r>
          </a:p>
          <a:p>
            <a:pPr lvl="2"/>
            <a:r>
              <a:rPr lang="en-US" dirty="0">
                <a:cs typeface="Arial"/>
              </a:rPr>
              <a:t>Solutions represented as “chromosomes”</a:t>
            </a:r>
          </a:p>
          <a:p>
            <a:pPr lvl="2"/>
            <a:r>
              <a:rPr lang="en-US" dirty="0">
                <a:cs typeface="Arial"/>
              </a:rPr>
              <a:t>Variables represented as “genes”</a:t>
            </a:r>
          </a:p>
          <a:p>
            <a:pPr lvl="2"/>
            <a:r>
              <a:rPr lang="en-US" dirty="0">
                <a:cs typeface="Arial"/>
              </a:rPr>
              <a:t>Set of solutions represented as a “population”</a:t>
            </a:r>
          </a:p>
          <a:p>
            <a:pPr lvl="2"/>
            <a:r>
              <a:rPr lang="en-US" dirty="0">
                <a:cs typeface="Arial"/>
              </a:rPr>
              <a:t>A chromosome’s “fitness” is its objective value</a:t>
            </a:r>
          </a:p>
          <a:p>
            <a:pPr lvl="2"/>
            <a:r>
              <a:rPr lang="en-US" dirty="0">
                <a:cs typeface="Arial"/>
              </a:rPr>
              <a:t>Chromosomes undergo crossover and mutate to create new solutions</a:t>
            </a:r>
          </a:p>
          <a:p>
            <a:pPr lvl="2"/>
            <a:endParaRPr lang="en-US" dirty="0">
              <a:cs typeface="Arial"/>
            </a:endParaRPr>
          </a:p>
          <a:p>
            <a:pPr marL="1003282" lvl="2" indent="0">
              <a:buNone/>
            </a:pPr>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a:extLst>
              <a:ext uri="{FF2B5EF4-FFF2-40B4-BE49-F238E27FC236}">
                <a16:creationId xmlns:a16="http://schemas.microsoft.com/office/drawing/2014/main" id="{1F9AA958-6DF7-41D9-AA0F-44E4279C7D14}"/>
              </a:ext>
            </a:extLst>
          </p:cNvPr>
          <p:cNvPicPr>
            <a:picLocks noChangeAspect="1"/>
          </p:cNvPicPr>
          <p:nvPr/>
        </p:nvPicPr>
        <p:blipFill rotWithShape="1">
          <a:blip r:embed="rId2"/>
          <a:srcRect l="1653" t="12161" r="19981" b="1680"/>
          <a:stretch/>
        </p:blipFill>
        <p:spPr>
          <a:xfrm>
            <a:off x="6924907" y="1546935"/>
            <a:ext cx="6351025" cy="3782243"/>
          </a:xfrm>
          <a:prstGeom prst="rect">
            <a:avLst/>
          </a:prstGeom>
        </p:spPr>
      </p:pic>
      <p:graphicFrame>
        <p:nvGraphicFramePr>
          <p:cNvPr id="10" name="Table 8">
            <a:extLst>
              <a:ext uri="{FF2B5EF4-FFF2-40B4-BE49-F238E27FC236}">
                <a16:creationId xmlns:a16="http://schemas.microsoft.com/office/drawing/2014/main" id="{F244EFA2-7F82-48D6-8C2D-9D28A5399603}"/>
              </a:ext>
            </a:extLst>
          </p:cNvPr>
          <p:cNvGraphicFramePr>
            <a:graphicFrameLocks noGrp="1"/>
          </p:cNvGraphicFramePr>
          <p:nvPr/>
        </p:nvGraphicFramePr>
        <p:xfrm>
          <a:off x="3247403" y="5867870"/>
          <a:ext cx="1575524" cy="741680"/>
        </p:xfrm>
        <a:graphic>
          <a:graphicData uri="http://schemas.openxmlformats.org/drawingml/2006/table">
            <a:tbl>
              <a:tblPr bandRow="1">
                <a:tableStyleId>{5C22544A-7EE6-4342-B048-85BDC9FD1C3A}</a:tableStyleId>
              </a:tblPr>
              <a:tblGrid>
                <a:gridCol w="393881">
                  <a:extLst>
                    <a:ext uri="{9D8B030D-6E8A-4147-A177-3AD203B41FA5}">
                      <a16:colId xmlns:a16="http://schemas.microsoft.com/office/drawing/2014/main" val="652467451"/>
                    </a:ext>
                  </a:extLst>
                </a:gridCol>
                <a:gridCol w="393881">
                  <a:extLst>
                    <a:ext uri="{9D8B030D-6E8A-4147-A177-3AD203B41FA5}">
                      <a16:colId xmlns:a16="http://schemas.microsoft.com/office/drawing/2014/main" val="2582323737"/>
                    </a:ext>
                  </a:extLst>
                </a:gridCol>
                <a:gridCol w="393881">
                  <a:extLst>
                    <a:ext uri="{9D8B030D-6E8A-4147-A177-3AD203B41FA5}">
                      <a16:colId xmlns:a16="http://schemas.microsoft.com/office/drawing/2014/main" val="2883974633"/>
                    </a:ext>
                  </a:extLst>
                </a:gridCol>
                <a:gridCol w="393881">
                  <a:extLst>
                    <a:ext uri="{9D8B030D-6E8A-4147-A177-3AD203B41FA5}">
                      <a16:colId xmlns:a16="http://schemas.microsoft.com/office/drawing/2014/main" val="3918268856"/>
                    </a:ext>
                  </a:extLst>
                </a:gridCol>
              </a:tblGrid>
              <a:tr h="370840">
                <a:tc>
                  <a:txBody>
                    <a:bodyPr/>
                    <a:lstStyle/>
                    <a:p>
                      <a:pPr algn="ctr"/>
                      <a:r>
                        <a:rPr lang="en-US" b="0" dirty="0">
                          <a:solidFill>
                            <a:schemeClr val="accent6"/>
                          </a:solidFill>
                          <a:latin typeface="Cambria Math" panose="02040503050406030204" pitchFamily="18" charset="0"/>
                          <a:ea typeface="Cambria Math" panose="02040503050406030204" pitchFamily="18" charset="0"/>
                        </a:rPr>
                        <a:t>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6"/>
                          </a:solidFill>
                          <a:latin typeface="Cambria Math" panose="02040503050406030204" pitchFamily="18" charset="0"/>
                          <a:ea typeface="Cambria Math" panose="02040503050406030204" pitchFamily="18"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6"/>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6"/>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571687"/>
                  </a:ext>
                </a:extLst>
              </a:tr>
              <a:tr h="370840">
                <a:tc>
                  <a:txBody>
                    <a:bodyPr/>
                    <a:lstStyle/>
                    <a:p>
                      <a:pPr algn="ctr"/>
                      <a:r>
                        <a:rPr lang="en-US" b="0" dirty="0">
                          <a:solidFill>
                            <a:srgbClr val="FF0000"/>
                          </a:solidFill>
                          <a:latin typeface="Cambria Math" panose="02040503050406030204" pitchFamily="18" charset="0"/>
                          <a:ea typeface="Cambria Math" panose="02040503050406030204" pitchFamily="18" charset="0"/>
                        </a:rPr>
                        <a:t>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rgbClr val="FF0000"/>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rgbClr val="FF0000"/>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rgbClr val="FF0000"/>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681085"/>
                  </a:ext>
                </a:extLst>
              </a:tr>
            </a:tbl>
          </a:graphicData>
        </a:graphic>
      </p:graphicFrame>
      <p:sp>
        <p:nvSpPr>
          <p:cNvPr id="6" name="Rectangle 5">
            <a:hlinkClick r:id="rId3" action="ppaction://hlinksldjump"/>
            <a:extLst>
              <a:ext uri="{FF2B5EF4-FFF2-40B4-BE49-F238E27FC236}">
                <a16:creationId xmlns:a16="http://schemas.microsoft.com/office/drawing/2014/main" id="{62188FA1-D47E-4362-AA75-93D6F7E087D0}"/>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49193552"/>
      </p:ext>
    </p:extLst>
  </p:cSld>
  <p:clrMapOvr>
    <a:masterClrMapping/>
  </p:clrMapOvr>
  <p:transition advClick="0"/>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Algorithm</a:t>
            </a:r>
          </a:p>
        </p:txBody>
      </p:sp>
      <p:sp>
        <p:nvSpPr>
          <p:cNvPr id="3" name="Content Placeholder 2"/>
          <p:cNvSpPr>
            <a:spLocks noGrp="1"/>
          </p:cNvSpPr>
          <p:nvPr>
            <p:ph idx="1"/>
          </p:nvPr>
        </p:nvSpPr>
        <p:spPr>
          <a:xfrm>
            <a:off x="573882" y="1440329"/>
            <a:ext cx="6351025" cy="5546165"/>
          </a:xfrm>
        </p:spPr>
        <p:txBody>
          <a:bodyPr/>
          <a:lstStyle/>
          <a:p>
            <a:r>
              <a:rPr lang="en-US" dirty="0"/>
              <a:t>Solution Techniques</a:t>
            </a:r>
          </a:p>
          <a:p>
            <a:pPr lvl="1"/>
            <a:r>
              <a:rPr lang="en-US" dirty="0">
                <a:cs typeface="Arial"/>
              </a:rPr>
              <a:t>Genetic Algorithm</a:t>
            </a:r>
          </a:p>
          <a:p>
            <a:pPr lvl="2"/>
            <a:r>
              <a:rPr lang="en-US" dirty="0">
                <a:cs typeface="Arial"/>
              </a:rPr>
              <a:t>“Evolves” Approximate model initial solution with Exact model objective function</a:t>
            </a:r>
          </a:p>
          <a:p>
            <a:pPr lvl="2"/>
            <a:r>
              <a:rPr lang="en-US" dirty="0">
                <a:cs typeface="Arial"/>
              </a:rPr>
              <a:t>Solutions represented as “chromosomes”</a:t>
            </a:r>
          </a:p>
          <a:p>
            <a:pPr lvl="2"/>
            <a:r>
              <a:rPr lang="en-US" dirty="0">
                <a:cs typeface="Arial"/>
              </a:rPr>
              <a:t>Variables represented as “genes”</a:t>
            </a:r>
          </a:p>
          <a:p>
            <a:pPr lvl="2"/>
            <a:r>
              <a:rPr lang="en-US" dirty="0">
                <a:cs typeface="Arial"/>
              </a:rPr>
              <a:t>Set of solutions represented as a “population”</a:t>
            </a:r>
          </a:p>
          <a:p>
            <a:pPr lvl="2"/>
            <a:r>
              <a:rPr lang="en-US" dirty="0">
                <a:cs typeface="Arial"/>
              </a:rPr>
              <a:t>A chromosome’s “fitness” is its objective value</a:t>
            </a:r>
          </a:p>
          <a:p>
            <a:pPr lvl="2"/>
            <a:r>
              <a:rPr lang="en-US" dirty="0">
                <a:cs typeface="Arial"/>
              </a:rPr>
              <a:t>Chromosomes undergo crossover and mutate to create new solutions</a:t>
            </a:r>
          </a:p>
          <a:p>
            <a:pPr lvl="2"/>
            <a:endParaRPr lang="en-US" dirty="0">
              <a:cs typeface="Arial"/>
            </a:endParaRPr>
          </a:p>
          <a:p>
            <a:pPr marL="1003282" lvl="2" indent="0">
              <a:buNone/>
            </a:pPr>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a:extLst>
              <a:ext uri="{FF2B5EF4-FFF2-40B4-BE49-F238E27FC236}">
                <a16:creationId xmlns:a16="http://schemas.microsoft.com/office/drawing/2014/main" id="{1F9AA958-6DF7-41D9-AA0F-44E4279C7D14}"/>
              </a:ext>
            </a:extLst>
          </p:cNvPr>
          <p:cNvPicPr>
            <a:picLocks noChangeAspect="1"/>
          </p:cNvPicPr>
          <p:nvPr/>
        </p:nvPicPr>
        <p:blipFill rotWithShape="1">
          <a:blip r:embed="rId2"/>
          <a:srcRect l="1653" t="12161" r="19981" b="1680"/>
          <a:stretch/>
        </p:blipFill>
        <p:spPr>
          <a:xfrm>
            <a:off x="6924907" y="1546935"/>
            <a:ext cx="6351025" cy="3782243"/>
          </a:xfrm>
          <a:prstGeom prst="rect">
            <a:avLst/>
          </a:prstGeom>
        </p:spPr>
      </p:pic>
      <p:sp>
        <p:nvSpPr>
          <p:cNvPr id="4" name="Arrow: Curved Right 3">
            <a:extLst>
              <a:ext uri="{FF2B5EF4-FFF2-40B4-BE49-F238E27FC236}">
                <a16:creationId xmlns:a16="http://schemas.microsoft.com/office/drawing/2014/main" id="{E44CFA9C-CC0C-48BA-A6B0-85B984571A33}"/>
              </a:ext>
            </a:extLst>
          </p:cNvPr>
          <p:cNvSpPr/>
          <p:nvPr/>
        </p:nvSpPr>
        <p:spPr bwMode="auto">
          <a:xfrm rot="10800000">
            <a:off x="4874199" y="6005444"/>
            <a:ext cx="263047" cy="466531"/>
          </a:xfrm>
          <a:prstGeom prst="curved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aphicFrame>
        <p:nvGraphicFramePr>
          <p:cNvPr id="9" name="Table 8">
            <a:extLst>
              <a:ext uri="{FF2B5EF4-FFF2-40B4-BE49-F238E27FC236}">
                <a16:creationId xmlns:a16="http://schemas.microsoft.com/office/drawing/2014/main" id="{5823028E-C5E3-428C-8933-7AFBFE5C5BD2}"/>
              </a:ext>
            </a:extLst>
          </p:cNvPr>
          <p:cNvGraphicFramePr>
            <a:graphicFrameLocks noGrp="1"/>
          </p:cNvGraphicFramePr>
          <p:nvPr/>
        </p:nvGraphicFramePr>
        <p:xfrm>
          <a:off x="3247403" y="5867870"/>
          <a:ext cx="1575524" cy="741680"/>
        </p:xfrm>
        <a:graphic>
          <a:graphicData uri="http://schemas.openxmlformats.org/drawingml/2006/table">
            <a:tbl>
              <a:tblPr bandRow="1">
                <a:tableStyleId>{5C22544A-7EE6-4342-B048-85BDC9FD1C3A}</a:tableStyleId>
              </a:tblPr>
              <a:tblGrid>
                <a:gridCol w="393881">
                  <a:extLst>
                    <a:ext uri="{9D8B030D-6E8A-4147-A177-3AD203B41FA5}">
                      <a16:colId xmlns:a16="http://schemas.microsoft.com/office/drawing/2014/main" val="652467451"/>
                    </a:ext>
                  </a:extLst>
                </a:gridCol>
                <a:gridCol w="393881">
                  <a:extLst>
                    <a:ext uri="{9D8B030D-6E8A-4147-A177-3AD203B41FA5}">
                      <a16:colId xmlns:a16="http://schemas.microsoft.com/office/drawing/2014/main" val="2582323737"/>
                    </a:ext>
                  </a:extLst>
                </a:gridCol>
                <a:gridCol w="393881">
                  <a:extLst>
                    <a:ext uri="{9D8B030D-6E8A-4147-A177-3AD203B41FA5}">
                      <a16:colId xmlns:a16="http://schemas.microsoft.com/office/drawing/2014/main" val="2883974633"/>
                    </a:ext>
                  </a:extLst>
                </a:gridCol>
                <a:gridCol w="393881">
                  <a:extLst>
                    <a:ext uri="{9D8B030D-6E8A-4147-A177-3AD203B41FA5}">
                      <a16:colId xmlns:a16="http://schemas.microsoft.com/office/drawing/2014/main" val="3918268856"/>
                    </a:ext>
                  </a:extLst>
                </a:gridCol>
              </a:tblGrid>
              <a:tr h="370840">
                <a:tc>
                  <a:txBody>
                    <a:bodyPr/>
                    <a:lstStyle/>
                    <a:p>
                      <a:pPr algn="ctr"/>
                      <a:r>
                        <a:rPr lang="en-US" b="0" dirty="0">
                          <a:solidFill>
                            <a:schemeClr val="accent6"/>
                          </a:solidFill>
                          <a:latin typeface="Cambria Math" panose="02040503050406030204" pitchFamily="18" charset="0"/>
                          <a:ea typeface="Cambria Math" panose="02040503050406030204" pitchFamily="18" charset="0"/>
                        </a:rPr>
                        <a:t>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6"/>
                          </a:solidFill>
                          <a:latin typeface="Cambria Math" panose="02040503050406030204" pitchFamily="18" charset="0"/>
                          <a:ea typeface="Cambria Math" panose="02040503050406030204" pitchFamily="18"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6"/>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6"/>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571687"/>
                  </a:ext>
                </a:extLst>
              </a:tr>
              <a:tr h="370840">
                <a:tc>
                  <a:txBody>
                    <a:bodyPr/>
                    <a:lstStyle/>
                    <a:p>
                      <a:pPr algn="ctr"/>
                      <a:r>
                        <a:rPr lang="en-US" b="0" dirty="0">
                          <a:solidFill>
                            <a:srgbClr val="FF0000"/>
                          </a:solidFill>
                          <a:latin typeface="Cambria Math" panose="02040503050406030204" pitchFamily="18" charset="0"/>
                          <a:ea typeface="Cambria Math" panose="02040503050406030204" pitchFamily="18" charset="0"/>
                        </a:rPr>
                        <a:t>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rgbClr val="FF0000"/>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rgbClr val="FF0000"/>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rgbClr val="FF0000"/>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681085"/>
                  </a:ext>
                </a:extLst>
              </a:tr>
            </a:tbl>
          </a:graphicData>
        </a:graphic>
      </p:graphicFrame>
      <p:sp>
        <p:nvSpPr>
          <p:cNvPr id="8" name="Oval 7">
            <a:extLst>
              <a:ext uri="{FF2B5EF4-FFF2-40B4-BE49-F238E27FC236}">
                <a16:creationId xmlns:a16="http://schemas.microsoft.com/office/drawing/2014/main" id="{5D3F33AE-8F88-4E91-B0C5-7F1CE51D578E}"/>
              </a:ext>
            </a:extLst>
          </p:cNvPr>
          <p:cNvSpPr/>
          <p:nvPr/>
        </p:nvSpPr>
        <p:spPr bwMode="auto">
          <a:xfrm>
            <a:off x="4035165" y="5800962"/>
            <a:ext cx="763115" cy="466532"/>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6624D6B4-54A9-4B25-9DAF-34394E326CB9}"/>
              </a:ext>
            </a:extLst>
          </p:cNvPr>
          <p:cNvSpPr/>
          <p:nvPr/>
        </p:nvSpPr>
        <p:spPr bwMode="auto">
          <a:xfrm>
            <a:off x="4035164" y="6205256"/>
            <a:ext cx="763115" cy="466532"/>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0" name="Rectangle 9">
            <a:hlinkClick r:id="rId3" action="ppaction://hlinksldjump"/>
            <a:extLst>
              <a:ext uri="{FF2B5EF4-FFF2-40B4-BE49-F238E27FC236}">
                <a16:creationId xmlns:a16="http://schemas.microsoft.com/office/drawing/2014/main" id="{44D65ADF-D043-49DB-B2BB-4426502F678F}"/>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31826402"/>
      </p:ext>
    </p:extLst>
  </p:cSld>
  <p:clrMapOvr>
    <a:masterClrMapping/>
  </p:clrMapOvr>
  <p:transition advClick="0"/>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Algorithm</a:t>
            </a:r>
          </a:p>
        </p:txBody>
      </p:sp>
      <p:sp>
        <p:nvSpPr>
          <p:cNvPr id="3" name="Content Placeholder 2"/>
          <p:cNvSpPr>
            <a:spLocks noGrp="1"/>
          </p:cNvSpPr>
          <p:nvPr>
            <p:ph idx="1"/>
          </p:nvPr>
        </p:nvSpPr>
        <p:spPr>
          <a:xfrm>
            <a:off x="573882" y="1440329"/>
            <a:ext cx="6351025" cy="5546165"/>
          </a:xfrm>
        </p:spPr>
        <p:txBody>
          <a:bodyPr/>
          <a:lstStyle/>
          <a:p>
            <a:r>
              <a:rPr lang="en-US" dirty="0"/>
              <a:t>Solution Techniques</a:t>
            </a:r>
          </a:p>
          <a:p>
            <a:pPr lvl="1"/>
            <a:r>
              <a:rPr lang="en-US" dirty="0">
                <a:cs typeface="Arial"/>
              </a:rPr>
              <a:t>Genetic Algorithm</a:t>
            </a:r>
          </a:p>
          <a:p>
            <a:pPr lvl="2"/>
            <a:r>
              <a:rPr lang="en-US" dirty="0">
                <a:cs typeface="Arial"/>
              </a:rPr>
              <a:t>“Evolves” Approximate model initial solution with Exact model objective function</a:t>
            </a:r>
          </a:p>
          <a:p>
            <a:pPr lvl="2"/>
            <a:r>
              <a:rPr lang="en-US" dirty="0">
                <a:cs typeface="Arial"/>
              </a:rPr>
              <a:t>Solutions represented as “chromosomes”</a:t>
            </a:r>
          </a:p>
          <a:p>
            <a:pPr lvl="2"/>
            <a:r>
              <a:rPr lang="en-US" dirty="0">
                <a:cs typeface="Arial"/>
              </a:rPr>
              <a:t>Variables represented as “genes”</a:t>
            </a:r>
          </a:p>
          <a:p>
            <a:pPr lvl="2"/>
            <a:r>
              <a:rPr lang="en-US" dirty="0">
                <a:cs typeface="Arial"/>
              </a:rPr>
              <a:t>Set of solutions represented as a “population”</a:t>
            </a:r>
          </a:p>
          <a:p>
            <a:pPr lvl="2"/>
            <a:r>
              <a:rPr lang="en-US" dirty="0">
                <a:cs typeface="Arial"/>
              </a:rPr>
              <a:t>A chromosome’s “fitness” is its objective value</a:t>
            </a:r>
          </a:p>
          <a:p>
            <a:pPr lvl="2"/>
            <a:r>
              <a:rPr lang="en-US" dirty="0">
                <a:cs typeface="Arial"/>
              </a:rPr>
              <a:t>Chromosomes undergo crossover and mutate to create new solutions</a:t>
            </a:r>
          </a:p>
          <a:p>
            <a:pPr lvl="2"/>
            <a:endParaRPr lang="en-US" dirty="0">
              <a:cs typeface="Arial"/>
            </a:endParaRPr>
          </a:p>
          <a:p>
            <a:pPr marL="1003282" lvl="2" indent="0">
              <a:buNone/>
            </a:pPr>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a:extLst>
              <a:ext uri="{FF2B5EF4-FFF2-40B4-BE49-F238E27FC236}">
                <a16:creationId xmlns:a16="http://schemas.microsoft.com/office/drawing/2014/main" id="{1F9AA958-6DF7-41D9-AA0F-44E4279C7D14}"/>
              </a:ext>
            </a:extLst>
          </p:cNvPr>
          <p:cNvPicPr>
            <a:picLocks noChangeAspect="1"/>
          </p:cNvPicPr>
          <p:nvPr/>
        </p:nvPicPr>
        <p:blipFill rotWithShape="1">
          <a:blip r:embed="rId2"/>
          <a:srcRect l="1653" t="12161" r="19981" b="1680"/>
          <a:stretch/>
        </p:blipFill>
        <p:spPr>
          <a:xfrm>
            <a:off x="6924907" y="1546935"/>
            <a:ext cx="6351025" cy="3782243"/>
          </a:xfrm>
          <a:prstGeom prst="rect">
            <a:avLst/>
          </a:prstGeom>
        </p:spPr>
      </p:pic>
      <p:graphicFrame>
        <p:nvGraphicFramePr>
          <p:cNvPr id="9" name="Table 8">
            <a:extLst>
              <a:ext uri="{FF2B5EF4-FFF2-40B4-BE49-F238E27FC236}">
                <a16:creationId xmlns:a16="http://schemas.microsoft.com/office/drawing/2014/main" id="{5823028E-C5E3-428C-8933-7AFBFE5C5BD2}"/>
              </a:ext>
            </a:extLst>
          </p:cNvPr>
          <p:cNvGraphicFramePr>
            <a:graphicFrameLocks noGrp="1"/>
          </p:cNvGraphicFramePr>
          <p:nvPr/>
        </p:nvGraphicFramePr>
        <p:xfrm>
          <a:off x="3247403" y="5867870"/>
          <a:ext cx="1575524" cy="741680"/>
        </p:xfrm>
        <a:graphic>
          <a:graphicData uri="http://schemas.openxmlformats.org/drawingml/2006/table">
            <a:tbl>
              <a:tblPr bandRow="1">
                <a:tableStyleId>{5C22544A-7EE6-4342-B048-85BDC9FD1C3A}</a:tableStyleId>
              </a:tblPr>
              <a:tblGrid>
                <a:gridCol w="393881">
                  <a:extLst>
                    <a:ext uri="{9D8B030D-6E8A-4147-A177-3AD203B41FA5}">
                      <a16:colId xmlns:a16="http://schemas.microsoft.com/office/drawing/2014/main" val="652467451"/>
                    </a:ext>
                  </a:extLst>
                </a:gridCol>
                <a:gridCol w="393881">
                  <a:extLst>
                    <a:ext uri="{9D8B030D-6E8A-4147-A177-3AD203B41FA5}">
                      <a16:colId xmlns:a16="http://schemas.microsoft.com/office/drawing/2014/main" val="2582323737"/>
                    </a:ext>
                  </a:extLst>
                </a:gridCol>
                <a:gridCol w="393881">
                  <a:extLst>
                    <a:ext uri="{9D8B030D-6E8A-4147-A177-3AD203B41FA5}">
                      <a16:colId xmlns:a16="http://schemas.microsoft.com/office/drawing/2014/main" val="2883974633"/>
                    </a:ext>
                  </a:extLst>
                </a:gridCol>
                <a:gridCol w="393881">
                  <a:extLst>
                    <a:ext uri="{9D8B030D-6E8A-4147-A177-3AD203B41FA5}">
                      <a16:colId xmlns:a16="http://schemas.microsoft.com/office/drawing/2014/main" val="3918268856"/>
                    </a:ext>
                  </a:extLst>
                </a:gridCol>
              </a:tblGrid>
              <a:tr h="370840">
                <a:tc>
                  <a:txBody>
                    <a:bodyPr/>
                    <a:lstStyle/>
                    <a:p>
                      <a:pPr algn="ctr"/>
                      <a:r>
                        <a:rPr lang="en-US" b="0" dirty="0">
                          <a:solidFill>
                            <a:schemeClr val="accent6"/>
                          </a:solidFill>
                          <a:latin typeface="Cambria Math" panose="02040503050406030204" pitchFamily="18" charset="0"/>
                          <a:ea typeface="Cambria Math" panose="02040503050406030204" pitchFamily="18" charset="0"/>
                        </a:rPr>
                        <a:t>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accent6"/>
                          </a:solidFill>
                          <a:latin typeface="Cambria Math" panose="02040503050406030204" pitchFamily="18" charset="0"/>
                          <a:ea typeface="Cambria Math" panose="02040503050406030204" pitchFamily="18"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rgbClr val="FF0000"/>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rgbClr val="FF0000"/>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571687"/>
                  </a:ext>
                </a:extLst>
              </a:tr>
              <a:tr h="370840">
                <a:tc>
                  <a:txBody>
                    <a:bodyPr/>
                    <a:lstStyle/>
                    <a:p>
                      <a:pPr algn="ctr"/>
                      <a:r>
                        <a:rPr lang="en-US" b="0" dirty="0">
                          <a:solidFill>
                            <a:srgbClr val="FF0000"/>
                          </a:solidFill>
                          <a:latin typeface="Cambria Math" panose="02040503050406030204" pitchFamily="18" charset="0"/>
                          <a:ea typeface="Cambria Math" panose="02040503050406030204" pitchFamily="18" charset="0"/>
                        </a:rPr>
                        <a:t>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rgbClr val="FF0000"/>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rgbClr val="3333CC"/>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rgbClr val="3333CC"/>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681085"/>
                  </a:ext>
                </a:extLst>
              </a:tr>
            </a:tbl>
          </a:graphicData>
        </a:graphic>
      </p:graphicFrame>
      <p:sp>
        <p:nvSpPr>
          <p:cNvPr id="6" name="Rectangle 5">
            <a:hlinkClick r:id="rId3" action="ppaction://hlinksldjump"/>
            <a:extLst>
              <a:ext uri="{FF2B5EF4-FFF2-40B4-BE49-F238E27FC236}">
                <a16:creationId xmlns:a16="http://schemas.microsoft.com/office/drawing/2014/main" id="{526AD63F-6BDA-41D1-8F93-0169B1B174BE}"/>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87486280"/>
      </p:ext>
    </p:extLst>
  </p:cSld>
  <p:clrMapOvr>
    <a:masterClrMapping/>
  </p:clrMapOvr>
  <p:transition advClick="0"/>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Algorithm</a:t>
            </a:r>
          </a:p>
        </p:txBody>
      </p:sp>
      <p:sp>
        <p:nvSpPr>
          <p:cNvPr id="3" name="Content Placeholder 2"/>
          <p:cNvSpPr>
            <a:spLocks noGrp="1"/>
          </p:cNvSpPr>
          <p:nvPr>
            <p:ph idx="1"/>
          </p:nvPr>
        </p:nvSpPr>
        <p:spPr>
          <a:xfrm>
            <a:off x="573882" y="1440329"/>
            <a:ext cx="6351025" cy="5546165"/>
          </a:xfrm>
        </p:spPr>
        <p:txBody>
          <a:bodyPr/>
          <a:lstStyle/>
          <a:p>
            <a:r>
              <a:rPr lang="en-US" dirty="0"/>
              <a:t>Solution Techniques</a:t>
            </a:r>
          </a:p>
          <a:p>
            <a:pPr lvl="1"/>
            <a:r>
              <a:rPr lang="en-US" dirty="0">
                <a:cs typeface="Arial"/>
              </a:rPr>
              <a:t>Genetic Algorithm</a:t>
            </a:r>
          </a:p>
          <a:p>
            <a:pPr lvl="2"/>
            <a:r>
              <a:rPr lang="en-US" dirty="0">
                <a:cs typeface="Arial"/>
              </a:rPr>
              <a:t>“Evolves” Approximate model initial solution with Exact model objective function</a:t>
            </a:r>
          </a:p>
          <a:p>
            <a:pPr lvl="2"/>
            <a:r>
              <a:rPr lang="en-US" dirty="0">
                <a:cs typeface="Arial"/>
              </a:rPr>
              <a:t>Solutions represented as “chromosomes”</a:t>
            </a:r>
          </a:p>
          <a:p>
            <a:pPr lvl="2"/>
            <a:r>
              <a:rPr lang="en-US" dirty="0">
                <a:cs typeface="Arial"/>
              </a:rPr>
              <a:t>Variables represented as “genes”</a:t>
            </a:r>
          </a:p>
          <a:p>
            <a:pPr lvl="2"/>
            <a:r>
              <a:rPr lang="en-US" dirty="0">
                <a:cs typeface="Arial"/>
              </a:rPr>
              <a:t>Set of solutions represented as a “population”</a:t>
            </a:r>
          </a:p>
          <a:p>
            <a:pPr lvl="2"/>
            <a:r>
              <a:rPr lang="en-US" dirty="0">
                <a:cs typeface="Arial"/>
              </a:rPr>
              <a:t>A chromosome’s “fitness” is its objective value</a:t>
            </a:r>
          </a:p>
          <a:p>
            <a:pPr lvl="2"/>
            <a:r>
              <a:rPr lang="en-US" dirty="0">
                <a:cs typeface="Arial"/>
              </a:rPr>
              <a:t>Chromosomes undergo crossover and mutate to create new solutions</a:t>
            </a:r>
          </a:p>
          <a:p>
            <a:pPr lvl="2"/>
            <a:endParaRPr lang="en-US" dirty="0">
              <a:cs typeface="Arial"/>
            </a:endParaRPr>
          </a:p>
          <a:p>
            <a:pPr marL="1003282" lvl="2" indent="0">
              <a:buNone/>
            </a:pPr>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a:extLst>
              <a:ext uri="{FF2B5EF4-FFF2-40B4-BE49-F238E27FC236}">
                <a16:creationId xmlns:a16="http://schemas.microsoft.com/office/drawing/2014/main" id="{1F9AA958-6DF7-41D9-AA0F-44E4279C7D14}"/>
              </a:ext>
            </a:extLst>
          </p:cNvPr>
          <p:cNvPicPr>
            <a:picLocks noChangeAspect="1"/>
          </p:cNvPicPr>
          <p:nvPr/>
        </p:nvPicPr>
        <p:blipFill rotWithShape="1">
          <a:blip r:embed="rId2"/>
          <a:srcRect l="1653" t="12161" r="19981" b="1680"/>
          <a:stretch/>
        </p:blipFill>
        <p:spPr>
          <a:xfrm>
            <a:off x="6924907" y="1546935"/>
            <a:ext cx="6351025" cy="3782243"/>
          </a:xfrm>
          <a:prstGeom prst="rect">
            <a:avLst/>
          </a:prstGeom>
        </p:spPr>
      </p:pic>
      <p:graphicFrame>
        <p:nvGraphicFramePr>
          <p:cNvPr id="9" name="Table 8">
            <a:extLst>
              <a:ext uri="{FF2B5EF4-FFF2-40B4-BE49-F238E27FC236}">
                <a16:creationId xmlns:a16="http://schemas.microsoft.com/office/drawing/2014/main" id="{5823028E-C5E3-428C-8933-7AFBFE5C5BD2}"/>
              </a:ext>
            </a:extLst>
          </p:cNvPr>
          <p:cNvGraphicFramePr>
            <a:graphicFrameLocks noGrp="1"/>
          </p:cNvGraphicFramePr>
          <p:nvPr/>
        </p:nvGraphicFramePr>
        <p:xfrm>
          <a:off x="3247403" y="5867870"/>
          <a:ext cx="1575524" cy="741680"/>
        </p:xfrm>
        <a:graphic>
          <a:graphicData uri="http://schemas.openxmlformats.org/drawingml/2006/table">
            <a:tbl>
              <a:tblPr bandRow="1">
                <a:tableStyleId>{5C22544A-7EE6-4342-B048-85BDC9FD1C3A}</a:tableStyleId>
              </a:tblPr>
              <a:tblGrid>
                <a:gridCol w="393881">
                  <a:extLst>
                    <a:ext uri="{9D8B030D-6E8A-4147-A177-3AD203B41FA5}">
                      <a16:colId xmlns:a16="http://schemas.microsoft.com/office/drawing/2014/main" val="652467451"/>
                    </a:ext>
                  </a:extLst>
                </a:gridCol>
                <a:gridCol w="393881">
                  <a:extLst>
                    <a:ext uri="{9D8B030D-6E8A-4147-A177-3AD203B41FA5}">
                      <a16:colId xmlns:a16="http://schemas.microsoft.com/office/drawing/2014/main" val="2582323737"/>
                    </a:ext>
                  </a:extLst>
                </a:gridCol>
                <a:gridCol w="393881">
                  <a:extLst>
                    <a:ext uri="{9D8B030D-6E8A-4147-A177-3AD203B41FA5}">
                      <a16:colId xmlns:a16="http://schemas.microsoft.com/office/drawing/2014/main" val="2883974633"/>
                    </a:ext>
                  </a:extLst>
                </a:gridCol>
                <a:gridCol w="393881">
                  <a:extLst>
                    <a:ext uri="{9D8B030D-6E8A-4147-A177-3AD203B41FA5}">
                      <a16:colId xmlns:a16="http://schemas.microsoft.com/office/drawing/2014/main" val="3918268856"/>
                    </a:ext>
                  </a:extLst>
                </a:gridCol>
              </a:tblGrid>
              <a:tr h="370840">
                <a:tc>
                  <a:txBody>
                    <a:bodyPr/>
                    <a:lstStyle/>
                    <a:p>
                      <a:pPr algn="ctr"/>
                      <a:r>
                        <a:rPr lang="en-US" b="0" dirty="0">
                          <a:solidFill>
                            <a:schemeClr val="tx1"/>
                          </a:solidFill>
                          <a:latin typeface="Cambria Math" panose="02040503050406030204" pitchFamily="18" charset="0"/>
                          <a:ea typeface="Cambria Math" panose="02040503050406030204" pitchFamily="18" charset="0"/>
                        </a:rPr>
                        <a:t>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Cambria Math" panose="02040503050406030204" pitchFamily="18" charset="0"/>
                          <a:ea typeface="Cambria Math" panose="02040503050406030204" pitchFamily="18"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571687"/>
                  </a:ext>
                </a:extLst>
              </a:tr>
              <a:tr h="370840">
                <a:tc>
                  <a:txBody>
                    <a:bodyPr/>
                    <a:lstStyle/>
                    <a:p>
                      <a:pPr algn="ctr"/>
                      <a:r>
                        <a:rPr lang="en-US" b="0" dirty="0">
                          <a:solidFill>
                            <a:schemeClr val="tx1"/>
                          </a:solidFill>
                          <a:latin typeface="Cambria Math" panose="02040503050406030204" pitchFamily="18" charset="0"/>
                          <a:ea typeface="Cambria Math" panose="02040503050406030204" pitchFamily="18" charset="0"/>
                        </a:rPr>
                        <a:t>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681085"/>
                  </a:ext>
                </a:extLst>
              </a:tr>
            </a:tbl>
          </a:graphicData>
        </a:graphic>
      </p:graphicFrame>
      <p:sp>
        <p:nvSpPr>
          <p:cNvPr id="6" name="Rectangle 5">
            <a:hlinkClick r:id="rId3" action="ppaction://hlinksldjump"/>
            <a:extLst>
              <a:ext uri="{FF2B5EF4-FFF2-40B4-BE49-F238E27FC236}">
                <a16:creationId xmlns:a16="http://schemas.microsoft.com/office/drawing/2014/main" id="{3AE291FC-D463-497E-B2E0-C4301A44261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42112819"/>
      </p:ext>
    </p:extLst>
  </p:cSld>
  <p:clrMapOvr>
    <a:masterClrMapping/>
  </p:clrMapOvr>
  <p:transition advClick="0"/>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Algorithm</a:t>
            </a:r>
          </a:p>
        </p:txBody>
      </p:sp>
      <p:sp>
        <p:nvSpPr>
          <p:cNvPr id="3" name="Content Placeholder 2"/>
          <p:cNvSpPr>
            <a:spLocks noGrp="1"/>
          </p:cNvSpPr>
          <p:nvPr>
            <p:ph idx="1"/>
          </p:nvPr>
        </p:nvSpPr>
        <p:spPr>
          <a:xfrm>
            <a:off x="573882" y="1440329"/>
            <a:ext cx="6351025" cy="5546165"/>
          </a:xfrm>
        </p:spPr>
        <p:txBody>
          <a:bodyPr/>
          <a:lstStyle/>
          <a:p>
            <a:r>
              <a:rPr lang="en-US" dirty="0"/>
              <a:t>Solution Techniques</a:t>
            </a:r>
          </a:p>
          <a:p>
            <a:pPr lvl="1"/>
            <a:r>
              <a:rPr lang="en-US" dirty="0">
                <a:cs typeface="Arial"/>
              </a:rPr>
              <a:t>Genetic Algorithm</a:t>
            </a:r>
          </a:p>
          <a:p>
            <a:pPr lvl="2"/>
            <a:r>
              <a:rPr lang="en-US" dirty="0">
                <a:cs typeface="Arial"/>
              </a:rPr>
              <a:t>“Evolves” Approximate model initial solution with Exact model objective function</a:t>
            </a:r>
          </a:p>
          <a:p>
            <a:pPr lvl="2"/>
            <a:r>
              <a:rPr lang="en-US" dirty="0">
                <a:cs typeface="Arial"/>
              </a:rPr>
              <a:t>Solutions represented as “chromosomes”</a:t>
            </a:r>
          </a:p>
          <a:p>
            <a:pPr lvl="2"/>
            <a:r>
              <a:rPr lang="en-US" dirty="0">
                <a:cs typeface="Arial"/>
              </a:rPr>
              <a:t>Variables represented as “genes”</a:t>
            </a:r>
          </a:p>
          <a:p>
            <a:pPr lvl="2"/>
            <a:r>
              <a:rPr lang="en-US" dirty="0">
                <a:cs typeface="Arial"/>
              </a:rPr>
              <a:t>Set of solutions represented as a “population”</a:t>
            </a:r>
          </a:p>
          <a:p>
            <a:pPr lvl="2"/>
            <a:r>
              <a:rPr lang="en-US" dirty="0">
                <a:cs typeface="Arial"/>
              </a:rPr>
              <a:t>A chromosome’s “fitness” is its objective value</a:t>
            </a:r>
          </a:p>
          <a:p>
            <a:pPr lvl="2"/>
            <a:r>
              <a:rPr lang="en-US" dirty="0">
                <a:cs typeface="Arial"/>
              </a:rPr>
              <a:t>Chromosomes undergo crossover and mutate to create new solutions</a:t>
            </a:r>
          </a:p>
          <a:p>
            <a:pPr lvl="2"/>
            <a:endParaRPr lang="en-US" dirty="0">
              <a:cs typeface="Arial"/>
            </a:endParaRPr>
          </a:p>
          <a:p>
            <a:pPr marL="1003282" lvl="2" indent="0">
              <a:buNone/>
            </a:pPr>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a:extLst>
              <a:ext uri="{FF2B5EF4-FFF2-40B4-BE49-F238E27FC236}">
                <a16:creationId xmlns:a16="http://schemas.microsoft.com/office/drawing/2014/main" id="{1F9AA958-6DF7-41D9-AA0F-44E4279C7D14}"/>
              </a:ext>
            </a:extLst>
          </p:cNvPr>
          <p:cNvPicPr>
            <a:picLocks noChangeAspect="1"/>
          </p:cNvPicPr>
          <p:nvPr/>
        </p:nvPicPr>
        <p:blipFill rotWithShape="1">
          <a:blip r:embed="rId2"/>
          <a:srcRect l="1653" t="12161" r="19981" b="1680"/>
          <a:stretch/>
        </p:blipFill>
        <p:spPr>
          <a:xfrm>
            <a:off x="6924907" y="1546935"/>
            <a:ext cx="6351025" cy="3782243"/>
          </a:xfrm>
          <a:prstGeom prst="rect">
            <a:avLst/>
          </a:prstGeom>
        </p:spPr>
      </p:pic>
      <p:graphicFrame>
        <p:nvGraphicFramePr>
          <p:cNvPr id="9" name="Table 8">
            <a:extLst>
              <a:ext uri="{FF2B5EF4-FFF2-40B4-BE49-F238E27FC236}">
                <a16:creationId xmlns:a16="http://schemas.microsoft.com/office/drawing/2014/main" id="{5823028E-C5E3-428C-8933-7AFBFE5C5BD2}"/>
              </a:ext>
            </a:extLst>
          </p:cNvPr>
          <p:cNvGraphicFramePr>
            <a:graphicFrameLocks noGrp="1"/>
          </p:cNvGraphicFramePr>
          <p:nvPr/>
        </p:nvGraphicFramePr>
        <p:xfrm>
          <a:off x="3247403" y="5867870"/>
          <a:ext cx="1575524" cy="741680"/>
        </p:xfrm>
        <a:graphic>
          <a:graphicData uri="http://schemas.openxmlformats.org/drawingml/2006/table">
            <a:tbl>
              <a:tblPr bandRow="1">
                <a:tableStyleId>{5C22544A-7EE6-4342-B048-85BDC9FD1C3A}</a:tableStyleId>
              </a:tblPr>
              <a:tblGrid>
                <a:gridCol w="393881">
                  <a:extLst>
                    <a:ext uri="{9D8B030D-6E8A-4147-A177-3AD203B41FA5}">
                      <a16:colId xmlns:a16="http://schemas.microsoft.com/office/drawing/2014/main" val="652467451"/>
                    </a:ext>
                  </a:extLst>
                </a:gridCol>
                <a:gridCol w="393881">
                  <a:extLst>
                    <a:ext uri="{9D8B030D-6E8A-4147-A177-3AD203B41FA5}">
                      <a16:colId xmlns:a16="http://schemas.microsoft.com/office/drawing/2014/main" val="2582323737"/>
                    </a:ext>
                  </a:extLst>
                </a:gridCol>
                <a:gridCol w="393881">
                  <a:extLst>
                    <a:ext uri="{9D8B030D-6E8A-4147-A177-3AD203B41FA5}">
                      <a16:colId xmlns:a16="http://schemas.microsoft.com/office/drawing/2014/main" val="2883974633"/>
                    </a:ext>
                  </a:extLst>
                </a:gridCol>
                <a:gridCol w="393881">
                  <a:extLst>
                    <a:ext uri="{9D8B030D-6E8A-4147-A177-3AD203B41FA5}">
                      <a16:colId xmlns:a16="http://schemas.microsoft.com/office/drawing/2014/main" val="3918268856"/>
                    </a:ext>
                  </a:extLst>
                </a:gridCol>
              </a:tblGrid>
              <a:tr h="370840">
                <a:tc>
                  <a:txBody>
                    <a:bodyPr/>
                    <a:lstStyle/>
                    <a:p>
                      <a:pPr algn="ctr"/>
                      <a:r>
                        <a:rPr lang="en-US" b="0" dirty="0">
                          <a:solidFill>
                            <a:schemeClr val="tx1"/>
                          </a:solidFill>
                          <a:latin typeface="Cambria Math" panose="02040503050406030204" pitchFamily="18" charset="0"/>
                          <a:ea typeface="Cambria Math" panose="02040503050406030204" pitchFamily="18" charset="0"/>
                        </a:rPr>
                        <a:t>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Cambria Math" panose="02040503050406030204" pitchFamily="18" charset="0"/>
                          <a:ea typeface="Cambria Math" panose="02040503050406030204" pitchFamily="18"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571687"/>
                  </a:ext>
                </a:extLst>
              </a:tr>
              <a:tr h="370840">
                <a:tc>
                  <a:txBody>
                    <a:bodyPr/>
                    <a:lstStyle/>
                    <a:p>
                      <a:pPr algn="ctr"/>
                      <a:r>
                        <a:rPr lang="en-US" b="0" dirty="0">
                          <a:solidFill>
                            <a:schemeClr val="tx1"/>
                          </a:solidFill>
                          <a:latin typeface="Cambria Math" panose="02040503050406030204" pitchFamily="18" charset="0"/>
                          <a:ea typeface="Cambria Math" panose="02040503050406030204" pitchFamily="18" charset="0"/>
                        </a:rPr>
                        <a:t>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681085"/>
                  </a:ext>
                </a:extLst>
              </a:tr>
            </a:tbl>
          </a:graphicData>
        </a:graphic>
      </p:graphicFrame>
      <p:sp>
        <p:nvSpPr>
          <p:cNvPr id="8" name="Oval 7">
            <a:extLst>
              <a:ext uri="{FF2B5EF4-FFF2-40B4-BE49-F238E27FC236}">
                <a16:creationId xmlns:a16="http://schemas.microsoft.com/office/drawing/2014/main" id="{CCB50F54-F4E0-4935-AAFD-2066E89C65F6}"/>
              </a:ext>
            </a:extLst>
          </p:cNvPr>
          <p:cNvSpPr/>
          <p:nvPr/>
        </p:nvSpPr>
        <p:spPr bwMode="auto">
          <a:xfrm>
            <a:off x="3624145" y="5867870"/>
            <a:ext cx="411019" cy="399624"/>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 name="Rectangle 6">
            <a:hlinkClick r:id="rId3" action="ppaction://hlinksldjump"/>
            <a:extLst>
              <a:ext uri="{FF2B5EF4-FFF2-40B4-BE49-F238E27FC236}">
                <a16:creationId xmlns:a16="http://schemas.microsoft.com/office/drawing/2014/main" id="{B2330EAE-5F71-457F-953F-DCCC950664DF}"/>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51710011"/>
      </p:ext>
    </p:extLst>
  </p:cSld>
  <p:clrMapOvr>
    <a:masterClrMapping/>
  </p:clrMapOvr>
  <p:transition advClick="0"/>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Algorithm</a:t>
            </a:r>
          </a:p>
        </p:txBody>
      </p:sp>
      <p:sp>
        <p:nvSpPr>
          <p:cNvPr id="3" name="Content Placeholder 2"/>
          <p:cNvSpPr>
            <a:spLocks noGrp="1"/>
          </p:cNvSpPr>
          <p:nvPr>
            <p:ph idx="1"/>
          </p:nvPr>
        </p:nvSpPr>
        <p:spPr>
          <a:xfrm>
            <a:off x="573882" y="1440329"/>
            <a:ext cx="6351025" cy="5546165"/>
          </a:xfrm>
        </p:spPr>
        <p:txBody>
          <a:bodyPr/>
          <a:lstStyle/>
          <a:p>
            <a:r>
              <a:rPr lang="en-US" dirty="0"/>
              <a:t>Solution Techniques</a:t>
            </a:r>
          </a:p>
          <a:p>
            <a:pPr lvl="1"/>
            <a:r>
              <a:rPr lang="en-US" dirty="0">
                <a:cs typeface="Arial"/>
              </a:rPr>
              <a:t>Genetic Algorithm</a:t>
            </a:r>
          </a:p>
          <a:p>
            <a:pPr lvl="2"/>
            <a:r>
              <a:rPr lang="en-US" dirty="0">
                <a:cs typeface="Arial"/>
              </a:rPr>
              <a:t>“Evolves” Approximate model initial solution with Exact model objective function</a:t>
            </a:r>
          </a:p>
          <a:p>
            <a:pPr lvl="2"/>
            <a:r>
              <a:rPr lang="en-US" dirty="0">
                <a:cs typeface="Arial"/>
              </a:rPr>
              <a:t>Solutions represented as “chromosomes”</a:t>
            </a:r>
          </a:p>
          <a:p>
            <a:pPr lvl="2"/>
            <a:r>
              <a:rPr lang="en-US" dirty="0">
                <a:cs typeface="Arial"/>
              </a:rPr>
              <a:t>Variables represented as “genes”</a:t>
            </a:r>
          </a:p>
          <a:p>
            <a:pPr lvl="2"/>
            <a:r>
              <a:rPr lang="en-US" dirty="0">
                <a:cs typeface="Arial"/>
              </a:rPr>
              <a:t>Set of solutions represented as a “population”</a:t>
            </a:r>
          </a:p>
          <a:p>
            <a:pPr lvl="2"/>
            <a:r>
              <a:rPr lang="en-US" dirty="0">
                <a:cs typeface="Arial"/>
              </a:rPr>
              <a:t>A chromosome’s “fitness” is its objective value</a:t>
            </a:r>
          </a:p>
          <a:p>
            <a:pPr lvl="2"/>
            <a:r>
              <a:rPr lang="en-US" dirty="0">
                <a:cs typeface="Arial"/>
              </a:rPr>
              <a:t>Chromosomes undergo crossover and mutate to create new solutions</a:t>
            </a:r>
          </a:p>
          <a:p>
            <a:pPr lvl="2"/>
            <a:endParaRPr lang="en-US" dirty="0">
              <a:cs typeface="Arial"/>
            </a:endParaRPr>
          </a:p>
          <a:p>
            <a:pPr marL="1003282" lvl="2" indent="0">
              <a:buNone/>
            </a:pPr>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a:extLst>
              <a:ext uri="{FF2B5EF4-FFF2-40B4-BE49-F238E27FC236}">
                <a16:creationId xmlns:a16="http://schemas.microsoft.com/office/drawing/2014/main" id="{1F9AA958-6DF7-41D9-AA0F-44E4279C7D14}"/>
              </a:ext>
            </a:extLst>
          </p:cNvPr>
          <p:cNvPicPr>
            <a:picLocks noChangeAspect="1"/>
          </p:cNvPicPr>
          <p:nvPr/>
        </p:nvPicPr>
        <p:blipFill rotWithShape="1">
          <a:blip r:embed="rId2"/>
          <a:srcRect l="1653" t="12161" r="19981" b="1680"/>
          <a:stretch/>
        </p:blipFill>
        <p:spPr>
          <a:xfrm>
            <a:off x="6924907" y="1546935"/>
            <a:ext cx="6351025" cy="3782243"/>
          </a:xfrm>
          <a:prstGeom prst="rect">
            <a:avLst/>
          </a:prstGeom>
        </p:spPr>
      </p:pic>
      <p:graphicFrame>
        <p:nvGraphicFramePr>
          <p:cNvPr id="9" name="Table 8">
            <a:extLst>
              <a:ext uri="{FF2B5EF4-FFF2-40B4-BE49-F238E27FC236}">
                <a16:creationId xmlns:a16="http://schemas.microsoft.com/office/drawing/2014/main" id="{5823028E-C5E3-428C-8933-7AFBFE5C5BD2}"/>
              </a:ext>
            </a:extLst>
          </p:cNvPr>
          <p:cNvGraphicFramePr>
            <a:graphicFrameLocks noGrp="1"/>
          </p:cNvGraphicFramePr>
          <p:nvPr/>
        </p:nvGraphicFramePr>
        <p:xfrm>
          <a:off x="3247403" y="5867870"/>
          <a:ext cx="1575524" cy="741680"/>
        </p:xfrm>
        <a:graphic>
          <a:graphicData uri="http://schemas.openxmlformats.org/drawingml/2006/table">
            <a:tbl>
              <a:tblPr bandRow="1">
                <a:tableStyleId>{5C22544A-7EE6-4342-B048-85BDC9FD1C3A}</a:tableStyleId>
              </a:tblPr>
              <a:tblGrid>
                <a:gridCol w="393881">
                  <a:extLst>
                    <a:ext uri="{9D8B030D-6E8A-4147-A177-3AD203B41FA5}">
                      <a16:colId xmlns:a16="http://schemas.microsoft.com/office/drawing/2014/main" val="652467451"/>
                    </a:ext>
                  </a:extLst>
                </a:gridCol>
                <a:gridCol w="393881">
                  <a:extLst>
                    <a:ext uri="{9D8B030D-6E8A-4147-A177-3AD203B41FA5}">
                      <a16:colId xmlns:a16="http://schemas.microsoft.com/office/drawing/2014/main" val="2582323737"/>
                    </a:ext>
                  </a:extLst>
                </a:gridCol>
                <a:gridCol w="393881">
                  <a:extLst>
                    <a:ext uri="{9D8B030D-6E8A-4147-A177-3AD203B41FA5}">
                      <a16:colId xmlns:a16="http://schemas.microsoft.com/office/drawing/2014/main" val="2883974633"/>
                    </a:ext>
                  </a:extLst>
                </a:gridCol>
                <a:gridCol w="393881">
                  <a:extLst>
                    <a:ext uri="{9D8B030D-6E8A-4147-A177-3AD203B41FA5}">
                      <a16:colId xmlns:a16="http://schemas.microsoft.com/office/drawing/2014/main" val="3918268856"/>
                    </a:ext>
                  </a:extLst>
                </a:gridCol>
              </a:tblGrid>
              <a:tr h="370840">
                <a:tc>
                  <a:txBody>
                    <a:bodyPr/>
                    <a:lstStyle/>
                    <a:p>
                      <a:pPr algn="ctr"/>
                      <a:r>
                        <a:rPr lang="en-US" b="0" dirty="0">
                          <a:solidFill>
                            <a:schemeClr val="tx1"/>
                          </a:solidFill>
                          <a:latin typeface="Cambria Math" panose="02040503050406030204" pitchFamily="18" charset="0"/>
                          <a:ea typeface="Cambria Math" panose="02040503050406030204" pitchFamily="18" charset="0"/>
                        </a:rPr>
                        <a:t>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rgbClr val="FF0000"/>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571687"/>
                  </a:ext>
                </a:extLst>
              </a:tr>
              <a:tr h="370840">
                <a:tc>
                  <a:txBody>
                    <a:bodyPr/>
                    <a:lstStyle/>
                    <a:p>
                      <a:pPr algn="ctr"/>
                      <a:r>
                        <a:rPr lang="en-US" b="0" dirty="0">
                          <a:solidFill>
                            <a:schemeClr val="tx1"/>
                          </a:solidFill>
                          <a:latin typeface="Cambria Math" panose="02040503050406030204" pitchFamily="18" charset="0"/>
                          <a:ea typeface="Cambria Math" panose="02040503050406030204" pitchFamily="18" charset="0"/>
                        </a:rPr>
                        <a:t>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Cambria Math" panose="02040503050406030204" pitchFamily="18" charset="0"/>
                          <a:ea typeface="Cambria Math"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Cambria Math" panose="02040503050406030204" pitchFamily="18" charset="0"/>
                          <a:ea typeface="Cambria Math" panose="02040503050406030204" pitchFamily="18"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681085"/>
                  </a:ext>
                </a:extLst>
              </a:tr>
            </a:tbl>
          </a:graphicData>
        </a:graphic>
      </p:graphicFrame>
      <p:sp>
        <p:nvSpPr>
          <p:cNvPr id="6" name="Rectangle 5">
            <a:hlinkClick r:id="rId3" action="ppaction://hlinksldjump"/>
            <a:extLst>
              <a:ext uri="{FF2B5EF4-FFF2-40B4-BE49-F238E27FC236}">
                <a16:creationId xmlns:a16="http://schemas.microsoft.com/office/drawing/2014/main" id="{63C84660-7E91-4825-83BF-522CEBB1323A}"/>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14011437"/>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lstStyle/>
          <a:p>
            <a:r>
              <a:rPr lang="en-US" dirty="0"/>
              <a:t>Background</a:t>
            </a:r>
          </a:p>
          <a:p>
            <a:r>
              <a:rPr lang="en-US" dirty="0"/>
              <a:t>Problem Description</a:t>
            </a:r>
          </a:p>
          <a:p>
            <a:r>
              <a:rPr lang="en-US" dirty="0"/>
              <a:t>VFT Model</a:t>
            </a:r>
          </a:p>
          <a:p>
            <a:r>
              <a:rPr lang="en-US" dirty="0"/>
              <a:t>Solution Methods</a:t>
            </a:r>
          </a:p>
          <a:p>
            <a:r>
              <a:rPr lang="en-US" dirty="0"/>
              <a:t>Model Comparison</a:t>
            </a:r>
          </a:p>
          <a:p>
            <a:r>
              <a:rPr lang="en-US" dirty="0"/>
              <a:t>Conclusions</a:t>
            </a:r>
          </a:p>
        </p:txBody>
      </p:sp>
      <p:sp>
        <p:nvSpPr>
          <p:cNvPr id="5" name="Rectangle 4">
            <a:hlinkClick r:id="rId2" action="ppaction://hlinksldjump"/>
            <a:extLst>
              <a:ext uri="{FF2B5EF4-FFF2-40B4-BE49-F238E27FC236}">
                <a16:creationId xmlns:a16="http://schemas.microsoft.com/office/drawing/2014/main" id="{45380BF0-B51A-64B7-A377-4AA899A0C1F5}"/>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077319873"/>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AB00100-32F5-4EDF-BD4B-7E947E792ECE}"/>
              </a:ext>
            </a:extLst>
          </p:cNvPr>
          <p:cNvPicPr>
            <a:picLocks noChangeAspect="1"/>
          </p:cNvPicPr>
          <p:nvPr/>
        </p:nvPicPr>
        <p:blipFill rotWithShape="1">
          <a:blip r:embed="rId2">
            <a:alphaModFix/>
          </a:blip>
          <a:srcRect l="1181" t="14226" r="13987" b="67356"/>
          <a:stretch/>
        </p:blipFill>
        <p:spPr>
          <a:xfrm>
            <a:off x="6754025" y="1398774"/>
            <a:ext cx="6400800" cy="752755"/>
          </a:xfrm>
          <a:prstGeom prst="rect">
            <a:avLst/>
          </a:prstGeom>
        </p:spPr>
      </p:pic>
      <p:sp>
        <p:nvSpPr>
          <p:cNvPr id="2" name="Title 1"/>
          <p:cNvSpPr>
            <a:spLocks noGrp="1"/>
          </p:cNvSpPr>
          <p:nvPr>
            <p:ph type="title"/>
          </p:nvPr>
        </p:nvSpPr>
        <p:spPr/>
        <p:txBody>
          <a:bodyPr/>
          <a:lstStyle/>
          <a:p>
            <a:r>
              <a:rPr lang="en-US" dirty="0"/>
              <a:t>VFT Model</a:t>
            </a:r>
          </a:p>
        </p:txBody>
      </p:sp>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Variables</a:t>
            </a:r>
          </a:p>
          <a:p>
            <a:pPr lvl="2"/>
            <a:r>
              <a:rPr lang="en-US" dirty="0">
                <a:cs typeface="Arial"/>
              </a:rPr>
              <a:t>Same decision variable</a:t>
            </a:r>
          </a:p>
          <a:p>
            <a:pPr lvl="2"/>
            <a:r>
              <a:rPr lang="en-US" dirty="0">
                <a:cs typeface="Arial"/>
              </a:rPr>
              <a:t>Auxiliary variables defined for simplicity</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9" name="Picture 8">
            <a:extLst>
              <a:ext uri="{FF2B5EF4-FFF2-40B4-BE49-F238E27FC236}">
                <a16:creationId xmlns:a16="http://schemas.microsoft.com/office/drawing/2014/main" id="{8F0B27A9-3379-4356-88ED-D81666176885}"/>
              </a:ext>
            </a:extLst>
          </p:cNvPr>
          <p:cNvPicPr>
            <a:picLocks noChangeAspect="1"/>
          </p:cNvPicPr>
          <p:nvPr/>
        </p:nvPicPr>
        <p:blipFill rotWithShape="1">
          <a:blip r:embed="rId2"/>
          <a:srcRect l="1181" t="40804" r="13987" b="6335"/>
          <a:stretch/>
        </p:blipFill>
        <p:spPr>
          <a:xfrm>
            <a:off x="6739726" y="2151529"/>
            <a:ext cx="6400800" cy="2160499"/>
          </a:xfrm>
          <a:prstGeom prst="rect">
            <a:avLst/>
          </a:prstGeom>
        </p:spPr>
      </p:pic>
      <p:pic>
        <p:nvPicPr>
          <p:cNvPr id="6" name="Picture 5">
            <a:extLst>
              <a:ext uri="{FF2B5EF4-FFF2-40B4-BE49-F238E27FC236}">
                <a16:creationId xmlns:a16="http://schemas.microsoft.com/office/drawing/2014/main" id="{EF3808C6-8224-4668-BDEC-1791C6412C9F}"/>
              </a:ext>
            </a:extLst>
          </p:cNvPr>
          <p:cNvPicPr>
            <a:picLocks noChangeAspect="1"/>
          </p:cNvPicPr>
          <p:nvPr/>
        </p:nvPicPr>
        <p:blipFill rotWithShape="1">
          <a:blip r:embed="rId3"/>
          <a:srcRect l="1182" t="12716" r="13987" b="72501"/>
          <a:stretch/>
        </p:blipFill>
        <p:spPr>
          <a:xfrm>
            <a:off x="6754025" y="4312028"/>
            <a:ext cx="6400800" cy="604217"/>
          </a:xfrm>
          <a:prstGeom prst="rect">
            <a:avLst/>
          </a:prstGeom>
        </p:spPr>
      </p:pic>
      <p:sp>
        <p:nvSpPr>
          <p:cNvPr id="4" name="Rectangle 3">
            <a:hlinkClick r:id="rId4" action="ppaction://hlinksldjump"/>
            <a:extLst>
              <a:ext uri="{FF2B5EF4-FFF2-40B4-BE49-F238E27FC236}">
                <a16:creationId xmlns:a16="http://schemas.microsoft.com/office/drawing/2014/main" id="{2316223D-238C-0A15-4EEB-FFBBA3FEC19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016364089"/>
      </p:ext>
    </p:extLst>
  </p:cSld>
  <p:clrMapOvr>
    <a:masterClrMapping/>
  </p:clrMapOvr>
  <p:transition advClick="0"/>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DFBF34-A4BD-47C7-96CB-59C2321564E5}"/>
              </a:ext>
            </a:extLst>
          </p:cNvPr>
          <p:cNvSpPr>
            <a:spLocks noGrp="1"/>
          </p:cNvSpPr>
          <p:nvPr>
            <p:ph idx="1"/>
          </p:nvPr>
        </p:nvSpPr>
        <p:spPr/>
        <p:txBody>
          <a:bodyPr/>
          <a:lstStyle/>
          <a:p>
            <a:r>
              <a:rPr lang="en-US" dirty="0"/>
              <a:t>Approximate and Exact models provide initial solutions to the Genetic Algorithm (GA)</a:t>
            </a:r>
          </a:p>
          <a:p>
            <a:r>
              <a:rPr lang="en-US" dirty="0"/>
              <a:t>GA evolves the solution for 10 minutes using the Exact model</a:t>
            </a:r>
          </a:p>
          <a:p>
            <a:r>
              <a:rPr lang="en-US" dirty="0"/>
              <a:t>Performance analysis of GA on five datasets is plotted</a:t>
            </a:r>
          </a:p>
          <a:p>
            <a:r>
              <a:rPr lang="en-US" dirty="0"/>
              <a:t>Colors indicate different problem instances of the dataset using different value hierarchies</a:t>
            </a:r>
          </a:p>
        </p:txBody>
      </p:sp>
      <p:sp>
        <p:nvSpPr>
          <p:cNvPr id="2" name="Title 1"/>
          <p:cNvSpPr>
            <a:spLocks noGrp="1"/>
          </p:cNvSpPr>
          <p:nvPr>
            <p:ph type="title"/>
          </p:nvPr>
        </p:nvSpPr>
        <p:spPr/>
        <p:txBody>
          <a:bodyPr/>
          <a:lstStyle/>
          <a:p>
            <a:r>
              <a:rPr lang="en-US" dirty="0"/>
              <a:t>Genetic Algorithm Performance</a:t>
            </a:r>
          </a:p>
        </p:txBody>
      </p:sp>
      <p:sp>
        <p:nvSpPr>
          <p:cNvPr id="4" name="Rectangle 3">
            <a:hlinkClick r:id="rId2" action="ppaction://hlinksldjump"/>
            <a:extLst>
              <a:ext uri="{FF2B5EF4-FFF2-40B4-BE49-F238E27FC236}">
                <a16:creationId xmlns:a16="http://schemas.microsoft.com/office/drawing/2014/main" id="{1C1438AB-94AA-4FA2-AEAE-18A6D2BC3235}"/>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18119207"/>
      </p:ext>
    </p:extLst>
  </p:cSld>
  <p:clrMapOvr>
    <a:masterClrMapping/>
  </p:clrMapOvr>
  <p:transition advClick="0"/>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DFBF34-A4BD-47C7-96CB-59C2321564E5}"/>
              </a:ext>
            </a:extLst>
          </p:cNvPr>
          <p:cNvSpPr>
            <a:spLocks noGrp="1"/>
          </p:cNvSpPr>
          <p:nvPr>
            <p:ph idx="1"/>
          </p:nvPr>
        </p:nvSpPr>
        <p:spPr>
          <a:xfrm>
            <a:off x="573883" y="1440329"/>
            <a:ext cx="12345984" cy="5546165"/>
          </a:xfrm>
        </p:spPr>
        <p:txBody>
          <a:bodyPr/>
          <a:lstStyle/>
          <a:p>
            <a:r>
              <a:rPr lang="en-US" dirty="0"/>
              <a:t>Generated Dataset 1</a:t>
            </a:r>
          </a:p>
        </p:txBody>
      </p:sp>
      <p:sp>
        <p:nvSpPr>
          <p:cNvPr id="2" name="Title 1"/>
          <p:cNvSpPr>
            <a:spLocks noGrp="1"/>
          </p:cNvSpPr>
          <p:nvPr>
            <p:ph type="title"/>
          </p:nvPr>
        </p:nvSpPr>
        <p:spPr/>
        <p:txBody>
          <a:bodyPr/>
          <a:lstStyle/>
          <a:p>
            <a:r>
              <a:rPr lang="en-US" dirty="0"/>
              <a:t>Genetic Algorithm Performance</a:t>
            </a:r>
          </a:p>
        </p:txBody>
      </p:sp>
      <p:pic>
        <p:nvPicPr>
          <p:cNvPr id="7" name="Picture 6" descr="A picture containing chart&#10;&#10;Description automatically generated">
            <a:extLst>
              <a:ext uri="{FF2B5EF4-FFF2-40B4-BE49-F238E27FC236}">
                <a16:creationId xmlns:a16="http://schemas.microsoft.com/office/drawing/2014/main" id="{B1FEBF64-852E-4827-B912-953EC61D0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843" y="2005013"/>
            <a:ext cx="8198063" cy="5123789"/>
          </a:xfrm>
          <a:prstGeom prst="rect">
            <a:avLst/>
          </a:prstGeom>
        </p:spPr>
      </p:pic>
      <p:sp>
        <p:nvSpPr>
          <p:cNvPr id="6" name="Rectangle 5">
            <a:hlinkClick r:id="rId3" action="ppaction://hlinksldjump"/>
            <a:extLst>
              <a:ext uri="{FF2B5EF4-FFF2-40B4-BE49-F238E27FC236}">
                <a16:creationId xmlns:a16="http://schemas.microsoft.com/office/drawing/2014/main" id="{F16CD1BF-8061-49F8-A7D4-ED086C3990C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72477430"/>
      </p:ext>
    </p:extLst>
  </p:cSld>
  <p:clrMapOvr>
    <a:masterClrMapping/>
  </p:clrMapOvr>
  <p:transition advClick="0"/>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DFBF34-A4BD-47C7-96CB-59C2321564E5}"/>
              </a:ext>
            </a:extLst>
          </p:cNvPr>
          <p:cNvSpPr>
            <a:spLocks noGrp="1"/>
          </p:cNvSpPr>
          <p:nvPr>
            <p:ph idx="1"/>
          </p:nvPr>
        </p:nvSpPr>
        <p:spPr>
          <a:xfrm>
            <a:off x="573883" y="1440329"/>
            <a:ext cx="12345984" cy="5546165"/>
          </a:xfrm>
        </p:spPr>
        <p:txBody>
          <a:bodyPr/>
          <a:lstStyle/>
          <a:p>
            <a:r>
              <a:rPr lang="en-US" dirty="0"/>
              <a:t>Generated Dataset 2</a:t>
            </a:r>
          </a:p>
        </p:txBody>
      </p:sp>
      <p:sp>
        <p:nvSpPr>
          <p:cNvPr id="2" name="Title 1"/>
          <p:cNvSpPr>
            <a:spLocks noGrp="1"/>
          </p:cNvSpPr>
          <p:nvPr>
            <p:ph type="title"/>
          </p:nvPr>
        </p:nvSpPr>
        <p:spPr/>
        <p:txBody>
          <a:bodyPr/>
          <a:lstStyle/>
          <a:p>
            <a:r>
              <a:rPr lang="en-US" dirty="0"/>
              <a:t>Genetic Algorithm Performance</a:t>
            </a:r>
          </a:p>
        </p:txBody>
      </p:sp>
      <p:pic>
        <p:nvPicPr>
          <p:cNvPr id="4" name="Picture 3" descr="Chart, line chart&#10;&#10;Description automatically generated">
            <a:extLst>
              <a:ext uri="{FF2B5EF4-FFF2-40B4-BE49-F238E27FC236}">
                <a16:creationId xmlns:a16="http://schemas.microsoft.com/office/drawing/2014/main" id="{BC99C2CC-A970-4C55-A615-C6C1EA036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791" y="2005013"/>
            <a:ext cx="8202168" cy="5126355"/>
          </a:xfrm>
          <a:prstGeom prst="rect">
            <a:avLst/>
          </a:prstGeom>
        </p:spPr>
      </p:pic>
      <p:sp>
        <p:nvSpPr>
          <p:cNvPr id="6" name="Rectangle 5">
            <a:hlinkClick r:id="rId3" action="ppaction://hlinksldjump"/>
            <a:extLst>
              <a:ext uri="{FF2B5EF4-FFF2-40B4-BE49-F238E27FC236}">
                <a16:creationId xmlns:a16="http://schemas.microsoft.com/office/drawing/2014/main" id="{275084FE-398A-4E23-A27C-CAA923C31807}"/>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56730907"/>
      </p:ext>
    </p:extLst>
  </p:cSld>
  <p:clrMapOvr>
    <a:masterClrMapping/>
  </p:clrMapOvr>
  <p:transition advClick="0"/>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DFBF34-A4BD-47C7-96CB-59C2321564E5}"/>
              </a:ext>
            </a:extLst>
          </p:cNvPr>
          <p:cNvSpPr>
            <a:spLocks noGrp="1"/>
          </p:cNvSpPr>
          <p:nvPr>
            <p:ph idx="1"/>
          </p:nvPr>
        </p:nvSpPr>
        <p:spPr>
          <a:xfrm>
            <a:off x="573883" y="1440329"/>
            <a:ext cx="12345984" cy="5546165"/>
          </a:xfrm>
        </p:spPr>
        <p:txBody>
          <a:bodyPr/>
          <a:lstStyle/>
          <a:p>
            <a:r>
              <a:rPr lang="en-US" dirty="0"/>
              <a:t>Generated Dataset 3</a:t>
            </a:r>
          </a:p>
        </p:txBody>
      </p:sp>
      <p:sp>
        <p:nvSpPr>
          <p:cNvPr id="2" name="Title 1"/>
          <p:cNvSpPr>
            <a:spLocks noGrp="1"/>
          </p:cNvSpPr>
          <p:nvPr>
            <p:ph type="title"/>
          </p:nvPr>
        </p:nvSpPr>
        <p:spPr/>
        <p:txBody>
          <a:bodyPr/>
          <a:lstStyle/>
          <a:p>
            <a:r>
              <a:rPr lang="en-US" dirty="0"/>
              <a:t>Genetic Algorithm Performance</a:t>
            </a:r>
          </a:p>
        </p:txBody>
      </p:sp>
      <p:pic>
        <p:nvPicPr>
          <p:cNvPr id="4" name="Picture 3" descr="Chart, line chart&#10;&#10;Description automatically generated">
            <a:extLst>
              <a:ext uri="{FF2B5EF4-FFF2-40B4-BE49-F238E27FC236}">
                <a16:creationId xmlns:a16="http://schemas.microsoft.com/office/drawing/2014/main" id="{A7DE235F-B560-4E3C-B455-49AAFDBC0D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791" y="2005013"/>
            <a:ext cx="8202168" cy="5126355"/>
          </a:xfrm>
          <a:prstGeom prst="rect">
            <a:avLst/>
          </a:prstGeom>
        </p:spPr>
      </p:pic>
      <p:sp>
        <p:nvSpPr>
          <p:cNvPr id="6" name="Rectangle 5">
            <a:hlinkClick r:id="rId3" action="ppaction://hlinksldjump"/>
            <a:extLst>
              <a:ext uri="{FF2B5EF4-FFF2-40B4-BE49-F238E27FC236}">
                <a16:creationId xmlns:a16="http://schemas.microsoft.com/office/drawing/2014/main" id="{3D56DBA5-A250-416D-8799-3B580E7A611A}"/>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45344913"/>
      </p:ext>
    </p:extLst>
  </p:cSld>
  <p:clrMapOvr>
    <a:masterClrMapping/>
  </p:clrMapOvr>
  <p:transition advClick="0"/>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DFBF34-A4BD-47C7-96CB-59C2321564E5}"/>
              </a:ext>
            </a:extLst>
          </p:cNvPr>
          <p:cNvSpPr>
            <a:spLocks noGrp="1"/>
          </p:cNvSpPr>
          <p:nvPr>
            <p:ph idx="1"/>
          </p:nvPr>
        </p:nvSpPr>
        <p:spPr>
          <a:xfrm>
            <a:off x="573883" y="1440329"/>
            <a:ext cx="12345984" cy="5546165"/>
          </a:xfrm>
        </p:spPr>
        <p:txBody>
          <a:bodyPr/>
          <a:lstStyle/>
          <a:p>
            <a:r>
              <a:rPr lang="en-US" dirty="0"/>
              <a:t>Generated Dataset 4</a:t>
            </a:r>
          </a:p>
        </p:txBody>
      </p:sp>
      <p:sp>
        <p:nvSpPr>
          <p:cNvPr id="2" name="Title 1"/>
          <p:cNvSpPr>
            <a:spLocks noGrp="1"/>
          </p:cNvSpPr>
          <p:nvPr>
            <p:ph type="title"/>
          </p:nvPr>
        </p:nvSpPr>
        <p:spPr/>
        <p:txBody>
          <a:bodyPr/>
          <a:lstStyle/>
          <a:p>
            <a:r>
              <a:rPr lang="en-US" dirty="0"/>
              <a:t>Genetic Algorithm Performance</a:t>
            </a:r>
          </a:p>
        </p:txBody>
      </p:sp>
      <p:pic>
        <p:nvPicPr>
          <p:cNvPr id="4" name="Picture 3" descr="Chart, line chart&#10;&#10;Description automatically generated">
            <a:extLst>
              <a:ext uri="{FF2B5EF4-FFF2-40B4-BE49-F238E27FC236}">
                <a16:creationId xmlns:a16="http://schemas.microsoft.com/office/drawing/2014/main" id="{9C7EB325-1FFB-4FF3-9681-C1C1EA616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791" y="2005013"/>
            <a:ext cx="8202168" cy="5126355"/>
          </a:xfrm>
          <a:prstGeom prst="rect">
            <a:avLst/>
          </a:prstGeom>
        </p:spPr>
      </p:pic>
      <p:sp>
        <p:nvSpPr>
          <p:cNvPr id="6" name="Rectangle 5">
            <a:hlinkClick r:id="rId3" action="ppaction://hlinksldjump"/>
            <a:extLst>
              <a:ext uri="{FF2B5EF4-FFF2-40B4-BE49-F238E27FC236}">
                <a16:creationId xmlns:a16="http://schemas.microsoft.com/office/drawing/2014/main" id="{2D3AC4B2-1FF2-4F3D-9A84-FEE7BEA7E88C}"/>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54838940"/>
      </p:ext>
    </p:extLst>
  </p:cSld>
  <p:clrMapOvr>
    <a:masterClrMapping/>
  </p:clrMapOvr>
  <p:transition advClick="0"/>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DFBF34-A4BD-47C7-96CB-59C2321564E5}"/>
              </a:ext>
            </a:extLst>
          </p:cNvPr>
          <p:cNvSpPr>
            <a:spLocks noGrp="1"/>
          </p:cNvSpPr>
          <p:nvPr>
            <p:ph idx="1"/>
          </p:nvPr>
        </p:nvSpPr>
        <p:spPr>
          <a:xfrm>
            <a:off x="573883" y="1440329"/>
            <a:ext cx="12345984" cy="5546165"/>
          </a:xfrm>
        </p:spPr>
        <p:txBody>
          <a:bodyPr/>
          <a:lstStyle/>
          <a:p>
            <a:r>
              <a:rPr lang="en-US" dirty="0"/>
              <a:t>Generated Dataset 5</a:t>
            </a:r>
          </a:p>
        </p:txBody>
      </p:sp>
      <p:sp>
        <p:nvSpPr>
          <p:cNvPr id="2" name="Title 1"/>
          <p:cNvSpPr>
            <a:spLocks noGrp="1"/>
          </p:cNvSpPr>
          <p:nvPr>
            <p:ph type="title"/>
          </p:nvPr>
        </p:nvSpPr>
        <p:spPr/>
        <p:txBody>
          <a:bodyPr/>
          <a:lstStyle/>
          <a:p>
            <a:r>
              <a:rPr lang="en-US" dirty="0"/>
              <a:t>Genetic Algorithm Performance</a:t>
            </a:r>
          </a:p>
        </p:txBody>
      </p:sp>
      <p:pic>
        <p:nvPicPr>
          <p:cNvPr id="4" name="Picture 3" descr="Chart&#10;&#10;Description automatically generated">
            <a:extLst>
              <a:ext uri="{FF2B5EF4-FFF2-40B4-BE49-F238E27FC236}">
                <a16:creationId xmlns:a16="http://schemas.microsoft.com/office/drawing/2014/main" id="{18E9775D-D200-4D3C-9DFF-8CF9D05E2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791" y="2005013"/>
            <a:ext cx="8202168" cy="5126355"/>
          </a:xfrm>
          <a:prstGeom prst="rect">
            <a:avLst/>
          </a:prstGeom>
        </p:spPr>
      </p:pic>
      <p:sp>
        <p:nvSpPr>
          <p:cNvPr id="6" name="Rectangle 5">
            <a:hlinkClick r:id="rId3" action="ppaction://hlinksldjump"/>
            <a:extLst>
              <a:ext uri="{FF2B5EF4-FFF2-40B4-BE49-F238E27FC236}">
                <a16:creationId xmlns:a16="http://schemas.microsoft.com/office/drawing/2014/main" id="{69C4432C-B639-46EE-AD04-F109820B8D8E}"/>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36535380"/>
      </p:ext>
    </p:extLst>
  </p:cSld>
  <p:clrMapOvr>
    <a:masterClrMapping/>
  </p:clrMapOvr>
  <p:transition advClick="0"/>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Comparison</a:t>
            </a:r>
          </a:p>
        </p:txBody>
      </p:sp>
      <p:sp>
        <p:nvSpPr>
          <p:cNvPr id="3" name="Content Placeholder 2"/>
          <p:cNvSpPr>
            <a:spLocks noGrp="1"/>
          </p:cNvSpPr>
          <p:nvPr>
            <p:ph idx="1"/>
          </p:nvPr>
        </p:nvSpPr>
        <p:spPr>
          <a:xfrm>
            <a:off x="573882" y="1440329"/>
            <a:ext cx="6172993" cy="5546165"/>
          </a:xfrm>
        </p:spPr>
        <p:txBody>
          <a:bodyPr/>
          <a:lstStyle/>
          <a:p>
            <a:r>
              <a:rPr lang="en-US" dirty="0"/>
              <a:t>Results</a:t>
            </a:r>
          </a:p>
          <a:p>
            <a:pPr lvl="1"/>
            <a:r>
              <a:rPr lang="en-US" dirty="0">
                <a:cs typeface="Arial"/>
              </a:rPr>
              <a:t>Solutions can be compared by their similarity</a:t>
            </a:r>
          </a:p>
          <a:p>
            <a:pPr lvl="1"/>
            <a:r>
              <a:rPr lang="en-US" dirty="0">
                <a:cs typeface="Arial"/>
              </a:rPr>
              <a:t>Multi-Dimensional Scaling implemented to visualize solution proximity</a:t>
            </a:r>
          </a:p>
          <a:p>
            <a:pPr lvl="1"/>
            <a:r>
              <a:rPr lang="en-US" dirty="0">
                <a:cs typeface="Arial"/>
              </a:rPr>
              <a:t>Similarity Plot</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4" name="Picture 3" descr="Chart, scatter chart&#10;&#10;Description automatically generated">
            <a:extLst>
              <a:ext uri="{FF2B5EF4-FFF2-40B4-BE49-F238E27FC236}">
                <a16:creationId xmlns:a16="http://schemas.microsoft.com/office/drawing/2014/main" id="{51A4E4A9-FE28-424A-A17D-70F3950F9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350" y="1440329"/>
            <a:ext cx="6639695" cy="5311756"/>
          </a:xfrm>
          <a:prstGeom prst="rect">
            <a:avLst/>
          </a:prstGeom>
        </p:spPr>
      </p:pic>
      <p:sp>
        <p:nvSpPr>
          <p:cNvPr id="6" name="Rectangle 5">
            <a:hlinkClick r:id="rId3" action="ppaction://hlinksldjump"/>
            <a:extLst>
              <a:ext uri="{FF2B5EF4-FFF2-40B4-BE49-F238E27FC236}">
                <a16:creationId xmlns:a16="http://schemas.microsoft.com/office/drawing/2014/main" id="{AF788275-40F3-1156-6A1F-338E32CEDD9C}"/>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062700679"/>
      </p:ext>
    </p:extLst>
  </p:cSld>
  <p:clrMapOvr>
    <a:masterClrMapping/>
  </p:clrMapOvr>
  <p:transition advClick="0"/>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Comparison</a:t>
            </a:r>
          </a:p>
        </p:txBody>
      </p:sp>
      <p:sp>
        <p:nvSpPr>
          <p:cNvPr id="3" name="Content Placeholder 2"/>
          <p:cNvSpPr>
            <a:spLocks noGrp="1"/>
          </p:cNvSpPr>
          <p:nvPr>
            <p:ph idx="1"/>
          </p:nvPr>
        </p:nvSpPr>
        <p:spPr>
          <a:xfrm>
            <a:off x="573882" y="1440329"/>
            <a:ext cx="6172993" cy="5546165"/>
          </a:xfrm>
        </p:spPr>
        <p:txBody>
          <a:bodyPr/>
          <a:lstStyle/>
          <a:p>
            <a:r>
              <a:rPr lang="en-US" dirty="0"/>
              <a:t>Results</a:t>
            </a:r>
          </a:p>
          <a:p>
            <a:pPr lvl="1"/>
            <a:r>
              <a:rPr lang="en-US" dirty="0">
                <a:cs typeface="Arial"/>
              </a:rPr>
              <a:t>Solutions can be compared by their similarity</a:t>
            </a:r>
          </a:p>
          <a:p>
            <a:pPr lvl="1"/>
            <a:r>
              <a:rPr lang="en-US" dirty="0">
                <a:cs typeface="Arial"/>
              </a:rPr>
              <a:t>Multi-Dimensional Scaling implemented to visualize solution proximity</a:t>
            </a:r>
          </a:p>
          <a:p>
            <a:pPr lvl="1"/>
            <a:r>
              <a:rPr lang="en-US" dirty="0">
                <a:cs typeface="Arial"/>
              </a:rPr>
              <a:t>Similarity Plot</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4" name="Picture 3" descr="Chart, scatter chart&#10;&#10;Description automatically generated">
            <a:extLst>
              <a:ext uri="{FF2B5EF4-FFF2-40B4-BE49-F238E27FC236}">
                <a16:creationId xmlns:a16="http://schemas.microsoft.com/office/drawing/2014/main" id="{51A4E4A9-FE28-424A-A17D-70F3950F9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350" y="1440329"/>
            <a:ext cx="6639695" cy="5311756"/>
          </a:xfrm>
          <a:prstGeom prst="rect">
            <a:avLst/>
          </a:prstGeom>
        </p:spPr>
      </p:pic>
      <p:sp>
        <p:nvSpPr>
          <p:cNvPr id="5" name="Oval 4">
            <a:extLst>
              <a:ext uri="{FF2B5EF4-FFF2-40B4-BE49-F238E27FC236}">
                <a16:creationId xmlns:a16="http://schemas.microsoft.com/office/drawing/2014/main" id="{4F3F154B-073D-4FEF-97E1-C826BAB69695}"/>
              </a:ext>
            </a:extLst>
          </p:cNvPr>
          <p:cNvSpPr/>
          <p:nvPr/>
        </p:nvSpPr>
        <p:spPr bwMode="auto">
          <a:xfrm>
            <a:off x="6689331" y="5828980"/>
            <a:ext cx="513896" cy="500743"/>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 name="Rectangle 6">
            <a:hlinkClick r:id="rId3" action="ppaction://hlinksldjump"/>
            <a:extLst>
              <a:ext uri="{FF2B5EF4-FFF2-40B4-BE49-F238E27FC236}">
                <a16:creationId xmlns:a16="http://schemas.microsoft.com/office/drawing/2014/main" id="{1C47320A-F07B-5608-446F-FB2B5CB08DB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841404355"/>
      </p:ext>
    </p:extLst>
  </p:cSld>
  <p:clrMapOvr>
    <a:masterClrMapping/>
  </p:clrMapOvr>
  <p:transition advClick="0"/>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Comparison</a:t>
            </a:r>
          </a:p>
        </p:txBody>
      </p:sp>
      <p:sp>
        <p:nvSpPr>
          <p:cNvPr id="3" name="Content Placeholder 2"/>
          <p:cNvSpPr>
            <a:spLocks noGrp="1"/>
          </p:cNvSpPr>
          <p:nvPr>
            <p:ph idx="1"/>
          </p:nvPr>
        </p:nvSpPr>
        <p:spPr>
          <a:xfrm>
            <a:off x="573882" y="1440329"/>
            <a:ext cx="6172993" cy="5546165"/>
          </a:xfrm>
        </p:spPr>
        <p:txBody>
          <a:bodyPr/>
          <a:lstStyle/>
          <a:p>
            <a:r>
              <a:rPr lang="en-US" dirty="0"/>
              <a:t>Results</a:t>
            </a:r>
          </a:p>
          <a:p>
            <a:pPr lvl="1"/>
            <a:r>
              <a:rPr lang="en-US" dirty="0">
                <a:cs typeface="Arial"/>
              </a:rPr>
              <a:t>Solutions can be compared by their similarity</a:t>
            </a:r>
          </a:p>
          <a:p>
            <a:pPr lvl="1"/>
            <a:r>
              <a:rPr lang="en-US" dirty="0">
                <a:cs typeface="Arial"/>
              </a:rPr>
              <a:t>Multi-Dimensional Scaling implemented to visualize solution proximity</a:t>
            </a:r>
          </a:p>
          <a:p>
            <a:pPr lvl="1"/>
            <a:r>
              <a:rPr lang="en-US" dirty="0">
                <a:cs typeface="Arial"/>
              </a:rPr>
              <a:t>Similarity Plot</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4" name="Picture 3" descr="Chart, scatter chart&#10;&#10;Description automatically generated">
            <a:extLst>
              <a:ext uri="{FF2B5EF4-FFF2-40B4-BE49-F238E27FC236}">
                <a16:creationId xmlns:a16="http://schemas.microsoft.com/office/drawing/2014/main" id="{51A4E4A9-FE28-424A-A17D-70F3950F9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350" y="1440329"/>
            <a:ext cx="6639695" cy="5311756"/>
          </a:xfrm>
          <a:prstGeom prst="rect">
            <a:avLst/>
          </a:prstGeom>
        </p:spPr>
      </p:pic>
      <p:pic>
        <p:nvPicPr>
          <p:cNvPr id="7" name="Picture 6" descr="Chart, scatter chart&#10;&#10;Description automatically generated">
            <a:extLst>
              <a:ext uri="{FF2B5EF4-FFF2-40B4-BE49-F238E27FC236}">
                <a16:creationId xmlns:a16="http://schemas.microsoft.com/office/drawing/2014/main" id="{CAC51257-5C93-4A2C-9886-9E92F91F7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350" y="1440329"/>
            <a:ext cx="6638544" cy="5310835"/>
          </a:xfrm>
          <a:prstGeom prst="rect">
            <a:avLst/>
          </a:prstGeom>
        </p:spPr>
      </p:pic>
      <p:sp>
        <p:nvSpPr>
          <p:cNvPr id="5" name="Rectangle 4">
            <a:hlinkClick r:id="rId4" action="ppaction://hlinksldjump"/>
            <a:extLst>
              <a:ext uri="{FF2B5EF4-FFF2-40B4-BE49-F238E27FC236}">
                <a16:creationId xmlns:a16="http://schemas.microsoft.com/office/drawing/2014/main" id="{72C034F2-6F7E-9FE7-1D79-C44E5F61311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319736561"/>
      </p:ext>
    </p:extLst>
  </p:cSld>
  <p:clrMapOvr>
    <a:masterClrMapping/>
  </p:clrMapOvr>
  <p:transition advClick="0"/>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Comparison</a:t>
            </a:r>
          </a:p>
        </p:txBody>
      </p:sp>
      <p:sp>
        <p:nvSpPr>
          <p:cNvPr id="3" name="Content Placeholder 2"/>
          <p:cNvSpPr>
            <a:spLocks noGrp="1"/>
          </p:cNvSpPr>
          <p:nvPr>
            <p:ph idx="1"/>
          </p:nvPr>
        </p:nvSpPr>
        <p:spPr>
          <a:xfrm>
            <a:off x="573882" y="1440329"/>
            <a:ext cx="6172993" cy="5546165"/>
          </a:xfrm>
        </p:spPr>
        <p:txBody>
          <a:bodyPr/>
          <a:lstStyle/>
          <a:p>
            <a:r>
              <a:rPr lang="en-US" dirty="0"/>
              <a:t>Results</a:t>
            </a:r>
          </a:p>
          <a:p>
            <a:pPr lvl="1"/>
            <a:r>
              <a:rPr lang="en-US" dirty="0">
                <a:cs typeface="Arial"/>
              </a:rPr>
              <a:t>Solutions can be compared by their similarity</a:t>
            </a:r>
          </a:p>
          <a:p>
            <a:pPr lvl="1"/>
            <a:r>
              <a:rPr lang="en-US" dirty="0">
                <a:cs typeface="Arial"/>
              </a:rPr>
              <a:t>Multi-Dimensional Scaling implemented to visualize solution proximity</a:t>
            </a:r>
          </a:p>
          <a:p>
            <a:pPr lvl="1"/>
            <a:r>
              <a:rPr lang="en-US" dirty="0">
                <a:cs typeface="Arial"/>
              </a:rPr>
              <a:t>Similarity Plot</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4" name="Picture 3" descr="Chart, scatter chart&#10;&#10;Description automatically generated">
            <a:extLst>
              <a:ext uri="{FF2B5EF4-FFF2-40B4-BE49-F238E27FC236}">
                <a16:creationId xmlns:a16="http://schemas.microsoft.com/office/drawing/2014/main" id="{51A4E4A9-FE28-424A-A17D-70F3950F9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350" y="1440329"/>
            <a:ext cx="6639695" cy="5311756"/>
          </a:xfrm>
          <a:prstGeom prst="rect">
            <a:avLst/>
          </a:prstGeom>
        </p:spPr>
      </p:pic>
      <p:pic>
        <p:nvPicPr>
          <p:cNvPr id="6" name="Picture 5" descr="Chart, scatter chart&#10;&#10;Description automatically generated">
            <a:extLst>
              <a:ext uri="{FF2B5EF4-FFF2-40B4-BE49-F238E27FC236}">
                <a16:creationId xmlns:a16="http://schemas.microsoft.com/office/drawing/2014/main" id="{B80FF140-3812-4D7C-913B-A57FFACBA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501" y="1440329"/>
            <a:ext cx="6638544" cy="5310835"/>
          </a:xfrm>
          <a:prstGeom prst="rect">
            <a:avLst/>
          </a:prstGeom>
        </p:spPr>
      </p:pic>
      <p:sp>
        <p:nvSpPr>
          <p:cNvPr id="5" name="Rectangle 4">
            <a:hlinkClick r:id="rId4" action="ppaction://hlinksldjump"/>
            <a:extLst>
              <a:ext uri="{FF2B5EF4-FFF2-40B4-BE49-F238E27FC236}">
                <a16:creationId xmlns:a16="http://schemas.microsoft.com/office/drawing/2014/main" id="{C41D0A09-50E5-B952-D245-606DBDA6A234}"/>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995619696"/>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AB00100-32F5-4EDF-BD4B-7E947E792ECE}"/>
              </a:ext>
            </a:extLst>
          </p:cNvPr>
          <p:cNvPicPr>
            <a:picLocks noChangeAspect="1"/>
          </p:cNvPicPr>
          <p:nvPr/>
        </p:nvPicPr>
        <p:blipFill rotWithShape="1">
          <a:blip r:embed="rId2">
            <a:alphaModFix/>
          </a:blip>
          <a:srcRect l="1181" t="14226" r="13987" b="67356"/>
          <a:stretch/>
        </p:blipFill>
        <p:spPr>
          <a:xfrm>
            <a:off x="6754025" y="1398774"/>
            <a:ext cx="6400800" cy="752755"/>
          </a:xfrm>
          <a:prstGeom prst="rect">
            <a:avLst/>
          </a:prstGeom>
        </p:spPr>
      </p:pic>
      <p:sp>
        <p:nvSpPr>
          <p:cNvPr id="2" name="Title 1"/>
          <p:cNvSpPr>
            <a:spLocks noGrp="1"/>
          </p:cNvSpPr>
          <p:nvPr>
            <p:ph type="title"/>
          </p:nvPr>
        </p:nvSpPr>
        <p:spPr/>
        <p:txBody>
          <a:bodyPr/>
          <a:lstStyle/>
          <a:p>
            <a:r>
              <a:rPr lang="en-US" dirty="0"/>
              <a:t>VFT Model</a:t>
            </a:r>
          </a:p>
        </p:txBody>
      </p:sp>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Variables</a:t>
            </a:r>
          </a:p>
          <a:p>
            <a:pPr lvl="2"/>
            <a:r>
              <a:rPr lang="en-US" dirty="0">
                <a:cs typeface="Arial"/>
              </a:rPr>
              <a:t>Same decision variable</a:t>
            </a:r>
          </a:p>
          <a:p>
            <a:pPr lvl="2"/>
            <a:r>
              <a:rPr lang="en-US" dirty="0">
                <a:cs typeface="Arial"/>
              </a:rPr>
              <a:t>Auxiliary variables defined for simplicity</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9" name="Picture 8">
            <a:extLst>
              <a:ext uri="{FF2B5EF4-FFF2-40B4-BE49-F238E27FC236}">
                <a16:creationId xmlns:a16="http://schemas.microsoft.com/office/drawing/2014/main" id="{8F0B27A9-3379-4356-88ED-D81666176885}"/>
              </a:ext>
            </a:extLst>
          </p:cNvPr>
          <p:cNvPicPr>
            <a:picLocks noChangeAspect="1"/>
          </p:cNvPicPr>
          <p:nvPr/>
        </p:nvPicPr>
        <p:blipFill rotWithShape="1">
          <a:blip r:embed="rId2"/>
          <a:srcRect l="1181" t="40804" r="13987" b="50130"/>
          <a:stretch/>
        </p:blipFill>
        <p:spPr>
          <a:xfrm>
            <a:off x="6739726" y="2151529"/>
            <a:ext cx="6400800" cy="370541"/>
          </a:xfrm>
          <a:prstGeom prst="rect">
            <a:avLst/>
          </a:prstGeom>
        </p:spPr>
      </p:pic>
      <p:pic>
        <p:nvPicPr>
          <p:cNvPr id="7" name="Picture 6">
            <a:extLst>
              <a:ext uri="{FF2B5EF4-FFF2-40B4-BE49-F238E27FC236}">
                <a16:creationId xmlns:a16="http://schemas.microsoft.com/office/drawing/2014/main" id="{0E9DD0D4-FF26-43A4-88F7-5863CEF7EE4A}"/>
              </a:ext>
            </a:extLst>
          </p:cNvPr>
          <p:cNvPicPr>
            <a:picLocks noChangeAspect="1"/>
          </p:cNvPicPr>
          <p:nvPr/>
        </p:nvPicPr>
        <p:blipFill rotWithShape="1">
          <a:blip r:embed="rId3"/>
          <a:srcRect l="1182" t="29288" r="13987" b="64388"/>
          <a:stretch/>
        </p:blipFill>
        <p:spPr>
          <a:xfrm>
            <a:off x="6754025" y="2534304"/>
            <a:ext cx="6400800" cy="258475"/>
          </a:xfrm>
          <a:prstGeom prst="rect">
            <a:avLst/>
          </a:prstGeom>
        </p:spPr>
      </p:pic>
      <p:pic>
        <p:nvPicPr>
          <p:cNvPr id="8" name="Picture 7">
            <a:extLst>
              <a:ext uri="{FF2B5EF4-FFF2-40B4-BE49-F238E27FC236}">
                <a16:creationId xmlns:a16="http://schemas.microsoft.com/office/drawing/2014/main" id="{FA68EEE7-7699-4759-ABF9-563CBC4885CD}"/>
              </a:ext>
            </a:extLst>
          </p:cNvPr>
          <p:cNvPicPr>
            <a:picLocks noChangeAspect="1"/>
          </p:cNvPicPr>
          <p:nvPr/>
        </p:nvPicPr>
        <p:blipFill rotWithShape="1">
          <a:blip r:embed="rId4"/>
          <a:srcRect l="1181" t="12716" r="13987" b="4020"/>
          <a:stretch/>
        </p:blipFill>
        <p:spPr>
          <a:xfrm>
            <a:off x="6754025" y="2862729"/>
            <a:ext cx="6400800" cy="3403112"/>
          </a:xfrm>
          <a:prstGeom prst="rect">
            <a:avLst/>
          </a:prstGeom>
        </p:spPr>
      </p:pic>
      <p:sp>
        <p:nvSpPr>
          <p:cNvPr id="4" name="Rectangle 3">
            <a:hlinkClick r:id="rId5" action="ppaction://hlinksldjump"/>
            <a:extLst>
              <a:ext uri="{FF2B5EF4-FFF2-40B4-BE49-F238E27FC236}">
                <a16:creationId xmlns:a16="http://schemas.microsoft.com/office/drawing/2014/main" id="{0AD90904-5A65-7707-D03C-5DA8A9DFACB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950470764"/>
      </p:ext>
    </p:extLst>
  </p:cSld>
  <p:clrMapOvr>
    <a:masterClrMapping/>
  </p:clrMapOvr>
  <p:transition advClick="0"/>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Comparison</a:t>
            </a:r>
          </a:p>
        </p:txBody>
      </p:sp>
      <p:sp>
        <p:nvSpPr>
          <p:cNvPr id="3" name="Content Placeholder 2"/>
          <p:cNvSpPr>
            <a:spLocks noGrp="1"/>
          </p:cNvSpPr>
          <p:nvPr>
            <p:ph idx="1"/>
          </p:nvPr>
        </p:nvSpPr>
        <p:spPr>
          <a:xfrm>
            <a:off x="573882" y="1440329"/>
            <a:ext cx="6172993" cy="5546165"/>
          </a:xfrm>
        </p:spPr>
        <p:txBody>
          <a:bodyPr/>
          <a:lstStyle/>
          <a:p>
            <a:r>
              <a:rPr lang="en-US" dirty="0"/>
              <a:t>Results</a:t>
            </a:r>
          </a:p>
          <a:p>
            <a:pPr lvl="1"/>
            <a:r>
              <a:rPr lang="en-US" dirty="0">
                <a:cs typeface="Arial"/>
              </a:rPr>
              <a:t>Solutions can be compared by their similarity</a:t>
            </a:r>
          </a:p>
          <a:p>
            <a:pPr lvl="1"/>
            <a:r>
              <a:rPr lang="en-US" dirty="0">
                <a:cs typeface="Arial"/>
              </a:rPr>
              <a:t>Multi-Dimensional Scaling implemented to visualize solution proximity</a:t>
            </a:r>
          </a:p>
          <a:p>
            <a:pPr lvl="1"/>
            <a:r>
              <a:rPr lang="en-US" dirty="0">
                <a:cs typeface="Arial"/>
              </a:rPr>
              <a:t>Similarity Plot</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4" name="Picture 3" descr="Chart, scatter chart&#10;&#10;Description automatically generated">
            <a:extLst>
              <a:ext uri="{FF2B5EF4-FFF2-40B4-BE49-F238E27FC236}">
                <a16:creationId xmlns:a16="http://schemas.microsoft.com/office/drawing/2014/main" id="{51A4E4A9-FE28-424A-A17D-70F3950F9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350" y="1440329"/>
            <a:ext cx="6639695" cy="5311756"/>
          </a:xfrm>
          <a:prstGeom prst="rect">
            <a:avLst/>
          </a:prstGeom>
        </p:spPr>
      </p:pic>
      <p:pic>
        <p:nvPicPr>
          <p:cNvPr id="7" name="Picture 6" descr="Chart, scatter chart&#10;&#10;Description automatically generated">
            <a:extLst>
              <a:ext uri="{FF2B5EF4-FFF2-40B4-BE49-F238E27FC236}">
                <a16:creationId xmlns:a16="http://schemas.microsoft.com/office/drawing/2014/main" id="{40542A03-984D-4719-A0C8-9909ABC78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350" y="1440329"/>
            <a:ext cx="6638544" cy="5310835"/>
          </a:xfrm>
          <a:prstGeom prst="rect">
            <a:avLst/>
          </a:prstGeom>
        </p:spPr>
      </p:pic>
      <p:sp>
        <p:nvSpPr>
          <p:cNvPr id="6" name="Rectangle 5">
            <a:hlinkClick r:id="rId4" action="ppaction://hlinksldjump"/>
            <a:extLst>
              <a:ext uri="{FF2B5EF4-FFF2-40B4-BE49-F238E27FC236}">
                <a16:creationId xmlns:a16="http://schemas.microsoft.com/office/drawing/2014/main" id="{658260E5-B7D9-4512-89FC-B14E39C491DB}"/>
              </a:ext>
            </a:extLst>
          </p:cNvPr>
          <p:cNvSpPr/>
          <p:nvPr/>
        </p:nvSpPr>
        <p:spPr bwMode="auto">
          <a:xfrm>
            <a:off x="72542" y="0"/>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5" name="Rectangle 4">
            <a:hlinkClick r:id="rId5" action="ppaction://hlinksldjump"/>
            <a:extLst>
              <a:ext uri="{FF2B5EF4-FFF2-40B4-BE49-F238E27FC236}">
                <a16:creationId xmlns:a16="http://schemas.microsoft.com/office/drawing/2014/main" id="{B36A15CD-3F7B-8624-5280-05497E47F34A}"/>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070161036"/>
      </p:ext>
    </p:extLst>
  </p:cSld>
  <p:clrMapOvr>
    <a:masterClrMapping/>
  </p:clrMapOvr>
  <p:transition advClick="0"/>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Comparison</a:t>
            </a:r>
          </a:p>
        </p:txBody>
      </p:sp>
      <p:sp>
        <p:nvSpPr>
          <p:cNvPr id="3" name="Content Placeholder 2"/>
          <p:cNvSpPr>
            <a:spLocks noGrp="1"/>
          </p:cNvSpPr>
          <p:nvPr>
            <p:ph idx="1"/>
          </p:nvPr>
        </p:nvSpPr>
        <p:spPr>
          <a:xfrm>
            <a:off x="573882" y="1440329"/>
            <a:ext cx="6172993" cy="5546165"/>
          </a:xfrm>
        </p:spPr>
        <p:txBody>
          <a:bodyPr/>
          <a:lstStyle/>
          <a:p>
            <a:r>
              <a:rPr lang="en-US" dirty="0"/>
              <a:t>Results</a:t>
            </a:r>
          </a:p>
          <a:p>
            <a:pPr lvl="1"/>
            <a:r>
              <a:rPr lang="en-US" dirty="0">
                <a:cs typeface="Arial"/>
              </a:rPr>
              <a:t>Solutions can be compared by their similarity</a:t>
            </a:r>
          </a:p>
          <a:p>
            <a:pPr lvl="1"/>
            <a:r>
              <a:rPr lang="en-US" dirty="0">
                <a:cs typeface="Arial"/>
              </a:rPr>
              <a:t>Multi-Dimensional Scaling implemented to visualize solution proximity</a:t>
            </a:r>
          </a:p>
          <a:p>
            <a:pPr lvl="1"/>
            <a:r>
              <a:rPr lang="en-US" dirty="0">
                <a:cs typeface="Arial"/>
              </a:rPr>
              <a:t>Similarity Plot</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4" name="Picture 3" descr="Chart, scatter chart&#10;&#10;Description automatically generated">
            <a:extLst>
              <a:ext uri="{FF2B5EF4-FFF2-40B4-BE49-F238E27FC236}">
                <a16:creationId xmlns:a16="http://schemas.microsoft.com/office/drawing/2014/main" id="{51A4E4A9-FE28-424A-A17D-70F3950F9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350" y="1440329"/>
            <a:ext cx="6639695" cy="5311756"/>
          </a:xfrm>
          <a:prstGeom prst="rect">
            <a:avLst/>
          </a:prstGeom>
        </p:spPr>
      </p:pic>
      <p:pic>
        <p:nvPicPr>
          <p:cNvPr id="6" name="Picture 5" descr="Chart, scatter chart&#10;&#10;Description automatically generated">
            <a:extLst>
              <a:ext uri="{FF2B5EF4-FFF2-40B4-BE49-F238E27FC236}">
                <a16:creationId xmlns:a16="http://schemas.microsoft.com/office/drawing/2014/main" id="{EE9AEC90-606A-45DD-B6B3-0B6A4B0BD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350" y="1440329"/>
            <a:ext cx="6638544" cy="5310835"/>
          </a:xfrm>
          <a:prstGeom prst="rect">
            <a:avLst/>
          </a:prstGeom>
        </p:spPr>
      </p:pic>
      <p:sp>
        <p:nvSpPr>
          <p:cNvPr id="9" name="Rectangle 8">
            <a:hlinkClick r:id="rId4" action="ppaction://hlinksldjump"/>
            <a:extLst>
              <a:ext uri="{FF2B5EF4-FFF2-40B4-BE49-F238E27FC236}">
                <a16:creationId xmlns:a16="http://schemas.microsoft.com/office/drawing/2014/main" id="{45208AFD-A6A2-1FEA-05A1-55867315120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870401818"/>
      </p:ext>
    </p:extLst>
  </p:cSld>
  <p:clrMapOvr>
    <a:masterClrMapping/>
  </p:clrMapOvr>
  <p:transition advClick="0"/>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Comparison</a:t>
            </a:r>
          </a:p>
        </p:txBody>
      </p:sp>
      <p:sp>
        <p:nvSpPr>
          <p:cNvPr id="3" name="Content Placeholder 2"/>
          <p:cNvSpPr>
            <a:spLocks noGrp="1"/>
          </p:cNvSpPr>
          <p:nvPr>
            <p:ph idx="1"/>
          </p:nvPr>
        </p:nvSpPr>
        <p:spPr>
          <a:xfrm>
            <a:off x="573882" y="1440329"/>
            <a:ext cx="6172993" cy="5546165"/>
          </a:xfrm>
        </p:spPr>
        <p:txBody>
          <a:bodyPr/>
          <a:lstStyle/>
          <a:p>
            <a:r>
              <a:rPr lang="en-US" dirty="0"/>
              <a:t>Results</a:t>
            </a:r>
          </a:p>
          <a:p>
            <a:pPr lvl="1"/>
            <a:r>
              <a:rPr lang="en-US" dirty="0">
                <a:cs typeface="Arial"/>
              </a:rPr>
              <a:t>Solutions can be compared by their similarity</a:t>
            </a:r>
          </a:p>
          <a:p>
            <a:pPr lvl="1"/>
            <a:r>
              <a:rPr lang="en-US" dirty="0">
                <a:cs typeface="Arial"/>
              </a:rPr>
              <a:t>Multi-Dimensional Scaling implemented to visualize solution proximity</a:t>
            </a:r>
          </a:p>
          <a:p>
            <a:pPr lvl="1"/>
            <a:r>
              <a:rPr lang="en-US" dirty="0">
                <a:cs typeface="Arial"/>
              </a:rPr>
              <a:t>Similarity Plot</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4" name="Picture 3" descr="Chart, scatter chart&#10;&#10;Description automatically generated">
            <a:extLst>
              <a:ext uri="{FF2B5EF4-FFF2-40B4-BE49-F238E27FC236}">
                <a16:creationId xmlns:a16="http://schemas.microsoft.com/office/drawing/2014/main" id="{51A4E4A9-FE28-424A-A17D-70F3950F9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350" y="1440329"/>
            <a:ext cx="6639695" cy="5311756"/>
          </a:xfrm>
          <a:prstGeom prst="rect">
            <a:avLst/>
          </a:prstGeom>
        </p:spPr>
      </p:pic>
      <p:pic>
        <p:nvPicPr>
          <p:cNvPr id="7" name="Picture 6" descr="Chart, radar chart&#10;&#10;Description automatically generated">
            <a:extLst>
              <a:ext uri="{FF2B5EF4-FFF2-40B4-BE49-F238E27FC236}">
                <a16:creationId xmlns:a16="http://schemas.microsoft.com/office/drawing/2014/main" id="{B1A80657-D40D-4787-A83A-2E3F8FFF0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350" y="1441250"/>
            <a:ext cx="6638544" cy="5310835"/>
          </a:xfrm>
          <a:prstGeom prst="rect">
            <a:avLst/>
          </a:prstGeom>
        </p:spPr>
      </p:pic>
      <p:sp>
        <p:nvSpPr>
          <p:cNvPr id="5" name="Rectangle 4">
            <a:hlinkClick r:id="rId4" action="ppaction://hlinksldjump"/>
            <a:extLst>
              <a:ext uri="{FF2B5EF4-FFF2-40B4-BE49-F238E27FC236}">
                <a16:creationId xmlns:a16="http://schemas.microsoft.com/office/drawing/2014/main" id="{245750F3-1A16-12EE-650C-6C390A4FEE3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965056522"/>
      </p:ext>
    </p:extLst>
  </p:cSld>
  <p:clrMapOvr>
    <a:masterClrMapping/>
  </p:clrMapOvr>
  <p:transition advClick="0"/>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Comparison</a:t>
            </a:r>
          </a:p>
        </p:txBody>
      </p:sp>
      <p:sp>
        <p:nvSpPr>
          <p:cNvPr id="3" name="Content Placeholder 2"/>
          <p:cNvSpPr>
            <a:spLocks noGrp="1"/>
          </p:cNvSpPr>
          <p:nvPr>
            <p:ph idx="1"/>
          </p:nvPr>
        </p:nvSpPr>
        <p:spPr>
          <a:xfrm>
            <a:off x="573882" y="1440329"/>
            <a:ext cx="6172993" cy="5546165"/>
          </a:xfrm>
        </p:spPr>
        <p:txBody>
          <a:bodyPr/>
          <a:lstStyle/>
          <a:p>
            <a:r>
              <a:rPr lang="en-US" dirty="0"/>
              <a:t>Results</a:t>
            </a:r>
          </a:p>
          <a:p>
            <a:pPr lvl="1"/>
            <a:r>
              <a:rPr lang="en-US" dirty="0">
                <a:cs typeface="Arial"/>
              </a:rPr>
              <a:t>Solutions can be compared by their similarity</a:t>
            </a:r>
          </a:p>
          <a:p>
            <a:pPr lvl="1"/>
            <a:r>
              <a:rPr lang="en-US" dirty="0">
                <a:cs typeface="Arial"/>
              </a:rPr>
              <a:t>Multi-Dimensional Scaling implemented to visualize solution proximity</a:t>
            </a:r>
          </a:p>
          <a:p>
            <a:pPr lvl="1"/>
            <a:r>
              <a:rPr lang="en-US" dirty="0">
                <a:cs typeface="Arial"/>
              </a:rPr>
              <a:t>Similarity Plot</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4" name="Picture 3" descr="Chart, scatter chart&#10;&#10;Description automatically generated">
            <a:extLst>
              <a:ext uri="{FF2B5EF4-FFF2-40B4-BE49-F238E27FC236}">
                <a16:creationId xmlns:a16="http://schemas.microsoft.com/office/drawing/2014/main" id="{51A4E4A9-FE28-424A-A17D-70F3950F9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350" y="1440329"/>
            <a:ext cx="6639695" cy="5311756"/>
          </a:xfrm>
          <a:prstGeom prst="rect">
            <a:avLst/>
          </a:prstGeom>
        </p:spPr>
      </p:pic>
      <p:pic>
        <p:nvPicPr>
          <p:cNvPr id="6" name="Picture 5" descr="Chart, radar chart&#10;&#10;Description automatically generated">
            <a:extLst>
              <a:ext uri="{FF2B5EF4-FFF2-40B4-BE49-F238E27FC236}">
                <a16:creationId xmlns:a16="http://schemas.microsoft.com/office/drawing/2014/main" id="{159D2379-13B8-4A39-87BC-07BF176B0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501" y="1441250"/>
            <a:ext cx="6638544" cy="5310835"/>
          </a:xfrm>
          <a:prstGeom prst="rect">
            <a:avLst/>
          </a:prstGeom>
        </p:spPr>
      </p:pic>
      <p:sp>
        <p:nvSpPr>
          <p:cNvPr id="5" name="Rectangle 4">
            <a:hlinkClick r:id="rId4" action="ppaction://hlinksldjump"/>
            <a:extLst>
              <a:ext uri="{FF2B5EF4-FFF2-40B4-BE49-F238E27FC236}">
                <a16:creationId xmlns:a16="http://schemas.microsoft.com/office/drawing/2014/main" id="{6F8ED80F-FD52-B625-A45D-5653ECE195FC}"/>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959604726"/>
      </p:ext>
    </p:extLst>
  </p:cSld>
  <p:clrMapOvr>
    <a:masterClrMapping/>
  </p:clrMapOvr>
  <p:transition advClick="0"/>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Comparison</a:t>
            </a:r>
          </a:p>
        </p:txBody>
      </p:sp>
      <p:sp>
        <p:nvSpPr>
          <p:cNvPr id="3" name="Content Placeholder 2"/>
          <p:cNvSpPr>
            <a:spLocks noGrp="1"/>
          </p:cNvSpPr>
          <p:nvPr>
            <p:ph idx="1"/>
          </p:nvPr>
        </p:nvSpPr>
        <p:spPr>
          <a:xfrm>
            <a:off x="573882" y="1440329"/>
            <a:ext cx="6172993" cy="5546165"/>
          </a:xfrm>
        </p:spPr>
        <p:txBody>
          <a:bodyPr/>
          <a:lstStyle/>
          <a:p>
            <a:r>
              <a:rPr lang="en-US" dirty="0"/>
              <a:t>Results</a:t>
            </a:r>
          </a:p>
          <a:p>
            <a:pPr lvl="1"/>
            <a:r>
              <a:rPr lang="en-US" dirty="0">
                <a:cs typeface="Arial"/>
              </a:rPr>
              <a:t>Solutions can be compared by their similarity</a:t>
            </a:r>
          </a:p>
          <a:p>
            <a:pPr lvl="1"/>
            <a:r>
              <a:rPr lang="en-US" dirty="0">
                <a:cs typeface="Arial"/>
              </a:rPr>
              <a:t>Multi-Dimensional Scaling implemented to visualize solution proximity</a:t>
            </a:r>
          </a:p>
          <a:p>
            <a:pPr lvl="1"/>
            <a:r>
              <a:rPr lang="en-US" dirty="0">
                <a:cs typeface="Arial"/>
              </a:rPr>
              <a:t>Similarity Plot</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4" name="Picture 3" descr="Chart, scatter chart&#10;&#10;Description automatically generated">
            <a:extLst>
              <a:ext uri="{FF2B5EF4-FFF2-40B4-BE49-F238E27FC236}">
                <a16:creationId xmlns:a16="http://schemas.microsoft.com/office/drawing/2014/main" id="{51A4E4A9-FE28-424A-A17D-70F3950F9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350" y="1440329"/>
            <a:ext cx="6639695" cy="5311756"/>
          </a:xfrm>
          <a:prstGeom prst="rect">
            <a:avLst/>
          </a:prstGeom>
        </p:spPr>
      </p:pic>
      <p:pic>
        <p:nvPicPr>
          <p:cNvPr id="7" name="Picture 6" descr="Chart, radar chart&#10;&#10;Description automatically generated">
            <a:extLst>
              <a:ext uri="{FF2B5EF4-FFF2-40B4-BE49-F238E27FC236}">
                <a16:creationId xmlns:a16="http://schemas.microsoft.com/office/drawing/2014/main" id="{3DA172FA-92FD-483D-BBA6-10DF4D93B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350" y="1441250"/>
            <a:ext cx="6638544" cy="5310835"/>
          </a:xfrm>
          <a:prstGeom prst="rect">
            <a:avLst/>
          </a:prstGeom>
        </p:spPr>
      </p:pic>
      <p:sp>
        <p:nvSpPr>
          <p:cNvPr id="5" name="Rectangle 4">
            <a:hlinkClick r:id="rId4" action="ppaction://hlinksldjump"/>
            <a:extLst>
              <a:ext uri="{FF2B5EF4-FFF2-40B4-BE49-F238E27FC236}">
                <a16:creationId xmlns:a16="http://schemas.microsoft.com/office/drawing/2014/main" id="{3B9FDC58-3289-DBCE-CA17-AF4A0D9061F7}"/>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906971415"/>
      </p:ext>
    </p:extLst>
  </p:cSld>
  <p:clrMapOvr>
    <a:masterClrMapping/>
  </p:clrMapOvr>
  <p:transition advClick="0"/>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Comparison</a:t>
            </a:r>
          </a:p>
        </p:txBody>
      </p:sp>
      <p:sp>
        <p:nvSpPr>
          <p:cNvPr id="3" name="Content Placeholder 2"/>
          <p:cNvSpPr>
            <a:spLocks noGrp="1"/>
          </p:cNvSpPr>
          <p:nvPr>
            <p:ph idx="1"/>
          </p:nvPr>
        </p:nvSpPr>
        <p:spPr>
          <a:xfrm>
            <a:off x="573882" y="1440329"/>
            <a:ext cx="6172993" cy="5546165"/>
          </a:xfrm>
        </p:spPr>
        <p:txBody>
          <a:bodyPr/>
          <a:lstStyle/>
          <a:p>
            <a:r>
              <a:rPr lang="en-US" dirty="0"/>
              <a:t>Results</a:t>
            </a:r>
          </a:p>
          <a:p>
            <a:pPr lvl="1"/>
            <a:r>
              <a:rPr lang="en-US" dirty="0">
                <a:cs typeface="Arial"/>
              </a:rPr>
              <a:t>Solutions can be compared by their similarity</a:t>
            </a:r>
          </a:p>
          <a:p>
            <a:pPr lvl="1"/>
            <a:r>
              <a:rPr lang="en-US" dirty="0">
                <a:cs typeface="Arial"/>
              </a:rPr>
              <a:t>Multi-Dimensional Scaling implemented to visualize solution proximity</a:t>
            </a:r>
          </a:p>
          <a:p>
            <a:pPr lvl="1"/>
            <a:r>
              <a:rPr lang="en-US" dirty="0">
                <a:cs typeface="Arial"/>
              </a:rPr>
              <a:t>Similarity Plot</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4" name="Picture 3" descr="Chart, scatter chart&#10;&#10;Description automatically generated">
            <a:extLst>
              <a:ext uri="{FF2B5EF4-FFF2-40B4-BE49-F238E27FC236}">
                <a16:creationId xmlns:a16="http://schemas.microsoft.com/office/drawing/2014/main" id="{51A4E4A9-FE28-424A-A17D-70F3950F9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350" y="1440329"/>
            <a:ext cx="6639695" cy="5311756"/>
          </a:xfrm>
          <a:prstGeom prst="rect">
            <a:avLst/>
          </a:prstGeom>
        </p:spPr>
      </p:pic>
      <p:pic>
        <p:nvPicPr>
          <p:cNvPr id="6" name="Picture 5" descr="A picture containing text, different, image&#10;&#10;Description automatically generated">
            <a:extLst>
              <a:ext uri="{FF2B5EF4-FFF2-40B4-BE49-F238E27FC236}">
                <a16:creationId xmlns:a16="http://schemas.microsoft.com/office/drawing/2014/main" id="{8E582795-1EF2-4095-B7EF-39D2C37B9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501" y="1440329"/>
            <a:ext cx="6638544" cy="5310835"/>
          </a:xfrm>
          <a:prstGeom prst="rect">
            <a:avLst/>
          </a:prstGeom>
        </p:spPr>
      </p:pic>
      <p:sp>
        <p:nvSpPr>
          <p:cNvPr id="5" name="Rectangle 4">
            <a:hlinkClick r:id="rId4" action="ppaction://hlinksldjump"/>
            <a:extLst>
              <a:ext uri="{FF2B5EF4-FFF2-40B4-BE49-F238E27FC236}">
                <a16:creationId xmlns:a16="http://schemas.microsoft.com/office/drawing/2014/main" id="{F39026DA-1B16-6E73-8ABD-75BD73DAD944}"/>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985888605"/>
      </p:ext>
    </p:extLst>
  </p:cSld>
  <p:clrMapOvr>
    <a:masterClrMapping/>
  </p:clrMapOvr>
  <p:transition advClick="0"/>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Comparison</a:t>
            </a:r>
          </a:p>
        </p:txBody>
      </p:sp>
      <p:sp>
        <p:nvSpPr>
          <p:cNvPr id="3" name="Content Placeholder 2"/>
          <p:cNvSpPr>
            <a:spLocks noGrp="1"/>
          </p:cNvSpPr>
          <p:nvPr>
            <p:ph idx="1"/>
          </p:nvPr>
        </p:nvSpPr>
        <p:spPr>
          <a:xfrm>
            <a:off x="573882" y="1440329"/>
            <a:ext cx="6172993" cy="5546165"/>
          </a:xfrm>
        </p:spPr>
        <p:txBody>
          <a:bodyPr/>
          <a:lstStyle/>
          <a:p>
            <a:r>
              <a:rPr lang="en-US" dirty="0"/>
              <a:t>Results</a:t>
            </a:r>
          </a:p>
          <a:p>
            <a:pPr lvl="1"/>
            <a:r>
              <a:rPr lang="en-US" dirty="0">
                <a:cs typeface="Arial"/>
              </a:rPr>
              <a:t>Solutions can be compared by their similarity</a:t>
            </a:r>
          </a:p>
          <a:p>
            <a:pPr lvl="1"/>
            <a:r>
              <a:rPr lang="en-US" dirty="0">
                <a:cs typeface="Arial"/>
              </a:rPr>
              <a:t>Multi-Dimensional Scaling implemented to visualize solution proximity</a:t>
            </a:r>
          </a:p>
          <a:p>
            <a:pPr lvl="1"/>
            <a:r>
              <a:rPr lang="en-US" dirty="0">
                <a:cs typeface="Arial"/>
              </a:rPr>
              <a:t>Similarity Plot</a:t>
            </a:r>
          </a:p>
          <a:p>
            <a:pPr lvl="2"/>
            <a:r>
              <a:rPr lang="en-US" dirty="0">
                <a:cs typeface="Arial"/>
              </a:rPr>
              <a:t>VFT Average Similarity: 78.2%</a:t>
            </a:r>
          </a:p>
          <a:p>
            <a:pPr lvl="2"/>
            <a:r>
              <a:rPr lang="en-US" dirty="0">
                <a:cs typeface="Arial"/>
              </a:rPr>
              <a:t>Original Average Similarity: 71.7%</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4" name="Picture 3" descr="Chart, scatter chart&#10;&#10;Description automatically generated">
            <a:extLst>
              <a:ext uri="{FF2B5EF4-FFF2-40B4-BE49-F238E27FC236}">
                <a16:creationId xmlns:a16="http://schemas.microsoft.com/office/drawing/2014/main" id="{51A4E4A9-FE28-424A-A17D-70F3950F9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350" y="1440329"/>
            <a:ext cx="6639695" cy="5311756"/>
          </a:xfrm>
          <a:prstGeom prst="rect">
            <a:avLst/>
          </a:prstGeom>
        </p:spPr>
      </p:pic>
      <p:sp>
        <p:nvSpPr>
          <p:cNvPr id="5" name="Oval 4">
            <a:extLst>
              <a:ext uri="{FF2B5EF4-FFF2-40B4-BE49-F238E27FC236}">
                <a16:creationId xmlns:a16="http://schemas.microsoft.com/office/drawing/2014/main" id="{50CF1E88-4470-496E-A68F-9DF431827872}"/>
              </a:ext>
            </a:extLst>
          </p:cNvPr>
          <p:cNvSpPr/>
          <p:nvPr/>
        </p:nvSpPr>
        <p:spPr bwMode="auto">
          <a:xfrm>
            <a:off x="6689331" y="5828980"/>
            <a:ext cx="513896" cy="500743"/>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 name="Rectangle 6">
            <a:hlinkClick r:id="rId3" action="ppaction://hlinksldjump"/>
            <a:extLst>
              <a:ext uri="{FF2B5EF4-FFF2-40B4-BE49-F238E27FC236}">
                <a16:creationId xmlns:a16="http://schemas.microsoft.com/office/drawing/2014/main" id="{6C53D9A7-FDA6-FBD6-6EF9-916186D6B9EA}"/>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918922394"/>
      </p:ext>
    </p:extLst>
  </p:cSld>
  <p:clrMapOvr>
    <a:masterClrMapping/>
  </p:clrMapOvr>
  <p:transition advClick="0"/>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Instance Analysis</a:t>
            </a:r>
          </a:p>
        </p:txBody>
      </p:sp>
      <p:sp>
        <p:nvSpPr>
          <p:cNvPr id="3" name="Content Placeholder 2"/>
          <p:cNvSpPr>
            <a:spLocks noGrp="1"/>
          </p:cNvSpPr>
          <p:nvPr>
            <p:ph idx="1"/>
          </p:nvPr>
        </p:nvSpPr>
        <p:spPr>
          <a:xfrm>
            <a:off x="573882" y="1440329"/>
            <a:ext cx="12323411" cy="5546165"/>
          </a:xfrm>
        </p:spPr>
        <p:txBody>
          <a:bodyPr/>
          <a:lstStyle/>
          <a:p>
            <a:r>
              <a:rPr lang="en-US" dirty="0">
                <a:cs typeface="Arial"/>
              </a:rPr>
              <a:t>Scores for each objective obtained using VFT hierarchy</a:t>
            </a:r>
          </a:p>
          <a:p>
            <a:r>
              <a:rPr lang="en-US" dirty="0">
                <a:cs typeface="Arial"/>
              </a:rPr>
              <a:t>VFT solution superior to original solution</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aphicFrame>
        <p:nvGraphicFramePr>
          <p:cNvPr id="6" name="Table 6">
            <a:extLst>
              <a:ext uri="{FF2B5EF4-FFF2-40B4-BE49-F238E27FC236}">
                <a16:creationId xmlns:a16="http://schemas.microsoft.com/office/drawing/2014/main" id="{BA90BEEB-639B-4FB0-A3B1-9DCAC41B7E31}"/>
              </a:ext>
            </a:extLst>
          </p:cNvPr>
          <p:cNvGraphicFramePr>
            <a:graphicFrameLocks noGrp="1"/>
          </p:cNvGraphicFramePr>
          <p:nvPr/>
        </p:nvGraphicFramePr>
        <p:xfrm>
          <a:off x="573883" y="3617988"/>
          <a:ext cx="12504162" cy="1687659"/>
        </p:xfrm>
        <a:graphic>
          <a:graphicData uri="http://schemas.openxmlformats.org/drawingml/2006/table">
            <a:tbl>
              <a:tblPr firstRow="1" bandRow="1">
                <a:tableStyleId>{5C22544A-7EE6-4342-B048-85BDC9FD1C3A}</a:tableStyleId>
              </a:tblPr>
              <a:tblGrid>
                <a:gridCol w="988634">
                  <a:extLst>
                    <a:ext uri="{9D8B030D-6E8A-4147-A177-3AD203B41FA5}">
                      <a16:colId xmlns:a16="http://schemas.microsoft.com/office/drawing/2014/main" val="2782361500"/>
                    </a:ext>
                  </a:extLst>
                </a:gridCol>
                <a:gridCol w="1047385">
                  <a:extLst>
                    <a:ext uri="{9D8B030D-6E8A-4147-A177-3AD203B41FA5}">
                      <a16:colId xmlns:a16="http://schemas.microsoft.com/office/drawing/2014/main" val="1400715141"/>
                    </a:ext>
                  </a:extLst>
                </a:gridCol>
                <a:gridCol w="1047385">
                  <a:extLst>
                    <a:ext uri="{9D8B030D-6E8A-4147-A177-3AD203B41FA5}">
                      <a16:colId xmlns:a16="http://schemas.microsoft.com/office/drawing/2014/main" val="2338244089"/>
                    </a:ext>
                  </a:extLst>
                </a:gridCol>
                <a:gridCol w="1047385">
                  <a:extLst>
                    <a:ext uri="{9D8B030D-6E8A-4147-A177-3AD203B41FA5}">
                      <a16:colId xmlns:a16="http://schemas.microsoft.com/office/drawing/2014/main" val="1519367270"/>
                    </a:ext>
                  </a:extLst>
                </a:gridCol>
                <a:gridCol w="1047385">
                  <a:extLst>
                    <a:ext uri="{9D8B030D-6E8A-4147-A177-3AD203B41FA5}">
                      <a16:colId xmlns:a16="http://schemas.microsoft.com/office/drawing/2014/main" val="2033545203"/>
                    </a:ext>
                  </a:extLst>
                </a:gridCol>
                <a:gridCol w="1105943">
                  <a:extLst>
                    <a:ext uri="{9D8B030D-6E8A-4147-A177-3AD203B41FA5}">
                      <a16:colId xmlns:a16="http://schemas.microsoft.com/office/drawing/2014/main" val="2401280669"/>
                    </a:ext>
                  </a:extLst>
                </a:gridCol>
                <a:gridCol w="988827">
                  <a:extLst>
                    <a:ext uri="{9D8B030D-6E8A-4147-A177-3AD203B41FA5}">
                      <a16:colId xmlns:a16="http://schemas.microsoft.com/office/drawing/2014/main" val="4009054202"/>
                    </a:ext>
                  </a:extLst>
                </a:gridCol>
                <a:gridCol w="1637414">
                  <a:extLst>
                    <a:ext uri="{9D8B030D-6E8A-4147-A177-3AD203B41FA5}">
                      <a16:colId xmlns:a16="http://schemas.microsoft.com/office/drawing/2014/main" val="4085493007"/>
                    </a:ext>
                  </a:extLst>
                </a:gridCol>
                <a:gridCol w="1158949">
                  <a:extLst>
                    <a:ext uri="{9D8B030D-6E8A-4147-A177-3AD203B41FA5}">
                      <a16:colId xmlns:a16="http://schemas.microsoft.com/office/drawing/2014/main" val="1690406811"/>
                    </a:ext>
                  </a:extLst>
                </a:gridCol>
                <a:gridCol w="1414130">
                  <a:extLst>
                    <a:ext uri="{9D8B030D-6E8A-4147-A177-3AD203B41FA5}">
                      <a16:colId xmlns:a16="http://schemas.microsoft.com/office/drawing/2014/main" val="831760395"/>
                    </a:ext>
                  </a:extLst>
                </a:gridCol>
                <a:gridCol w="1020725">
                  <a:extLst>
                    <a:ext uri="{9D8B030D-6E8A-4147-A177-3AD203B41FA5}">
                      <a16:colId xmlns:a16="http://schemas.microsoft.com/office/drawing/2014/main" val="1285933543"/>
                    </a:ext>
                  </a:extLst>
                </a:gridCol>
              </a:tblGrid>
              <a:tr h="562553">
                <a:tc>
                  <a:txBody>
                    <a:bodyPr/>
                    <a:lstStyle/>
                    <a:p>
                      <a:pPr algn="ctr"/>
                      <a:endParaRPr lang="en-US" sz="2000" b="0" dirty="0">
                        <a:solidFill>
                          <a:sysClr val="windowText" lastClr="000000"/>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Z</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Cadets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AFSCs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Merit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USAFA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Quota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Mandatory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Desired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Permitted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Utility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0563013"/>
                  </a:ext>
                </a:extLst>
              </a:tr>
              <a:tr h="562553">
                <a:tc>
                  <a:txBody>
                    <a:bodyPr/>
                    <a:lstStyle/>
                    <a:p>
                      <a:pPr algn="ctr" fontAlgn="b"/>
                      <a:r>
                        <a:rPr lang="en-US" sz="2000" b="0" i="0" u="none" strike="noStrike" dirty="0">
                          <a:solidFill>
                            <a:sysClr val="windowText" lastClr="000000"/>
                          </a:solidFill>
                          <a:effectLst/>
                          <a:latin typeface="Calibri" panose="020F0502020204030204" pitchFamily="34" charset="0"/>
                        </a:rPr>
                        <a:t>Original</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0.797</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0.823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0.786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0.770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0.665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0.909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0.912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0.477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0.410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0.642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8971988"/>
                  </a:ext>
                </a:extLst>
              </a:tr>
              <a:tr h="562553">
                <a:tc>
                  <a:txBody>
                    <a:bodyPr/>
                    <a:lstStyle/>
                    <a:p>
                      <a:pPr algn="ctr" fontAlgn="b"/>
                      <a:r>
                        <a:rPr lang="en-US" sz="2000" b="0" i="0" u="none" strike="noStrike" dirty="0">
                          <a:solidFill>
                            <a:sysClr val="windowText" lastClr="000000"/>
                          </a:solidFill>
                          <a:effectLst/>
                          <a:latin typeface="Calibri" panose="020F0502020204030204" pitchFamily="34" charset="0"/>
                        </a:rPr>
                        <a:t>VFT1</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0.840</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0.847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0.837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0.860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0.663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0.992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0.949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0.498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0.341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0.702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6451599"/>
                  </a:ext>
                </a:extLst>
              </a:tr>
            </a:tbl>
          </a:graphicData>
        </a:graphic>
      </p:graphicFrame>
      <p:sp>
        <p:nvSpPr>
          <p:cNvPr id="7" name="Rectangle 6">
            <a:hlinkClick r:id="rId2" action="ppaction://hlinksldjump"/>
            <a:extLst>
              <a:ext uri="{FF2B5EF4-FFF2-40B4-BE49-F238E27FC236}">
                <a16:creationId xmlns:a16="http://schemas.microsoft.com/office/drawing/2014/main" id="{8F005AE2-C99E-4814-9463-90F532FAB60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27382132"/>
      </p:ext>
    </p:extLst>
  </p:cSld>
  <p:clrMapOvr>
    <a:masterClrMapping/>
  </p:clrMapOvr>
  <p:transition advClick="0"/>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Instance Analysis</a:t>
            </a:r>
          </a:p>
        </p:txBody>
      </p:sp>
      <p:sp>
        <p:nvSpPr>
          <p:cNvPr id="3" name="Content Placeholder 2"/>
          <p:cNvSpPr>
            <a:spLocks noGrp="1"/>
          </p:cNvSpPr>
          <p:nvPr>
            <p:ph idx="1"/>
          </p:nvPr>
        </p:nvSpPr>
        <p:spPr>
          <a:xfrm>
            <a:off x="573882" y="1440329"/>
            <a:ext cx="12323411" cy="5546165"/>
          </a:xfrm>
        </p:spPr>
        <p:txBody>
          <a:bodyPr/>
          <a:lstStyle/>
          <a:p>
            <a:r>
              <a:rPr lang="en-US" dirty="0">
                <a:cs typeface="Arial"/>
              </a:rPr>
              <a:t>Scores for each objective obtained using VFT hierarchy</a:t>
            </a:r>
          </a:p>
          <a:p>
            <a:r>
              <a:rPr lang="en-US" dirty="0">
                <a:cs typeface="Arial"/>
              </a:rPr>
              <a:t>VFT solution superior to original solution</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aphicFrame>
        <p:nvGraphicFramePr>
          <p:cNvPr id="6" name="Table 6">
            <a:extLst>
              <a:ext uri="{FF2B5EF4-FFF2-40B4-BE49-F238E27FC236}">
                <a16:creationId xmlns:a16="http://schemas.microsoft.com/office/drawing/2014/main" id="{BA90BEEB-639B-4FB0-A3B1-9DCAC41B7E31}"/>
              </a:ext>
            </a:extLst>
          </p:cNvPr>
          <p:cNvGraphicFramePr>
            <a:graphicFrameLocks noGrp="1"/>
          </p:cNvGraphicFramePr>
          <p:nvPr/>
        </p:nvGraphicFramePr>
        <p:xfrm>
          <a:off x="573883" y="3617988"/>
          <a:ext cx="12504162" cy="1687659"/>
        </p:xfrm>
        <a:graphic>
          <a:graphicData uri="http://schemas.openxmlformats.org/drawingml/2006/table">
            <a:tbl>
              <a:tblPr firstRow="1" bandRow="1">
                <a:tableStyleId>{5C22544A-7EE6-4342-B048-85BDC9FD1C3A}</a:tableStyleId>
              </a:tblPr>
              <a:tblGrid>
                <a:gridCol w="988634">
                  <a:extLst>
                    <a:ext uri="{9D8B030D-6E8A-4147-A177-3AD203B41FA5}">
                      <a16:colId xmlns:a16="http://schemas.microsoft.com/office/drawing/2014/main" val="2782361500"/>
                    </a:ext>
                  </a:extLst>
                </a:gridCol>
                <a:gridCol w="1047385">
                  <a:extLst>
                    <a:ext uri="{9D8B030D-6E8A-4147-A177-3AD203B41FA5}">
                      <a16:colId xmlns:a16="http://schemas.microsoft.com/office/drawing/2014/main" val="1400715141"/>
                    </a:ext>
                  </a:extLst>
                </a:gridCol>
                <a:gridCol w="1047385">
                  <a:extLst>
                    <a:ext uri="{9D8B030D-6E8A-4147-A177-3AD203B41FA5}">
                      <a16:colId xmlns:a16="http://schemas.microsoft.com/office/drawing/2014/main" val="2338244089"/>
                    </a:ext>
                  </a:extLst>
                </a:gridCol>
                <a:gridCol w="1047385">
                  <a:extLst>
                    <a:ext uri="{9D8B030D-6E8A-4147-A177-3AD203B41FA5}">
                      <a16:colId xmlns:a16="http://schemas.microsoft.com/office/drawing/2014/main" val="1519367270"/>
                    </a:ext>
                  </a:extLst>
                </a:gridCol>
                <a:gridCol w="1047385">
                  <a:extLst>
                    <a:ext uri="{9D8B030D-6E8A-4147-A177-3AD203B41FA5}">
                      <a16:colId xmlns:a16="http://schemas.microsoft.com/office/drawing/2014/main" val="2033545203"/>
                    </a:ext>
                  </a:extLst>
                </a:gridCol>
                <a:gridCol w="1105943">
                  <a:extLst>
                    <a:ext uri="{9D8B030D-6E8A-4147-A177-3AD203B41FA5}">
                      <a16:colId xmlns:a16="http://schemas.microsoft.com/office/drawing/2014/main" val="2401280669"/>
                    </a:ext>
                  </a:extLst>
                </a:gridCol>
                <a:gridCol w="988827">
                  <a:extLst>
                    <a:ext uri="{9D8B030D-6E8A-4147-A177-3AD203B41FA5}">
                      <a16:colId xmlns:a16="http://schemas.microsoft.com/office/drawing/2014/main" val="4009054202"/>
                    </a:ext>
                  </a:extLst>
                </a:gridCol>
                <a:gridCol w="1637414">
                  <a:extLst>
                    <a:ext uri="{9D8B030D-6E8A-4147-A177-3AD203B41FA5}">
                      <a16:colId xmlns:a16="http://schemas.microsoft.com/office/drawing/2014/main" val="4085493007"/>
                    </a:ext>
                  </a:extLst>
                </a:gridCol>
                <a:gridCol w="1158949">
                  <a:extLst>
                    <a:ext uri="{9D8B030D-6E8A-4147-A177-3AD203B41FA5}">
                      <a16:colId xmlns:a16="http://schemas.microsoft.com/office/drawing/2014/main" val="1690406811"/>
                    </a:ext>
                  </a:extLst>
                </a:gridCol>
                <a:gridCol w="1414130">
                  <a:extLst>
                    <a:ext uri="{9D8B030D-6E8A-4147-A177-3AD203B41FA5}">
                      <a16:colId xmlns:a16="http://schemas.microsoft.com/office/drawing/2014/main" val="831760395"/>
                    </a:ext>
                  </a:extLst>
                </a:gridCol>
                <a:gridCol w="1020725">
                  <a:extLst>
                    <a:ext uri="{9D8B030D-6E8A-4147-A177-3AD203B41FA5}">
                      <a16:colId xmlns:a16="http://schemas.microsoft.com/office/drawing/2014/main" val="1285933543"/>
                    </a:ext>
                  </a:extLst>
                </a:gridCol>
              </a:tblGrid>
              <a:tr h="562553">
                <a:tc>
                  <a:txBody>
                    <a:bodyPr/>
                    <a:lstStyle/>
                    <a:p>
                      <a:pPr algn="ctr"/>
                      <a:endParaRPr lang="en-US" sz="2000" b="0" dirty="0">
                        <a:solidFill>
                          <a:sysClr val="windowText" lastClr="000000"/>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Z</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Cadets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AFSCs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Merit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USAFA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Quota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Mandatory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Desired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Permitted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Utility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0563013"/>
                  </a:ext>
                </a:extLst>
              </a:tr>
              <a:tr h="562553">
                <a:tc>
                  <a:txBody>
                    <a:bodyPr/>
                    <a:lstStyle/>
                    <a:p>
                      <a:pPr algn="ctr" fontAlgn="b"/>
                      <a:r>
                        <a:rPr lang="en-US" sz="2000" b="0" i="0" u="none" strike="noStrike" dirty="0">
                          <a:solidFill>
                            <a:sysClr val="windowText" lastClr="000000"/>
                          </a:solidFill>
                          <a:effectLst/>
                          <a:latin typeface="Calibri" panose="020F0502020204030204" pitchFamily="34" charset="0"/>
                        </a:rPr>
                        <a:t>Original</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0.797</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0.823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0.786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0.770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0.665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0.909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0.912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0.477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0.410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0.642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8971988"/>
                  </a:ext>
                </a:extLst>
              </a:tr>
              <a:tr h="562553">
                <a:tc>
                  <a:txBody>
                    <a:bodyPr/>
                    <a:lstStyle/>
                    <a:p>
                      <a:pPr algn="ctr" fontAlgn="b"/>
                      <a:r>
                        <a:rPr lang="en-US" sz="2000" b="0" i="0" u="none" strike="noStrike" dirty="0">
                          <a:solidFill>
                            <a:sysClr val="windowText" lastClr="000000"/>
                          </a:solidFill>
                          <a:effectLst/>
                          <a:latin typeface="Calibri" panose="020F0502020204030204" pitchFamily="34" charset="0"/>
                        </a:rPr>
                        <a:t>VFT1</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0.840</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0.847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0.837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0.860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0.663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0.992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0.949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0.498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0.341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0.702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6451599"/>
                  </a:ext>
                </a:extLst>
              </a:tr>
            </a:tbl>
          </a:graphicData>
        </a:graphic>
      </p:graphicFrame>
      <p:sp>
        <p:nvSpPr>
          <p:cNvPr id="7" name="Rectangle 6">
            <a:hlinkClick r:id="rId2" action="ppaction://hlinksldjump"/>
            <a:extLst>
              <a:ext uri="{FF2B5EF4-FFF2-40B4-BE49-F238E27FC236}">
                <a16:creationId xmlns:a16="http://schemas.microsoft.com/office/drawing/2014/main" id="{8F005AE2-C99E-4814-9463-90F532FAB60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EF846A8C-89C4-036C-7FF4-0FD51E3F2982}"/>
              </a:ext>
            </a:extLst>
          </p:cNvPr>
          <p:cNvSpPr/>
          <p:nvPr/>
        </p:nvSpPr>
        <p:spPr bwMode="auto">
          <a:xfrm>
            <a:off x="1672860" y="3515517"/>
            <a:ext cx="2966482" cy="189259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68B989AA-F207-87C9-4720-519DC396509E}"/>
              </a:ext>
            </a:extLst>
          </p:cNvPr>
          <p:cNvSpPr txBox="1"/>
          <p:nvPr/>
        </p:nvSpPr>
        <p:spPr>
          <a:xfrm>
            <a:off x="2094984" y="2982161"/>
            <a:ext cx="2122233" cy="430887"/>
          </a:xfrm>
          <a:prstGeom prst="rect">
            <a:avLst/>
          </a:prstGeom>
          <a:noFill/>
        </p:spPr>
        <p:txBody>
          <a:bodyPr wrap="square" rtlCol="0">
            <a:spAutoFit/>
          </a:bodyPr>
          <a:lstStyle/>
          <a:p>
            <a:r>
              <a:rPr lang="en-US" dirty="0">
                <a:solidFill>
                  <a:srgbClr val="FF0000"/>
                </a:solidFill>
              </a:rPr>
              <a:t>Overall Results</a:t>
            </a:r>
          </a:p>
        </p:txBody>
      </p:sp>
    </p:spTree>
    <p:extLst>
      <p:ext uri="{BB962C8B-B14F-4D97-AF65-F5344CB8AC3E}">
        <p14:creationId xmlns:p14="http://schemas.microsoft.com/office/powerpoint/2010/main" val="939886982"/>
      </p:ext>
    </p:extLst>
  </p:cSld>
  <p:clrMapOvr>
    <a:masterClrMapping/>
  </p:clrMapOvr>
  <p:transition advClick="0"/>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Instance Analysis</a:t>
            </a:r>
          </a:p>
        </p:txBody>
      </p:sp>
      <p:sp>
        <p:nvSpPr>
          <p:cNvPr id="3" name="Content Placeholder 2"/>
          <p:cNvSpPr>
            <a:spLocks noGrp="1"/>
          </p:cNvSpPr>
          <p:nvPr>
            <p:ph idx="1"/>
          </p:nvPr>
        </p:nvSpPr>
        <p:spPr>
          <a:xfrm>
            <a:off x="573882" y="1440329"/>
            <a:ext cx="12323411" cy="5546165"/>
          </a:xfrm>
        </p:spPr>
        <p:txBody>
          <a:bodyPr/>
          <a:lstStyle/>
          <a:p>
            <a:r>
              <a:rPr lang="en-US" dirty="0">
                <a:cs typeface="Arial"/>
              </a:rPr>
              <a:t>Scores for each objective obtained using VFT hierarchy</a:t>
            </a:r>
          </a:p>
          <a:p>
            <a:r>
              <a:rPr lang="en-US" dirty="0">
                <a:cs typeface="Arial"/>
              </a:rPr>
              <a:t>VFT solution superior to original solution</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aphicFrame>
        <p:nvGraphicFramePr>
          <p:cNvPr id="6" name="Table 6">
            <a:extLst>
              <a:ext uri="{FF2B5EF4-FFF2-40B4-BE49-F238E27FC236}">
                <a16:creationId xmlns:a16="http://schemas.microsoft.com/office/drawing/2014/main" id="{BA90BEEB-639B-4FB0-A3B1-9DCAC41B7E31}"/>
              </a:ext>
            </a:extLst>
          </p:cNvPr>
          <p:cNvGraphicFramePr>
            <a:graphicFrameLocks noGrp="1"/>
          </p:cNvGraphicFramePr>
          <p:nvPr/>
        </p:nvGraphicFramePr>
        <p:xfrm>
          <a:off x="573883" y="3617988"/>
          <a:ext cx="12504162" cy="1687659"/>
        </p:xfrm>
        <a:graphic>
          <a:graphicData uri="http://schemas.openxmlformats.org/drawingml/2006/table">
            <a:tbl>
              <a:tblPr firstRow="1" bandRow="1">
                <a:tableStyleId>{5C22544A-7EE6-4342-B048-85BDC9FD1C3A}</a:tableStyleId>
              </a:tblPr>
              <a:tblGrid>
                <a:gridCol w="988634">
                  <a:extLst>
                    <a:ext uri="{9D8B030D-6E8A-4147-A177-3AD203B41FA5}">
                      <a16:colId xmlns:a16="http://schemas.microsoft.com/office/drawing/2014/main" val="2782361500"/>
                    </a:ext>
                  </a:extLst>
                </a:gridCol>
                <a:gridCol w="1047385">
                  <a:extLst>
                    <a:ext uri="{9D8B030D-6E8A-4147-A177-3AD203B41FA5}">
                      <a16:colId xmlns:a16="http://schemas.microsoft.com/office/drawing/2014/main" val="1400715141"/>
                    </a:ext>
                  </a:extLst>
                </a:gridCol>
                <a:gridCol w="1047385">
                  <a:extLst>
                    <a:ext uri="{9D8B030D-6E8A-4147-A177-3AD203B41FA5}">
                      <a16:colId xmlns:a16="http://schemas.microsoft.com/office/drawing/2014/main" val="2338244089"/>
                    </a:ext>
                  </a:extLst>
                </a:gridCol>
                <a:gridCol w="1047385">
                  <a:extLst>
                    <a:ext uri="{9D8B030D-6E8A-4147-A177-3AD203B41FA5}">
                      <a16:colId xmlns:a16="http://schemas.microsoft.com/office/drawing/2014/main" val="1519367270"/>
                    </a:ext>
                  </a:extLst>
                </a:gridCol>
                <a:gridCol w="1047385">
                  <a:extLst>
                    <a:ext uri="{9D8B030D-6E8A-4147-A177-3AD203B41FA5}">
                      <a16:colId xmlns:a16="http://schemas.microsoft.com/office/drawing/2014/main" val="2033545203"/>
                    </a:ext>
                  </a:extLst>
                </a:gridCol>
                <a:gridCol w="1105943">
                  <a:extLst>
                    <a:ext uri="{9D8B030D-6E8A-4147-A177-3AD203B41FA5}">
                      <a16:colId xmlns:a16="http://schemas.microsoft.com/office/drawing/2014/main" val="2401280669"/>
                    </a:ext>
                  </a:extLst>
                </a:gridCol>
                <a:gridCol w="988827">
                  <a:extLst>
                    <a:ext uri="{9D8B030D-6E8A-4147-A177-3AD203B41FA5}">
                      <a16:colId xmlns:a16="http://schemas.microsoft.com/office/drawing/2014/main" val="4009054202"/>
                    </a:ext>
                  </a:extLst>
                </a:gridCol>
                <a:gridCol w="1637414">
                  <a:extLst>
                    <a:ext uri="{9D8B030D-6E8A-4147-A177-3AD203B41FA5}">
                      <a16:colId xmlns:a16="http://schemas.microsoft.com/office/drawing/2014/main" val="4085493007"/>
                    </a:ext>
                  </a:extLst>
                </a:gridCol>
                <a:gridCol w="1158949">
                  <a:extLst>
                    <a:ext uri="{9D8B030D-6E8A-4147-A177-3AD203B41FA5}">
                      <a16:colId xmlns:a16="http://schemas.microsoft.com/office/drawing/2014/main" val="1690406811"/>
                    </a:ext>
                  </a:extLst>
                </a:gridCol>
                <a:gridCol w="1414130">
                  <a:extLst>
                    <a:ext uri="{9D8B030D-6E8A-4147-A177-3AD203B41FA5}">
                      <a16:colId xmlns:a16="http://schemas.microsoft.com/office/drawing/2014/main" val="831760395"/>
                    </a:ext>
                  </a:extLst>
                </a:gridCol>
                <a:gridCol w="1020725">
                  <a:extLst>
                    <a:ext uri="{9D8B030D-6E8A-4147-A177-3AD203B41FA5}">
                      <a16:colId xmlns:a16="http://schemas.microsoft.com/office/drawing/2014/main" val="1285933543"/>
                    </a:ext>
                  </a:extLst>
                </a:gridCol>
              </a:tblGrid>
              <a:tr h="562553">
                <a:tc>
                  <a:txBody>
                    <a:bodyPr/>
                    <a:lstStyle/>
                    <a:p>
                      <a:pPr algn="ctr"/>
                      <a:endParaRPr lang="en-US" sz="2000" b="0" dirty="0">
                        <a:solidFill>
                          <a:sysClr val="windowText" lastClr="000000"/>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Z</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Cadets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AFSCs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Merit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USAFA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Quota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Mandatory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Desired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Permitted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ysClr val="windowText" lastClr="000000"/>
                          </a:solidFill>
                        </a:rPr>
                        <a:t>Utility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0563013"/>
                  </a:ext>
                </a:extLst>
              </a:tr>
              <a:tr h="562553">
                <a:tc>
                  <a:txBody>
                    <a:bodyPr/>
                    <a:lstStyle/>
                    <a:p>
                      <a:pPr algn="ctr" fontAlgn="b"/>
                      <a:r>
                        <a:rPr lang="en-US" sz="2000" b="0" i="0" u="none" strike="noStrike" dirty="0">
                          <a:solidFill>
                            <a:sysClr val="windowText" lastClr="000000"/>
                          </a:solidFill>
                          <a:effectLst/>
                          <a:latin typeface="Calibri" panose="020F0502020204030204" pitchFamily="34" charset="0"/>
                        </a:rPr>
                        <a:t>Original</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0.797</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0.823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0.786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0.770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0.665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0.909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0.912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0.477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0.410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0.642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8971988"/>
                  </a:ext>
                </a:extLst>
              </a:tr>
              <a:tr h="562553">
                <a:tc>
                  <a:txBody>
                    <a:bodyPr/>
                    <a:lstStyle/>
                    <a:p>
                      <a:pPr algn="ctr" fontAlgn="b"/>
                      <a:r>
                        <a:rPr lang="en-US" sz="2000" b="0" i="0" u="none" strike="noStrike" dirty="0">
                          <a:solidFill>
                            <a:sysClr val="windowText" lastClr="000000"/>
                          </a:solidFill>
                          <a:effectLst/>
                          <a:latin typeface="Calibri" panose="020F0502020204030204" pitchFamily="34" charset="0"/>
                        </a:rPr>
                        <a:t>VFT1</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0.840</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0.847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0.837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0.860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0.663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0.992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0.949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0.498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ysClr val="windowText" lastClr="000000"/>
                          </a:solidFill>
                          <a:effectLst/>
                          <a:latin typeface="Calibri" panose="020F0502020204030204" pitchFamily="34" charset="0"/>
                        </a:rPr>
                        <a:t>0.341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ysClr val="windowText" lastClr="000000"/>
                          </a:solidFill>
                          <a:effectLst/>
                          <a:latin typeface="Calibri" panose="020F0502020204030204" pitchFamily="34" charset="0"/>
                        </a:rPr>
                        <a:t>0.702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6451599"/>
                  </a:ext>
                </a:extLst>
              </a:tr>
            </a:tbl>
          </a:graphicData>
        </a:graphic>
      </p:graphicFrame>
      <p:sp>
        <p:nvSpPr>
          <p:cNvPr id="7" name="Rectangle 6">
            <a:hlinkClick r:id="rId2" action="ppaction://hlinksldjump"/>
            <a:extLst>
              <a:ext uri="{FF2B5EF4-FFF2-40B4-BE49-F238E27FC236}">
                <a16:creationId xmlns:a16="http://schemas.microsoft.com/office/drawing/2014/main" id="{8F005AE2-C99E-4814-9463-90F532FAB60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9C6A86F2-FFBF-6B65-C357-434CB07A975A}"/>
              </a:ext>
            </a:extLst>
          </p:cNvPr>
          <p:cNvSpPr/>
          <p:nvPr/>
        </p:nvSpPr>
        <p:spPr bwMode="auto">
          <a:xfrm>
            <a:off x="4820093" y="3515518"/>
            <a:ext cx="8257951" cy="189259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F7CC4F9F-6F9A-E51C-70E6-01E657C083A7}"/>
              </a:ext>
            </a:extLst>
          </p:cNvPr>
          <p:cNvSpPr txBox="1"/>
          <p:nvPr/>
        </p:nvSpPr>
        <p:spPr>
          <a:xfrm>
            <a:off x="7310641" y="2982163"/>
            <a:ext cx="3276854" cy="430887"/>
          </a:xfrm>
          <a:prstGeom prst="rect">
            <a:avLst/>
          </a:prstGeom>
          <a:noFill/>
        </p:spPr>
        <p:txBody>
          <a:bodyPr wrap="square" rtlCol="0">
            <a:spAutoFit/>
          </a:bodyPr>
          <a:lstStyle/>
          <a:p>
            <a:r>
              <a:rPr lang="en-US" dirty="0">
                <a:solidFill>
                  <a:srgbClr val="FF0000"/>
                </a:solidFill>
              </a:rPr>
              <a:t>AFSC Objective Results</a:t>
            </a:r>
          </a:p>
        </p:txBody>
      </p:sp>
      <p:pic>
        <p:nvPicPr>
          <p:cNvPr id="8" name="Picture 7">
            <a:extLst>
              <a:ext uri="{FF2B5EF4-FFF2-40B4-BE49-F238E27FC236}">
                <a16:creationId xmlns:a16="http://schemas.microsoft.com/office/drawing/2014/main" id="{0433D194-9C5B-E44A-1046-C9EA78138EE5}"/>
              </a:ext>
            </a:extLst>
          </p:cNvPr>
          <p:cNvPicPr>
            <a:picLocks noChangeAspect="1"/>
          </p:cNvPicPr>
          <p:nvPr/>
        </p:nvPicPr>
        <p:blipFill>
          <a:blip r:embed="rId3"/>
          <a:stretch>
            <a:fillRect/>
          </a:stretch>
        </p:blipFill>
        <p:spPr>
          <a:xfrm>
            <a:off x="5780565" y="5590709"/>
            <a:ext cx="6337005" cy="1563723"/>
          </a:xfrm>
          <a:prstGeom prst="rect">
            <a:avLst/>
          </a:prstGeom>
        </p:spPr>
      </p:pic>
    </p:spTree>
    <p:extLst>
      <p:ext uri="{BB962C8B-B14F-4D97-AF65-F5344CB8AC3E}">
        <p14:creationId xmlns:p14="http://schemas.microsoft.com/office/powerpoint/2010/main" val="2708480973"/>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Variables</a:t>
            </a:r>
          </a:p>
          <a:p>
            <a:pPr lvl="2"/>
            <a:r>
              <a:rPr lang="en-US" dirty="0">
                <a:cs typeface="Arial"/>
              </a:rPr>
              <a:t>Same decision variable</a:t>
            </a:r>
          </a:p>
          <a:p>
            <a:pPr lvl="2"/>
            <a:r>
              <a:rPr lang="en-US" dirty="0">
                <a:cs typeface="Arial"/>
              </a:rPr>
              <a:t>Auxiliary variables defined for simplicity</a:t>
            </a:r>
          </a:p>
          <a:p>
            <a:pPr lvl="2"/>
            <a:r>
              <a:rPr lang="en-US" dirty="0">
                <a:cs typeface="Arial"/>
              </a:rPr>
              <a:t>Relationship to Objective Hierarchy</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14" name="Picture 13">
            <a:extLst>
              <a:ext uri="{FF2B5EF4-FFF2-40B4-BE49-F238E27FC236}">
                <a16:creationId xmlns:a16="http://schemas.microsoft.com/office/drawing/2014/main" id="{AAB00100-32F5-4EDF-BD4B-7E947E792ECE}"/>
              </a:ext>
            </a:extLst>
          </p:cNvPr>
          <p:cNvPicPr>
            <a:picLocks noChangeAspect="1"/>
          </p:cNvPicPr>
          <p:nvPr/>
        </p:nvPicPr>
        <p:blipFill rotWithShape="1">
          <a:blip r:embed="rId2">
            <a:alphaModFix/>
          </a:blip>
          <a:srcRect l="1181" t="14226" r="13987" b="67356"/>
          <a:stretch/>
        </p:blipFill>
        <p:spPr>
          <a:xfrm>
            <a:off x="6754025" y="1398774"/>
            <a:ext cx="6400800" cy="752755"/>
          </a:xfrm>
          <a:prstGeom prst="rect">
            <a:avLst/>
          </a:prstGeom>
        </p:spPr>
      </p:pic>
      <p:sp>
        <p:nvSpPr>
          <p:cNvPr id="2" name="Title 1"/>
          <p:cNvSpPr>
            <a:spLocks noGrp="1"/>
          </p:cNvSpPr>
          <p:nvPr>
            <p:ph type="title"/>
          </p:nvPr>
        </p:nvSpPr>
        <p:spPr/>
        <p:txBody>
          <a:bodyPr/>
          <a:lstStyle/>
          <a:p>
            <a:r>
              <a:rPr lang="en-US" dirty="0"/>
              <a:t>VFT Model</a:t>
            </a:r>
          </a:p>
        </p:txBody>
      </p:sp>
      <p:pic>
        <p:nvPicPr>
          <p:cNvPr id="9" name="Picture 8">
            <a:extLst>
              <a:ext uri="{FF2B5EF4-FFF2-40B4-BE49-F238E27FC236}">
                <a16:creationId xmlns:a16="http://schemas.microsoft.com/office/drawing/2014/main" id="{8F0B27A9-3379-4356-88ED-D81666176885}"/>
              </a:ext>
            </a:extLst>
          </p:cNvPr>
          <p:cNvPicPr>
            <a:picLocks noChangeAspect="1"/>
          </p:cNvPicPr>
          <p:nvPr/>
        </p:nvPicPr>
        <p:blipFill rotWithShape="1">
          <a:blip r:embed="rId2"/>
          <a:srcRect l="1181" t="40804" r="13987" b="50130"/>
          <a:stretch/>
        </p:blipFill>
        <p:spPr>
          <a:xfrm>
            <a:off x="6739726" y="2151529"/>
            <a:ext cx="6400800" cy="370541"/>
          </a:xfrm>
          <a:prstGeom prst="rect">
            <a:avLst/>
          </a:prstGeom>
        </p:spPr>
      </p:pic>
      <p:pic>
        <p:nvPicPr>
          <p:cNvPr id="7" name="Picture 6">
            <a:extLst>
              <a:ext uri="{FF2B5EF4-FFF2-40B4-BE49-F238E27FC236}">
                <a16:creationId xmlns:a16="http://schemas.microsoft.com/office/drawing/2014/main" id="{0E9DD0D4-FF26-43A4-88F7-5863CEF7EE4A}"/>
              </a:ext>
            </a:extLst>
          </p:cNvPr>
          <p:cNvPicPr>
            <a:picLocks noChangeAspect="1"/>
          </p:cNvPicPr>
          <p:nvPr/>
        </p:nvPicPr>
        <p:blipFill rotWithShape="1">
          <a:blip r:embed="rId3">
            <a:alphaModFix/>
          </a:blip>
          <a:srcRect l="1182" t="29288" r="13987" b="64388"/>
          <a:stretch/>
        </p:blipFill>
        <p:spPr>
          <a:xfrm>
            <a:off x="6754025" y="2534304"/>
            <a:ext cx="6400800" cy="258475"/>
          </a:xfrm>
          <a:prstGeom prst="rect">
            <a:avLst/>
          </a:prstGeom>
        </p:spPr>
      </p:pic>
      <p:pic>
        <p:nvPicPr>
          <p:cNvPr id="10" name="Picture 9">
            <a:extLst>
              <a:ext uri="{FF2B5EF4-FFF2-40B4-BE49-F238E27FC236}">
                <a16:creationId xmlns:a16="http://schemas.microsoft.com/office/drawing/2014/main" id="{8D423276-C5D9-449D-8FB1-167AD06B7084}"/>
              </a:ext>
            </a:extLst>
          </p:cNvPr>
          <p:cNvPicPr>
            <a:picLocks noChangeAspect="1"/>
          </p:cNvPicPr>
          <p:nvPr/>
        </p:nvPicPr>
        <p:blipFill rotWithShape="1">
          <a:blip r:embed="rId4"/>
          <a:srcRect l="1182" t="72997" r="13987" b="2564"/>
          <a:stretch/>
        </p:blipFill>
        <p:spPr>
          <a:xfrm>
            <a:off x="6739726" y="2904284"/>
            <a:ext cx="6400800" cy="998842"/>
          </a:xfrm>
          <a:prstGeom prst="rect">
            <a:avLst/>
          </a:prstGeom>
        </p:spPr>
      </p:pic>
      <p:sp>
        <p:nvSpPr>
          <p:cNvPr id="20" name="Rectangle 19">
            <a:extLst>
              <a:ext uri="{FF2B5EF4-FFF2-40B4-BE49-F238E27FC236}">
                <a16:creationId xmlns:a16="http://schemas.microsoft.com/office/drawing/2014/main" id="{BDF3A4C7-17E3-4E25-8A21-CD344EDF92A5}"/>
              </a:ext>
            </a:extLst>
          </p:cNvPr>
          <p:cNvSpPr/>
          <p:nvPr/>
        </p:nvSpPr>
        <p:spPr>
          <a:xfrm>
            <a:off x="3111071" y="5990266"/>
            <a:ext cx="667150" cy="5970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1 Objective 1 Value</a:t>
            </a:r>
          </a:p>
        </p:txBody>
      </p:sp>
      <p:sp>
        <p:nvSpPr>
          <p:cNvPr id="4" name="Rectangle 3">
            <a:hlinkClick r:id="rId5" action="ppaction://hlinksldjump"/>
            <a:extLst>
              <a:ext uri="{FF2B5EF4-FFF2-40B4-BE49-F238E27FC236}">
                <a16:creationId xmlns:a16="http://schemas.microsoft.com/office/drawing/2014/main" id="{343C6734-1C73-162A-A91C-7BC1CF489CE6}"/>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272987418"/>
      </p:ext>
    </p:extLst>
  </p:cSld>
  <p:clrMapOvr>
    <a:masterClrMapping/>
  </p:clrMapOvr>
  <p:transition advClick="0"/>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8224C95-A5C9-4806-8A26-02E96EEB6D3C}"/>
              </a:ext>
            </a:extLst>
          </p:cNvPr>
          <p:cNvSpPr txBox="1">
            <a:spLocks/>
          </p:cNvSpPr>
          <p:nvPr/>
        </p:nvSpPr>
        <p:spPr>
          <a:xfrm>
            <a:off x="573882" y="1440329"/>
            <a:ext cx="12323411" cy="5546165"/>
          </a:xfrm>
          <a:prstGeom prst="rect">
            <a:avLst/>
          </a:prstGeom>
        </p:spPr>
        <p:txBody>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kern="0" dirty="0">
                <a:cs typeface="Arial"/>
              </a:rPr>
              <a:t>Average Merit of Cadets Assigned to Each AFSC (VFT1 Solution)</a:t>
            </a:r>
          </a:p>
          <a:p>
            <a:pPr lvl="2"/>
            <a:endParaRPr lang="en-US" kern="0" dirty="0">
              <a:cs typeface="Arial"/>
            </a:endParaRPr>
          </a:p>
          <a:p>
            <a:pPr lvl="2"/>
            <a:endParaRPr lang="en-US" kern="0" dirty="0">
              <a:cs typeface="Arial"/>
            </a:endParaRPr>
          </a:p>
          <a:p>
            <a:pPr lvl="2"/>
            <a:endParaRPr lang="en-US" kern="0" dirty="0">
              <a:cs typeface="Arial"/>
            </a:endParaRPr>
          </a:p>
          <a:p>
            <a:pPr lvl="3"/>
            <a:endParaRPr lang="en-US" kern="0" dirty="0">
              <a:cs typeface="Arial"/>
            </a:endParaRPr>
          </a:p>
          <a:p>
            <a:pPr lvl="2"/>
            <a:endParaRPr lang="en-US" kern="0" dirty="0">
              <a:cs typeface="Arial"/>
            </a:endParaRPr>
          </a:p>
          <a:p>
            <a:pPr lvl="2"/>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marL="1003282" lvl="2" indent="0">
              <a:buFontTx/>
              <a:buNone/>
            </a:pPr>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2"/>
            <a:endParaRPr lang="en-US" kern="0" dirty="0"/>
          </a:p>
        </p:txBody>
      </p:sp>
      <p:pic>
        <p:nvPicPr>
          <p:cNvPr id="4" name="Picture 3" descr="Chart, scatter chart&#10;&#10;Description automatically generated">
            <a:extLst>
              <a:ext uri="{FF2B5EF4-FFF2-40B4-BE49-F238E27FC236}">
                <a16:creationId xmlns:a16="http://schemas.microsoft.com/office/drawing/2014/main" id="{8E577C1B-2069-4643-8EA8-C8AA1F464D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0828" y="2596615"/>
            <a:ext cx="10452094" cy="4389879"/>
          </a:xfrm>
          <a:prstGeom prst="rect">
            <a:avLst/>
          </a:prstGeom>
          <a:noFill/>
        </p:spPr>
      </p:pic>
      <p:sp>
        <p:nvSpPr>
          <p:cNvPr id="2" name="Title 1"/>
          <p:cNvSpPr>
            <a:spLocks noGrp="1"/>
          </p:cNvSpPr>
          <p:nvPr>
            <p:ph type="title" idx="10"/>
          </p:nvPr>
        </p:nvSpPr>
        <p:spPr>
          <a:xfrm>
            <a:off x="1154213" y="0"/>
            <a:ext cx="10452093" cy="1069788"/>
          </a:xfrm>
        </p:spPr>
        <p:txBody>
          <a:bodyPr anchor="ctr">
            <a:normAutofit/>
          </a:bodyPr>
          <a:lstStyle/>
          <a:p>
            <a:r>
              <a:rPr lang="en-US" dirty="0"/>
              <a:t>Example Instance Analysis</a:t>
            </a:r>
          </a:p>
        </p:txBody>
      </p:sp>
      <p:sp>
        <p:nvSpPr>
          <p:cNvPr id="6" name="Rectangle 5">
            <a:hlinkClick r:id="rId3" action="ppaction://hlinksldjump"/>
            <a:extLst>
              <a:ext uri="{FF2B5EF4-FFF2-40B4-BE49-F238E27FC236}">
                <a16:creationId xmlns:a16="http://schemas.microsoft.com/office/drawing/2014/main" id="{86DC7297-8DB9-4294-9C9C-EF043734475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57496727"/>
      </p:ext>
    </p:extLst>
  </p:cSld>
  <p:clrMapOvr>
    <a:masterClrMapping/>
  </p:clrMapOvr>
  <p:transition advClick="0"/>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8224C95-A5C9-4806-8A26-02E96EEB6D3C}"/>
              </a:ext>
            </a:extLst>
          </p:cNvPr>
          <p:cNvSpPr txBox="1">
            <a:spLocks/>
          </p:cNvSpPr>
          <p:nvPr/>
        </p:nvSpPr>
        <p:spPr>
          <a:xfrm>
            <a:off x="573882" y="1440329"/>
            <a:ext cx="12323411" cy="5546165"/>
          </a:xfrm>
          <a:prstGeom prst="rect">
            <a:avLst/>
          </a:prstGeom>
        </p:spPr>
        <p:txBody>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kern="0" dirty="0">
                <a:cs typeface="Arial"/>
              </a:rPr>
              <a:t>Average Merit of Cadets Assigned to Each AFSC (VFT1 Solution)</a:t>
            </a:r>
          </a:p>
          <a:p>
            <a:pPr lvl="2"/>
            <a:endParaRPr lang="en-US" kern="0" dirty="0">
              <a:cs typeface="Arial"/>
            </a:endParaRPr>
          </a:p>
          <a:p>
            <a:pPr lvl="2"/>
            <a:endParaRPr lang="en-US" kern="0" dirty="0">
              <a:cs typeface="Arial"/>
            </a:endParaRPr>
          </a:p>
          <a:p>
            <a:pPr lvl="2"/>
            <a:endParaRPr lang="en-US" kern="0" dirty="0">
              <a:cs typeface="Arial"/>
            </a:endParaRPr>
          </a:p>
          <a:p>
            <a:pPr lvl="3"/>
            <a:endParaRPr lang="en-US" kern="0" dirty="0">
              <a:cs typeface="Arial"/>
            </a:endParaRPr>
          </a:p>
          <a:p>
            <a:pPr lvl="2"/>
            <a:endParaRPr lang="en-US" kern="0" dirty="0">
              <a:cs typeface="Arial"/>
            </a:endParaRPr>
          </a:p>
          <a:p>
            <a:pPr lvl="2"/>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marL="1003282" lvl="2" indent="0">
              <a:buFontTx/>
              <a:buNone/>
            </a:pPr>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2"/>
            <a:endParaRPr lang="en-US" kern="0" dirty="0"/>
          </a:p>
        </p:txBody>
      </p:sp>
      <p:pic>
        <p:nvPicPr>
          <p:cNvPr id="4" name="Picture 3" descr="Chart, scatter chart&#10;&#10;Description automatically generated">
            <a:extLst>
              <a:ext uri="{FF2B5EF4-FFF2-40B4-BE49-F238E27FC236}">
                <a16:creationId xmlns:a16="http://schemas.microsoft.com/office/drawing/2014/main" id="{8E577C1B-2069-4643-8EA8-C8AA1F464D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0828" y="2596615"/>
            <a:ext cx="10452094" cy="4389879"/>
          </a:xfrm>
          <a:prstGeom prst="rect">
            <a:avLst/>
          </a:prstGeom>
          <a:noFill/>
        </p:spPr>
      </p:pic>
      <p:sp>
        <p:nvSpPr>
          <p:cNvPr id="2" name="Title 1"/>
          <p:cNvSpPr>
            <a:spLocks noGrp="1"/>
          </p:cNvSpPr>
          <p:nvPr>
            <p:ph type="title" idx="10"/>
          </p:nvPr>
        </p:nvSpPr>
        <p:spPr>
          <a:xfrm>
            <a:off x="1154213" y="0"/>
            <a:ext cx="10452093" cy="1069788"/>
          </a:xfrm>
        </p:spPr>
        <p:txBody>
          <a:bodyPr anchor="ctr">
            <a:normAutofit/>
          </a:bodyPr>
          <a:lstStyle/>
          <a:p>
            <a:r>
              <a:rPr lang="en-US" dirty="0"/>
              <a:t>Example Instance Analysis</a:t>
            </a:r>
          </a:p>
        </p:txBody>
      </p:sp>
      <p:sp>
        <p:nvSpPr>
          <p:cNvPr id="6" name="Oval 5">
            <a:extLst>
              <a:ext uri="{FF2B5EF4-FFF2-40B4-BE49-F238E27FC236}">
                <a16:creationId xmlns:a16="http://schemas.microsoft.com/office/drawing/2014/main" id="{F6D4E7C3-6E6E-4DE4-A377-3DB236C644F5}"/>
              </a:ext>
            </a:extLst>
          </p:cNvPr>
          <p:cNvSpPr/>
          <p:nvPr/>
        </p:nvSpPr>
        <p:spPr bwMode="auto">
          <a:xfrm>
            <a:off x="1711570" y="3387969"/>
            <a:ext cx="4607168" cy="1981200"/>
          </a:xfrm>
          <a:prstGeom prst="ellipse">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F946610E-3CAD-4783-B883-6328C61A0EE1}"/>
              </a:ext>
            </a:extLst>
          </p:cNvPr>
          <p:cNvSpPr txBox="1"/>
          <p:nvPr/>
        </p:nvSpPr>
        <p:spPr>
          <a:xfrm>
            <a:off x="4665785" y="2957082"/>
            <a:ext cx="1786066" cy="430887"/>
          </a:xfrm>
          <a:prstGeom prst="rect">
            <a:avLst/>
          </a:prstGeom>
          <a:noFill/>
        </p:spPr>
        <p:txBody>
          <a:bodyPr wrap="none" rtlCol="0">
            <a:spAutoFit/>
          </a:bodyPr>
          <a:lstStyle/>
          <a:p>
            <a:r>
              <a:rPr lang="en-US" dirty="0">
                <a:solidFill>
                  <a:srgbClr val="FF0000"/>
                </a:solidFill>
              </a:rPr>
              <a:t>Closer to 0.5</a:t>
            </a:r>
          </a:p>
        </p:txBody>
      </p:sp>
      <p:sp>
        <p:nvSpPr>
          <p:cNvPr id="10" name="Rectangle 9">
            <a:hlinkClick r:id="rId3" action="ppaction://hlinksldjump"/>
            <a:extLst>
              <a:ext uri="{FF2B5EF4-FFF2-40B4-BE49-F238E27FC236}">
                <a16:creationId xmlns:a16="http://schemas.microsoft.com/office/drawing/2014/main" id="{ACFFB2AB-CBD2-4B80-AD14-9E07A6FD104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99052066"/>
      </p:ext>
    </p:extLst>
  </p:cSld>
  <p:clrMapOvr>
    <a:masterClrMapping/>
  </p:clrMapOvr>
  <p:transition advClick="0"/>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8224C95-A5C9-4806-8A26-02E96EEB6D3C}"/>
              </a:ext>
            </a:extLst>
          </p:cNvPr>
          <p:cNvSpPr txBox="1">
            <a:spLocks/>
          </p:cNvSpPr>
          <p:nvPr/>
        </p:nvSpPr>
        <p:spPr>
          <a:xfrm>
            <a:off x="573882" y="1440329"/>
            <a:ext cx="12323411" cy="5546165"/>
          </a:xfrm>
          <a:prstGeom prst="rect">
            <a:avLst/>
          </a:prstGeom>
        </p:spPr>
        <p:txBody>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kern="0" dirty="0">
                <a:cs typeface="Arial"/>
              </a:rPr>
              <a:t>Average Merit of Cadets Assigned to Each AFSC (VFT2 Solution)</a:t>
            </a:r>
          </a:p>
          <a:p>
            <a:pPr lvl="2"/>
            <a:endParaRPr lang="en-US" kern="0" dirty="0">
              <a:cs typeface="Arial"/>
            </a:endParaRPr>
          </a:p>
          <a:p>
            <a:pPr lvl="2"/>
            <a:endParaRPr lang="en-US" kern="0" dirty="0">
              <a:cs typeface="Arial"/>
            </a:endParaRPr>
          </a:p>
          <a:p>
            <a:pPr lvl="2"/>
            <a:endParaRPr lang="en-US" kern="0" dirty="0">
              <a:cs typeface="Arial"/>
            </a:endParaRPr>
          </a:p>
          <a:p>
            <a:pPr lvl="3"/>
            <a:endParaRPr lang="en-US" kern="0" dirty="0">
              <a:cs typeface="Arial"/>
            </a:endParaRPr>
          </a:p>
          <a:p>
            <a:pPr lvl="2"/>
            <a:endParaRPr lang="en-US" kern="0" dirty="0">
              <a:cs typeface="Arial"/>
            </a:endParaRPr>
          </a:p>
          <a:p>
            <a:pPr lvl="2"/>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marL="1003282" lvl="2" indent="0">
              <a:buFontTx/>
              <a:buNone/>
            </a:pPr>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2"/>
            <a:endParaRPr lang="en-US" kern="0" dirty="0"/>
          </a:p>
        </p:txBody>
      </p:sp>
      <p:pic>
        <p:nvPicPr>
          <p:cNvPr id="5" name="Picture 4" descr="Chart, scatter chart&#10;&#10;Description automatically generated">
            <a:extLst>
              <a:ext uri="{FF2B5EF4-FFF2-40B4-BE49-F238E27FC236}">
                <a16:creationId xmlns:a16="http://schemas.microsoft.com/office/drawing/2014/main" id="{A03A35D4-8B5C-4016-910F-B16B9C8694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079" y="2591983"/>
            <a:ext cx="10451592" cy="4394511"/>
          </a:xfrm>
          <a:prstGeom prst="rect">
            <a:avLst/>
          </a:prstGeom>
        </p:spPr>
      </p:pic>
      <p:sp>
        <p:nvSpPr>
          <p:cNvPr id="2" name="Title 1"/>
          <p:cNvSpPr>
            <a:spLocks noGrp="1"/>
          </p:cNvSpPr>
          <p:nvPr>
            <p:ph type="title" idx="10"/>
          </p:nvPr>
        </p:nvSpPr>
        <p:spPr>
          <a:xfrm>
            <a:off x="1154213" y="0"/>
            <a:ext cx="10452093" cy="1069788"/>
          </a:xfrm>
        </p:spPr>
        <p:txBody>
          <a:bodyPr anchor="ctr">
            <a:normAutofit/>
          </a:bodyPr>
          <a:lstStyle/>
          <a:p>
            <a:r>
              <a:rPr lang="en-US" dirty="0"/>
              <a:t>Example Instance Analysis</a:t>
            </a:r>
          </a:p>
        </p:txBody>
      </p:sp>
      <p:sp>
        <p:nvSpPr>
          <p:cNvPr id="8" name="Oval 7">
            <a:extLst>
              <a:ext uri="{FF2B5EF4-FFF2-40B4-BE49-F238E27FC236}">
                <a16:creationId xmlns:a16="http://schemas.microsoft.com/office/drawing/2014/main" id="{03407436-C061-4269-8EA7-DB084F9BB6CF}"/>
              </a:ext>
            </a:extLst>
          </p:cNvPr>
          <p:cNvSpPr/>
          <p:nvPr/>
        </p:nvSpPr>
        <p:spPr bwMode="auto">
          <a:xfrm>
            <a:off x="1711570" y="3387969"/>
            <a:ext cx="4607168" cy="1981200"/>
          </a:xfrm>
          <a:prstGeom prst="ellipse">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859CF091-EFAE-4549-9280-A346AB3DD506}"/>
              </a:ext>
            </a:extLst>
          </p:cNvPr>
          <p:cNvSpPr txBox="1"/>
          <p:nvPr/>
        </p:nvSpPr>
        <p:spPr>
          <a:xfrm>
            <a:off x="4665785" y="2957082"/>
            <a:ext cx="2212465" cy="430887"/>
          </a:xfrm>
          <a:prstGeom prst="rect">
            <a:avLst/>
          </a:prstGeom>
          <a:noFill/>
        </p:spPr>
        <p:txBody>
          <a:bodyPr wrap="none" rtlCol="0">
            <a:spAutoFit/>
          </a:bodyPr>
          <a:lstStyle/>
          <a:p>
            <a:r>
              <a:rPr lang="en-US" dirty="0">
                <a:solidFill>
                  <a:srgbClr val="FF0000"/>
                </a:solidFill>
              </a:rPr>
              <a:t>Further from 0.5</a:t>
            </a:r>
          </a:p>
        </p:txBody>
      </p:sp>
      <p:sp>
        <p:nvSpPr>
          <p:cNvPr id="10" name="Rectangle 9">
            <a:hlinkClick r:id="rId3" action="ppaction://hlinksldjump"/>
            <a:extLst>
              <a:ext uri="{FF2B5EF4-FFF2-40B4-BE49-F238E27FC236}">
                <a16:creationId xmlns:a16="http://schemas.microsoft.com/office/drawing/2014/main" id="{B3E55D8C-4A60-44AD-90A2-D53910104786}"/>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00600857"/>
      </p:ext>
    </p:extLst>
  </p:cSld>
  <p:clrMapOvr>
    <a:masterClrMapping/>
  </p:clrMapOvr>
  <p:transition advClick="0"/>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8224C95-A5C9-4806-8A26-02E96EEB6D3C}"/>
              </a:ext>
            </a:extLst>
          </p:cNvPr>
          <p:cNvSpPr txBox="1">
            <a:spLocks/>
          </p:cNvSpPr>
          <p:nvPr/>
        </p:nvSpPr>
        <p:spPr>
          <a:xfrm>
            <a:off x="573882" y="1440329"/>
            <a:ext cx="12323411" cy="5546165"/>
          </a:xfrm>
          <a:prstGeom prst="rect">
            <a:avLst/>
          </a:prstGeom>
        </p:spPr>
        <p:txBody>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kern="0" dirty="0">
                <a:cs typeface="Arial"/>
              </a:rPr>
              <a:t>Average Merit of Cadets Assigned to Each AFSC (VFT2 Solution)</a:t>
            </a:r>
          </a:p>
          <a:p>
            <a:pPr lvl="2"/>
            <a:endParaRPr lang="en-US" kern="0" dirty="0">
              <a:cs typeface="Arial"/>
            </a:endParaRPr>
          </a:p>
          <a:p>
            <a:pPr lvl="2"/>
            <a:endParaRPr lang="en-US" kern="0" dirty="0">
              <a:cs typeface="Arial"/>
            </a:endParaRPr>
          </a:p>
          <a:p>
            <a:pPr lvl="2"/>
            <a:endParaRPr lang="en-US" kern="0" dirty="0">
              <a:cs typeface="Arial"/>
            </a:endParaRPr>
          </a:p>
          <a:p>
            <a:pPr lvl="3"/>
            <a:endParaRPr lang="en-US" kern="0" dirty="0">
              <a:cs typeface="Arial"/>
            </a:endParaRPr>
          </a:p>
          <a:p>
            <a:pPr lvl="2"/>
            <a:endParaRPr lang="en-US" kern="0" dirty="0">
              <a:cs typeface="Arial"/>
            </a:endParaRPr>
          </a:p>
          <a:p>
            <a:pPr lvl="2"/>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marL="1003282" lvl="2" indent="0">
              <a:buFontTx/>
              <a:buNone/>
            </a:pPr>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2"/>
            <a:endParaRPr lang="en-US" kern="0" dirty="0"/>
          </a:p>
        </p:txBody>
      </p:sp>
      <p:pic>
        <p:nvPicPr>
          <p:cNvPr id="5" name="Picture 4" descr="Chart, scatter chart&#10;&#10;Description automatically generated">
            <a:extLst>
              <a:ext uri="{FF2B5EF4-FFF2-40B4-BE49-F238E27FC236}">
                <a16:creationId xmlns:a16="http://schemas.microsoft.com/office/drawing/2014/main" id="{A03A35D4-8B5C-4016-910F-B16B9C8694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079" y="2591983"/>
            <a:ext cx="10451592" cy="4394511"/>
          </a:xfrm>
          <a:prstGeom prst="rect">
            <a:avLst/>
          </a:prstGeom>
        </p:spPr>
      </p:pic>
      <p:sp>
        <p:nvSpPr>
          <p:cNvPr id="2" name="Title 1"/>
          <p:cNvSpPr>
            <a:spLocks noGrp="1"/>
          </p:cNvSpPr>
          <p:nvPr>
            <p:ph type="title" idx="10"/>
          </p:nvPr>
        </p:nvSpPr>
        <p:spPr>
          <a:xfrm>
            <a:off x="1154213" y="0"/>
            <a:ext cx="10452093" cy="1069788"/>
          </a:xfrm>
        </p:spPr>
        <p:txBody>
          <a:bodyPr anchor="ctr">
            <a:normAutofit/>
          </a:bodyPr>
          <a:lstStyle/>
          <a:p>
            <a:r>
              <a:rPr lang="en-US" dirty="0"/>
              <a:t>Example Instance Analysis</a:t>
            </a:r>
          </a:p>
        </p:txBody>
      </p:sp>
      <p:sp>
        <p:nvSpPr>
          <p:cNvPr id="8" name="Rectangle 7">
            <a:hlinkClick r:id="rId3" action="ppaction://hlinksldjump"/>
            <a:extLst>
              <a:ext uri="{FF2B5EF4-FFF2-40B4-BE49-F238E27FC236}">
                <a16:creationId xmlns:a16="http://schemas.microsoft.com/office/drawing/2014/main" id="{40CF53F3-2B2D-40F1-BDBA-AD5A2C5B9A7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84192754"/>
      </p:ext>
    </p:extLst>
  </p:cSld>
  <p:clrMapOvr>
    <a:masterClrMapping/>
  </p:clrMapOvr>
  <p:transition advClick="0"/>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Instance Analysis</a:t>
            </a:r>
          </a:p>
        </p:txBody>
      </p:sp>
      <p:sp>
        <p:nvSpPr>
          <p:cNvPr id="3" name="Content Placeholder 2"/>
          <p:cNvSpPr>
            <a:spLocks noGrp="1"/>
          </p:cNvSpPr>
          <p:nvPr>
            <p:ph idx="1"/>
          </p:nvPr>
        </p:nvSpPr>
        <p:spPr>
          <a:xfrm>
            <a:off x="573882" y="1440329"/>
            <a:ext cx="12323411" cy="5546165"/>
          </a:xfrm>
        </p:spPr>
        <p:txBody>
          <a:bodyPr/>
          <a:lstStyle/>
          <a:p>
            <a:r>
              <a:rPr lang="en-US" dirty="0">
                <a:solidFill>
                  <a:schemeClr val="accent6">
                    <a:lumMod val="75000"/>
                  </a:schemeClr>
                </a:solidFill>
                <a:cs typeface="Arial"/>
                <a:hlinkClick r:id="rId2" action="ppaction://hlinksldjump">
                  <a:extLst>
                    <a:ext uri="{A12FA001-AC4F-418D-AE19-62706E023703}">
                      <ahyp:hlinkClr xmlns:ahyp="http://schemas.microsoft.com/office/drawing/2018/hyperlinkcolor" val="tx"/>
                    </a:ext>
                  </a:extLst>
                </a:hlinkClick>
              </a:rPr>
              <a:t>Dashboard</a:t>
            </a:r>
            <a:endParaRPr lang="en-US" dirty="0">
              <a:solidFill>
                <a:schemeClr val="accent6">
                  <a:lumMod val="75000"/>
                </a:schemeClr>
              </a:solidFill>
              <a:cs typeface="Arial"/>
            </a:endParaRPr>
          </a:p>
          <a:p>
            <a:r>
              <a:rPr lang="en-US" dirty="0">
                <a:solidFill>
                  <a:schemeClr val="bg2">
                    <a:lumMod val="60000"/>
                    <a:lumOff val="40000"/>
                  </a:schemeClr>
                </a:solidFill>
                <a:cs typeface="Arial"/>
              </a:rPr>
              <a:t>Problem instance example results</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aphicFrame>
        <p:nvGraphicFramePr>
          <p:cNvPr id="5" name="Table 6">
            <a:extLst>
              <a:ext uri="{FF2B5EF4-FFF2-40B4-BE49-F238E27FC236}">
                <a16:creationId xmlns:a16="http://schemas.microsoft.com/office/drawing/2014/main" id="{37835A11-297A-4F40-A81E-118B9B63C9FF}"/>
              </a:ext>
            </a:extLst>
          </p:cNvPr>
          <p:cNvGraphicFramePr>
            <a:graphicFrameLocks noGrp="1"/>
          </p:cNvGraphicFramePr>
          <p:nvPr>
            <p:extLst>
              <p:ext uri="{D42A27DB-BD31-4B8C-83A1-F6EECF244321}">
                <p14:modId xmlns:p14="http://schemas.microsoft.com/office/powerpoint/2010/main" val="218852890"/>
              </p:ext>
            </p:extLst>
          </p:nvPr>
        </p:nvGraphicFramePr>
        <p:xfrm>
          <a:off x="573883" y="3617988"/>
          <a:ext cx="12504162" cy="1687659"/>
        </p:xfrm>
        <a:graphic>
          <a:graphicData uri="http://schemas.openxmlformats.org/drawingml/2006/table">
            <a:tbl>
              <a:tblPr firstRow="1" bandRow="1">
                <a:tableStyleId>{5C22544A-7EE6-4342-B048-85BDC9FD1C3A}</a:tableStyleId>
              </a:tblPr>
              <a:tblGrid>
                <a:gridCol w="988634">
                  <a:extLst>
                    <a:ext uri="{9D8B030D-6E8A-4147-A177-3AD203B41FA5}">
                      <a16:colId xmlns:a16="http://schemas.microsoft.com/office/drawing/2014/main" val="2782361500"/>
                    </a:ext>
                  </a:extLst>
                </a:gridCol>
                <a:gridCol w="1047385">
                  <a:extLst>
                    <a:ext uri="{9D8B030D-6E8A-4147-A177-3AD203B41FA5}">
                      <a16:colId xmlns:a16="http://schemas.microsoft.com/office/drawing/2014/main" val="1400715141"/>
                    </a:ext>
                  </a:extLst>
                </a:gridCol>
                <a:gridCol w="1047385">
                  <a:extLst>
                    <a:ext uri="{9D8B030D-6E8A-4147-A177-3AD203B41FA5}">
                      <a16:colId xmlns:a16="http://schemas.microsoft.com/office/drawing/2014/main" val="2338244089"/>
                    </a:ext>
                  </a:extLst>
                </a:gridCol>
                <a:gridCol w="1047385">
                  <a:extLst>
                    <a:ext uri="{9D8B030D-6E8A-4147-A177-3AD203B41FA5}">
                      <a16:colId xmlns:a16="http://schemas.microsoft.com/office/drawing/2014/main" val="1519367270"/>
                    </a:ext>
                  </a:extLst>
                </a:gridCol>
                <a:gridCol w="1047385">
                  <a:extLst>
                    <a:ext uri="{9D8B030D-6E8A-4147-A177-3AD203B41FA5}">
                      <a16:colId xmlns:a16="http://schemas.microsoft.com/office/drawing/2014/main" val="2033545203"/>
                    </a:ext>
                  </a:extLst>
                </a:gridCol>
                <a:gridCol w="1105943">
                  <a:extLst>
                    <a:ext uri="{9D8B030D-6E8A-4147-A177-3AD203B41FA5}">
                      <a16:colId xmlns:a16="http://schemas.microsoft.com/office/drawing/2014/main" val="2401280669"/>
                    </a:ext>
                  </a:extLst>
                </a:gridCol>
                <a:gridCol w="988827">
                  <a:extLst>
                    <a:ext uri="{9D8B030D-6E8A-4147-A177-3AD203B41FA5}">
                      <a16:colId xmlns:a16="http://schemas.microsoft.com/office/drawing/2014/main" val="4009054202"/>
                    </a:ext>
                  </a:extLst>
                </a:gridCol>
                <a:gridCol w="1637414">
                  <a:extLst>
                    <a:ext uri="{9D8B030D-6E8A-4147-A177-3AD203B41FA5}">
                      <a16:colId xmlns:a16="http://schemas.microsoft.com/office/drawing/2014/main" val="4085493007"/>
                    </a:ext>
                  </a:extLst>
                </a:gridCol>
                <a:gridCol w="1158949">
                  <a:extLst>
                    <a:ext uri="{9D8B030D-6E8A-4147-A177-3AD203B41FA5}">
                      <a16:colId xmlns:a16="http://schemas.microsoft.com/office/drawing/2014/main" val="1690406811"/>
                    </a:ext>
                  </a:extLst>
                </a:gridCol>
                <a:gridCol w="1414130">
                  <a:extLst>
                    <a:ext uri="{9D8B030D-6E8A-4147-A177-3AD203B41FA5}">
                      <a16:colId xmlns:a16="http://schemas.microsoft.com/office/drawing/2014/main" val="831760395"/>
                    </a:ext>
                  </a:extLst>
                </a:gridCol>
                <a:gridCol w="1020725">
                  <a:extLst>
                    <a:ext uri="{9D8B030D-6E8A-4147-A177-3AD203B41FA5}">
                      <a16:colId xmlns:a16="http://schemas.microsoft.com/office/drawing/2014/main" val="1285933543"/>
                    </a:ext>
                  </a:extLst>
                </a:gridCol>
              </a:tblGrid>
              <a:tr h="562553">
                <a:tc>
                  <a:txBody>
                    <a:bodyPr/>
                    <a:lstStyle/>
                    <a:p>
                      <a:pPr algn="ctr"/>
                      <a:endParaRPr lang="en-US" sz="2000" b="0" dirty="0">
                        <a:solidFill>
                          <a:schemeClr val="bg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bg2">
                              <a:lumMod val="60000"/>
                              <a:lumOff val="40000"/>
                            </a:schemeClr>
                          </a:solidFill>
                        </a:rPr>
                        <a:t>Z</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bg2">
                              <a:lumMod val="60000"/>
                              <a:lumOff val="40000"/>
                            </a:schemeClr>
                          </a:solidFill>
                        </a:rPr>
                        <a:t>Cadets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bg2">
                              <a:lumMod val="60000"/>
                              <a:lumOff val="40000"/>
                            </a:schemeClr>
                          </a:solidFill>
                        </a:rPr>
                        <a:t>AFSCs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bg2">
                              <a:lumMod val="60000"/>
                              <a:lumOff val="40000"/>
                            </a:schemeClr>
                          </a:solidFill>
                        </a:rPr>
                        <a:t>Merit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bg2">
                              <a:lumMod val="60000"/>
                              <a:lumOff val="40000"/>
                            </a:schemeClr>
                          </a:solidFill>
                        </a:rPr>
                        <a:t>USAFA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bg2">
                              <a:lumMod val="60000"/>
                              <a:lumOff val="40000"/>
                            </a:schemeClr>
                          </a:solidFill>
                        </a:rPr>
                        <a:t>Quota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bg2">
                              <a:lumMod val="60000"/>
                              <a:lumOff val="40000"/>
                            </a:schemeClr>
                          </a:solidFill>
                        </a:rPr>
                        <a:t>Mandatory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bg2">
                              <a:lumMod val="60000"/>
                              <a:lumOff val="40000"/>
                            </a:schemeClr>
                          </a:solidFill>
                        </a:rPr>
                        <a:t>Desired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bg2">
                              <a:lumMod val="60000"/>
                              <a:lumOff val="40000"/>
                            </a:schemeClr>
                          </a:solidFill>
                        </a:rPr>
                        <a:t>Permitted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bg2">
                              <a:lumMod val="60000"/>
                              <a:lumOff val="40000"/>
                            </a:schemeClr>
                          </a:solidFill>
                        </a:rPr>
                        <a:t>Utility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0563013"/>
                  </a:ext>
                </a:extLst>
              </a:tr>
              <a:tr h="562553">
                <a:tc>
                  <a:txBody>
                    <a:bodyPr/>
                    <a:lstStyle/>
                    <a:p>
                      <a:pPr algn="ctr" fontAlgn="b"/>
                      <a:r>
                        <a:rPr lang="en-US" sz="2000" b="0" i="0" u="none" strike="noStrike" dirty="0">
                          <a:solidFill>
                            <a:schemeClr val="bg2">
                              <a:lumMod val="60000"/>
                              <a:lumOff val="40000"/>
                            </a:schemeClr>
                          </a:solidFill>
                          <a:effectLst/>
                          <a:latin typeface="Calibri" panose="020F0502020204030204" pitchFamily="34" charset="0"/>
                        </a:rPr>
                        <a:t>Original</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bg2">
                              <a:lumMod val="60000"/>
                              <a:lumOff val="40000"/>
                            </a:schemeClr>
                          </a:solidFill>
                          <a:effectLst/>
                          <a:latin typeface="Calibri" panose="020F0502020204030204" pitchFamily="34" charset="0"/>
                        </a:rPr>
                        <a:t>0.801</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bg2">
                              <a:lumMod val="60000"/>
                              <a:lumOff val="40000"/>
                            </a:schemeClr>
                          </a:solidFill>
                          <a:effectLst/>
                          <a:latin typeface="Calibri" panose="020F0502020204030204" pitchFamily="34" charset="0"/>
                        </a:rPr>
                        <a:t>0.823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bg2">
                              <a:lumMod val="60000"/>
                              <a:lumOff val="40000"/>
                            </a:schemeClr>
                          </a:solidFill>
                          <a:effectLst/>
                          <a:latin typeface="Calibri" panose="020F0502020204030204" pitchFamily="34" charset="0"/>
                        </a:rPr>
                        <a:t>0.774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bg2">
                              <a:lumMod val="60000"/>
                              <a:lumOff val="40000"/>
                            </a:schemeClr>
                          </a:solidFill>
                          <a:effectLst/>
                          <a:latin typeface="Calibri" panose="020F0502020204030204" pitchFamily="34" charset="0"/>
                        </a:rPr>
                        <a:t>0.736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bg2">
                              <a:lumMod val="60000"/>
                              <a:lumOff val="40000"/>
                            </a:schemeClr>
                          </a:solidFill>
                          <a:effectLst/>
                          <a:latin typeface="Calibri" panose="020F0502020204030204" pitchFamily="34" charset="0"/>
                        </a:rPr>
                        <a:t>0.626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bg2">
                              <a:lumMod val="60000"/>
                              <a:lumOff val="40000"/>
                            </a:schemeClr>
                          </a:solidFill>
                          <a:effectLst/>
                          <a:latin typeface="Calibri" panose="020F0502020204030204" pitchFamily="34" charset="0"/>
                        </a:rPr>
                        <a:t>0.916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bg2">
                              <a:lumMod val="60000"/>
                              <a:lumOff val="40000"/>
                            </a:schemeClr>
                          </a:solidFill>
                          <a:effectLst/>
                          <a:latin typeface="Calibri" panose="020F0502020204030204" pitchFamily="34" charset="0"/>
                        </a:rPr>
                        <a:t>0.912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bg2">
                              <a:lumMod val="60000"/>
                              <a:lumOff val="40000"/>
                            </a:schemeClr>
                          </a:solidFill>
                          <a:effectLst/>
                          <a:latin typeface="Calibri" panose="020F0502020204030204" pitchFamily="34" charset="0"/>
                        </a:rPr>
                        <a:t>0.471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bg2">
                              <a:lumMod val="60000"/>
                              <a:lumOff val="40000"/>
                            </a:schemeClr>
                          </a:solidFill>
                          <a:effectLst/>
                          <a:latin typeface="Calibri" panose="020F0502020204030204" pitchFamily="34" charset="0"/>
                        </a:rPr>
                        <a:t>0.416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bg2">
                              <a:lumMod val="60000"/>
                              <a:lumOff val="40000"/>
                            </a:schemeClr>
                          </a:solidFill>
                          <a:effectLst/>
                          <a:latin typeface="Calibri" panose="020F0502020204030204" pitchFamily="34" charset="0"/>
                        </a:rPr>
                        <a:t>0.625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8971988"/>
                  </a:ext>
                </a:extLst>
              </a:tr>
              <a:tr h="562553">
                <a:tc>
                  <a:txBody>
                    <a:bodyPr/>
                    <a:lstStyle/>
                    <a:p>
                      <a:pPr algn="ctr" fontAlgn="b"/>
                      <a:r>
                        <a:rPr lang="en-US" sz="2000" b="0" i="0" u="none" strike="noStrike" dirty="0">
                          <a:solidFill>
                            <a:schemeClr val="bg2">
                              <a:lumMod val="60000"/>
                              <a:lumOff val="40000"/>
                            </a:schemeClr>
                          </a:solidFill>
                          <a:effectLst/>
                          <a:latin typeface="Calibri" panose="020F0502020204030204" pitchFamily="34" charset="0"/>
                        </a:rPr>
                        <a:t>VFT2</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bg2">
                              <a:lumMod val="60000"/>
                              <a:lumOff val="40000"/>
                            </a:schemeClr>
                          </a:solidFill>
                          <a:effectLst/>
                          <a:latin typeface="Calibri" panose="020F0502020204030204" pitchFamily="34" charset="0"/>
                        </a:rPr>
                        <a:t>0.849</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bg2">
                              <a:lumMod val="60000"/>
                              <a:lumOff val="40000"/>
                            </a:schemeClr>
                          </a:solidFill>
                          <a:effectLst/>
                          <a:latin typeface="Calibri" panose="020F0502020204030204" pitchFamily="34" charset="0"/>
                        </a:rPr>
                        <a:t>0.878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bg2">
                              <a:lumMod val="60000"/>
                              <a:lumOff val="40000"/>
                            </a:schemeClr>
                          </a:solidFill>
                          <a:effectLst/>
                          <a:latin typeface="Calibri" panose="020F0502020204030204" pitchFamily="34" charset="0"/>
                        </a:rPr>
                        <a:t>0.814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bg2">
                              <a:lumMod val="60000"/>
                              <a:lumOff val="40000"/>
                            </a:schemeClr>
                          </a:solidFill>
                          <a:effectLst/>
                          <a:latin typeface="Calibri" panose="020F0502020204030204" pitchFamily="34" charset="0"/>
                        </a:rPr>
                        <a:t>0.785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bg2">
                              <a:lumMod val="60000"/>
                              <a:lumOff val="40000"/>
                            </a:schemeClr>
                          </a:solidFill>
                          <a:effectLst/>
                          <a:latin typeface="Calibri" panose="020F0502020204030204" pitchFamily="34" charset="0"/>
                        </a:rPr>
                        <a:t>0.612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bg2">
                              <a:lumMod val="60000"/>
                              <a:lumOff val="40000"/>
                            </a:schemeClr>
                          </a:solidFill>
                          <a:effectLst/>
                          <a:latin typeface="Calibri" panose="020F0502020204030204" pitchFamily="34" charset="0"/>
                        </a:rPr>
                        <a:t>0.953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bg2">
                              <a:lumMod val="60000"/>
                              <a:lumOff val="40000"/>
                            </a:schemeClr>
                          </a:solidFill>
                          <a:effectLst/>
                          <a:latin typeface="Calibri" panose="020F0502020204030204" pitchFamily="34" charset="0"/>
                        </a:rPr>
                        <a:t>0.951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bg2">
                              <a:lumMod val="60000"/>
                              <a:lumOff val="40000"/>
                            </a:schemeClr>
                          </a:solidFill>
                          <a:effectLst/>
                          <a:latin typeface="Calibri" panose="020F0502020204030204" pitchFamily="34" charset="0"/>
                        </a:rPr>
                        <a:t>0.480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bg2">
                              <a:lumMod val="60000"/>
                              <a:lumOff val="40000"/>
                            </a:schemeClr>
                          </a:solidFill>
                          <a:effectLst/>
                          <a:latin typeface="Calibri" panose="020F0502020204030204" pitchFamily="34" charset="0"/>
                        </a:rPr>
                        <a:t>0.351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bg2">
                              <a:lumMod val="60000"/>
                              <a:lumOff val="40000"/>
                            </a:schemeClr>
                          </a:solidFill>
                          <a:effectLst/>
                          <a:latin typeface="Calibri" panose="020F0502020204030204" pitchFamily="34" charset="0"/>
                        </a:rPr>
                        <a:t>0.711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6451599"/>
                  </a:ext>
                </a:extLst>
              </a:tr>
            </a:tbl>
          </a:graphicData>
        </a:graphic>
      </p:graphicFrame>
      <p:sp>
        <p:nvSpPr>
          <p:cNvPr id="4" name="Rectangle 3">
            <a:hlinkClick r:id="rId3" action="ppaction://hlinksldjump"/>
            <a:extLst>
              <a:ext uri="{FF2B5EF4-FFF2-40B4-BE49-F238E27FC236}">
                <a16:creationId xmlns:a16="http://schemas.microsoft.com/office/drawing/2014/main" id="{CC90CF81-D94A-BE83-3CCC-A8F8628A00B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028800616"/>
      </p:ext>
    </p:extLst>
  </p:cSld>
  <p:clrMapOvr>
    <a:masterClrMapping/>
  </p:clrMapOvr>
  <p:transition advClick="0"/>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Instance Analysis</a:t>
            </a:r>
          </a:p>
        </p:txBody>
      </p:sp>
      <p:sp>
        <p:nvSpPr>
          <p:cNvPr id="3" name="Content Placeholder 2"/>
          <p:cNvSpPr>
            <a:spLocks noGrp="1"/>
          </p:cNvSpPr>
          <p:nvPr>
            <p:ph idx="1"/>
          </p:nvPr>
        </p:nvSpPr>
        <p:spPr>
          <a:xfrm>
            <a:off x="573882" y="1440329"/>
            <a:ext cx="12323411" cy="5546165"/>
          </a:xfrm>
        </p:spPr>
        <p:txBody>
          <a:bodyPr/>
          <a:lstStyle/>
          <a:p>
            <a:r>
              <a:rPr lang="en-US" dirty="0">
                <a:cs typeface="Arial"/>
              </a:rPr>
              <a:t>Dashboard</a:t>
            </a:r>
          </a:p>
          <a:p>
            <a:r>
              <a:rPr lang="en-US" dirty="0">
                <a:cs typeface="Arial"/>
              </a:rPr>
              <a:t>Problem instance example results</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aphicFrame>
        <p:nvGraphicFramePr>
          <p:cNvPr id="5" name="Table 6">
            <a:extLst>
              <a:ext uri="{FF2B5EF4-FFF2-40B4-BE49-F238E27FC236}">
                <a16:creationId xmlns:a16="http://schemas.microsoft.com/office/drawing/2014/main" id="{37835A11-297A-4F40-A81E-118B9B63C9FF}"/>
              </a:ext>
            </a:extLst>
          </p:cNvPr>
          <p:cNvGraphicFramePr>
            <a:graphicFrameLocks noGrp="1"/>
          </p:cNvGraphicFramePr>
          <p:nvPr>
            <p:extLst>
              <p:ext uri="{D42A27DB-BD31-4B8C-83A1-F6EECF244321}">
                <p14:modId xmlns:p14="http://schemas.microsoft.com/office/powerpoint/2010/main" val="604036964"/>
              </p:ext>
            </p:extLst>
          </p:nvPr>
        </p:nvGraphicFramePr>
        <p:xfrm>
          <a:off x="573883" y="3617988"/>
          <a:ext cx="12504162" cy="1687659"/>
        </p:xfrm>
        <a:graphic>
          <a:graphicData uri="http://schemas.openxmlformats.org/drawingml/2006/table">
            <a:tbl>
              <a:tblPr firstRow="1" bandRow="1">
                <a:tableStyleId>{5C22544A-7EE6-4342-B048-85BDC9FD1C3A}</a:tableStyleId>
              </a:tblPr>
              <a:tblGrid>
                <a:gridCol w="988634">
                  <a:extLst>
                    <a:ext uri="{9D8B030D-6E8A-4147-A177-3AD203B41FA5}">
                      <a16:colId xmlns:a16="http://schemas.microsoft.com/office/drawing/2014/main" val="2782361500"/>
                    </a:ext>
                  </a:extLst>
                </a:gridCol>
                <a:gridCol w="1047385">
                  <a:extLst>
                    <a:ext uri="{9D8B030D-6E8A-4147-A177-3AD203B41FA5}">
                      <a16:colId xmlns:a16="http://schemas.microsoft.com/office/drawing/2014/main" val="1400715141"/>
                    </a:ext>
                  </a:extLst>
                </a:gridCol>
                <a:gridCol w="1047385">
                  <a:extLst>
                    <a:ext uri="{9D8B030D-6E8A-4147-A177-3AD203B41FA5}">
                      <a16:colId xmlns:a16="http://schemas.microsoft.com/office/drawing/2014/main" val="2338244089"/>
                    </a:ext>
                  </a:extLst>
                </a:gridCol>
                <a:gridCol w="1047385">
                  <a:extLst>
                    <a:ext uri="{9D8B030D-6E8A-4147-A177-3AD203B41FA5}">
                      <a16:colId xmlns:a16="http://schemas.microsoft.com/office/drawing/2014/main" val="1519367270"/>
                    </a:ext>
                  </a:extLst>
                </a:gridCol>
                <a:gridCol w="1047385">
                  <a:extLst>
                    <a:ext uri="{9D8B030D-6E8A-4147-A177-3AD203B41FA5}">
                      <a16:colId xmlns:a16="http://schemas.microsoft.com/office/drawing/2014/main" val="2033545203"/>
                    </a:ext>
                  </a:extLst>
                </a:gridCol>
                <a:gridCol w="1105943">
                  <a:extLst>
                    <a:ext uri="{9D8B030D-6E8A-4147-A177-3AD203B41FA5}">
                      <a16:colId xmlns:a16="http://schemas.microsoft.com/office/drawing/2014/main" val="2401280669"/>
                    </a:ext>
                  </a:extLst>
                </a:gridCol>
                <a:gridCol w="988827">
                  <a:extLst>
                    <a:ext uri="{9D8B030D-6E8A-4147-A177-3AD203B41FA5}">
                      <a16:colId xmlns:a16="http://schemas.microsoft.com/office/drawing/2014/main" val="4009054202"/>
                    </a:ext>
                  </a:extLst>
                </a:gridCol>
                <a:gridCol w="1637414">
                  <a:extLst>
                    <a:ext uri="{9D8B030D-6E8A-4147-A177-3AD203B41FA5}">
                      <a16:colId xmlns:a16="http://schemas.microsoft.com/office/drawing/2014/main" val="4085493007"/>
                    </a:ext>
                  </a:extLst>
                </a:gridCol>
                <a:gridCol w="1158949">
                  <a:extLst>
                    <a:ext uri="{9D8B030D-6E8A-4147-A177-3AD203B41FA5}">
                      <a16:colId xmlns:a16="http://schemas.microsoft.com/office/drawing/2014/main" val="1690406811"/>
                    </a:ext>
                  </a:extLst>
                </a:gridCol>
                <a:gridCol w="1414130">
                  <a:extLst>
                    <a:ext uri="{9D8B030D-6E8A-4147-A177-3AD203B41FA5}">
                      <a16:colId xmlns:a16="http://schemas.microsoft.com/office/drawing/2014/main" val="831760395"/>
                    </a:ext>
                  </a:extLst>
                </a:gridCol>
                <a:gridCol w="1020725">
                  <a:extLst>
                    <a:ext uri="{9D8B030D-6E8A-4147-A177-3AD203B41FA5}">
                      <a16:colId xmlns:a16="http://schemas.microsoft.com/office/drawing/2014/main" val="1285933543"/>
                    </a:ext>
                  </a:extLst>
                </a:gridCol>
              </a:tblGrid>
              <a:tr h="562553">
                <a:tc>
                  <a:txBody>
                    <a:bodyPr/>
                    <a:lstStyle/>
                    <a:p>
                      <a:pPr algn="ctr"/>
                      <a:endParaRPr lang="en-US" sz="2000" b="0"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Z</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Cadets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AFSCs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Merit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USAFA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Quota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Mandatory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Desired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Permitted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Utility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0563013"/>
                  </a:ext>
                </a:extLst>
              </a:tr>
              <a:tr h="562553">
                <a:tc>
                  <a:txBody>
                    <a:bodyPr/>
                    <a:lstStyle/>
                    <a:p>
                      <a:pPr algn="ctr" fontAlgn="b"/>
                      <a:r>
                        <a:rPr lang="en-US" sz="2000" b="0" i="0" u="none" strike="noStrike" dirty="0">
                          <a:solidFill>
                            <a:schemeClr val="tx1"/>
                          </a:solidFill>
                          <a:effectLst/>
                          <a:latin typeface="Calibri" panose="020F0502020204030204" pitchFamily="34" charset="0"/>
                        </a:rPr>
                        <a:t>Original</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0.801</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0.823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0.774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0.736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0.626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0.916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0.912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0.471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0.416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0.625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8971988"/>
                  </a:ext>
                </a:extLst>
              </a:tr>
              <a:tr h="562553">
                <a:tc>
                  <a:txBody>
                    <a:bodyPr/>
                    <a:lstStyle/>
                    <a:p>
                      <a:pPr algn="ctr" fontAlgn="b"/>
                      <a:r>
                        <a:rPr lang="en-US" sz="2000" b="0" i="0" u="none" strike="noStrike" dirty="0">
                          <a:solidFill>
                            <a:schemeClr val="tx1"/>
                          </a:solidFill>
                          <a:effectLst/>
                          <a:latin typeface="Calibri" panose="020F0502020204030204" pitchFamily="34" charset="0"/>
                        </a:rPr>
                        <a:t>VFT2</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0.849</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0.878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0.814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0.785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0.612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0.953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0.951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0.480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0.351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0.711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6451599"/>
                  </a:ext>
                </a:extLst>
              </a:tr>
            </a:tbl>
          </a:graphicData>
        </a:graphic>
      </p:graphicFrame>
      <p:sp>
        <p:nvSpPr>
          <p:cNvPr id="7" name="Rectangle 6">
            <a:extLst>
              <a:ext uri="{FF2B5EF4-FFF2-40B4-BE49-F238E27FC236}">
                <a16:creationId xmlns:a16="http://schemas.microsoft.com/office/drawing/2014/main" id="{3F66D37D-6E65-4459-81BA-6A9289E0F7F6}"/>
              </a:ext>
            </a:extLst>
          </p:cNvPr>
          <p:cNvSpPr/>
          <p:nvPr/>
        </p:nvSpPr>
        <p:spPr bwMode="auto">
          <a:xfrm>
            <a:off x="1672860" y="3515517"/>
            <a:ext cx="2966482" cy="189259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2A3182CE-E37E-471C-86B2-367882C2339C}"/>
              </a:ext>
            </a:extLst>
          </p:cNvPr>
          <p:cNvSpPr txBox="1"/>
          <p:nvPr/>
        </p:nvSpPr>
        <p:spPr>
          <a:xfrm>
            <a:off x="2094984" y="2982161"/>
            <a:ext cx="2122233" cy="430887"/>
          </a:xfrm>
          <a:prstGeom prst="rect">
            <a:avLst/>
          </a:prstGeom>
          <a:noFill/>
        </p:spPr>
        <p:txBody>
          <a:bodyPr wrap="square" rtlCol="0">
            <a:spAutoFit/>
          </a:bodyPr>
          <a:lstStyle/>
          <a:p>
            <a:r>
              <a:rPr lang="en-US" dirty="0">
                <a:solidFill>
                  <a:srgbClr val="FF0000"/>
                </a:solidFill>
              </a:rPr>
              <a:t>Overall Results</a:t>
            </a:r>
          </a:p>
        </p:txBody>
      </p:sp>
      <p:sp>
        <p:nvSpPr>
          <p:cNvPr id="4" name="Rectangle 3">
            <a:hlinkClick r:id="rId2" action="ppaction://hlinksldjump"/>
            <a:extLst>
              <a:ext uri="{FF2B5EF4-FFF2-40B4-BE49-F238E27FC236}">
                <a16:creationId xmlns:a16="http://schemas.microsoft.com/office/drawing/2014/main" id="{1861F312-43EB-7BA3-945A-2FB9D0B3BB3C}"/>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378673231"/>
      </p:ext>
    </p:extLst>
  </p:cSld>
  <p:clrMapOvr>
    <a:masterClrMapping/>
  </p:clrMapOvr>
  <p:transition advClick="0"/>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Instance Analysis</a:t>
            </a:r>
          </a:p>
        </p:txBody>
      </p:sp>
      <p:sp>
        <p:nvSpPr>
          <p:cNvPr id="3" name="Content Placeholder 2"/>
          <p:cNvSpPr>
            <a:spLocks noGrp="1"/>
          </p:cNvSpPr>
          <p:nvPr>
            <p:ph idx="1"/>
          </p:nvPr>
        </p:nvSpPr>
        <p:spPr>
          <a:xfrm>
            <a:off x="573882" y="1440329"/>
            <a:ext cx="12323411" cy="5546165"/>
          </a:xfrm>
        </p:spPr>
        <p:txBody>
          <a:bodyPr/>
          <a:lstStyle/>
          <a:p>
            <a:r>
              <a:rPr lang="en-US" dirty="0">
                <a:cs typeface="Arial"/>
              </a:rPr>
              <a:t>Dashboard</a:t>
            </a:r>
          </a:p>
          <a:p>
            <a:r>
              <a:rPr lang="en-US" dirty="0">
                <a:cs typeface="Arial"/>
              </a:rPr>
              <a:t>Problem instance example results</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aphicFrame>
        <p:nvGraphicFramePr>
          <p:cNvPr id="5" name="Table 6">
            <a:extLst>
              <a:ext uri="{FF2B5EF4-FFF2-40B4-BE49-F238E27FC236}">
                <a16:creationId xmlns:a16="http://schemas.microsoft.com/office/drawing/2014/main" id="{37835A11-297A-4F40-A81E-118B9B63C9FF}"/>
              </a:ext>
            </a:extLst>
          </p:cNvPr>
          <p:cNvGraphicFramePr>
            <a:graphicFrameLocks noGrp="1"/>
          </p:cNvGraphicFramePr>
          <p:nvPr/>
        </p:nvGraphicFramePr>
        <p:xfrm>
          <a:off x="573883" y="3617988"/>
          <a:ext cx="12504162" cy="1687659"/>
        </p:xfrm>
        <a:graphic>
          <a:graphicData uri="http://schemas.openxmlformats.org/drawingml/2006/table">
            <a:tbl>
              <a:tblPr firstRow="1" bandRow="1">
                <a:tableStyleId>{5C22544A-7EE6-4342-B048-85BDC9FD1C3A}</a:tableStyleId>
              </a:tblPr>
              <a:tblGrid>
                <a:gridCol w="988634">
                  <a:extLst>
                    <a:ext uri="{9D8B030D-6E8A-4147-A177-3AD203B41FA5}">
                      <a16:colId xmlns:a16="http://schemas.microsoft.com/office/drawing/2014/main" val="2782361500"/>
                    </a:ext>
                  </a:extLst>
                </a:gridCol>
                <a:gridCol w="1047385">
                  <a:extLst>
                    <a:ext uri="{9D8B030D-6E8A-4147-A177-3AD203B41FA5}">
                      <a16:colId xmlns:a16="http://schemas.microsoft.com/office/drawing/2014/main" val="1400715141"/>
                    </a:ext>
                  </a:extLst>
                </a:gridCol>
                <a:gridCol w="1047385">
                  <a:extLst>
                    <a:ext uri="{9D8B030D-6E8A-4147-A177-3AD203B41FA5}">
                      <a16:colId xmlns:a16="http://schemas.microsoft.com/office/drawing/2014/main" val="2338244089"/>
                    </a:ext>
                  </a:extLst>
                </a:gridCol>
                <a:gridCol w="1047385">
                  <a:extLst>
                    <a:ext uri="{9D8B030D-6E8A-4147-A177-3AD203B41FA5}">
                      <a16:colId xmlns:a16="http://schemas.microsoft.com/office/drawing/2014/main" val="1519367270"/>
                    </a:ext>
                  </a:extLst>
                </a:gridCol>
                <a:gridCol w="1047385">
                  <a:extLst>
                    <a:ext uri="{9D8B030D-6E8A-4147-A177-3AD203B41FA5}">
                      <a16:colId xmlns:a16="http://schemas.microsoft.com/office/drawing/2014/main" val="2033545203"/>
                    </a:ext>
                  </a:extLst>
                </a:gridCol>
                <a:gridCol w="1105943">
                  <a:extLst>
                    <a:ext uri="{9D8B030D-6E8A-4147-A177-3AD203B41FA5}">
                      <a16:colId xmlns:a16="http://schemas.microsoft.com/office/drawing/2014/main" val="2401280669"/>
                    </a:ext>
                  </a:extLst>
                </a:gridCol>
                <a:gridCol w="988827">
                  <a:extLst>
                    <a:ext uri="{9D8B030D-6E8A-4147-A177-3AD203B41FA5}">
                      <a16:colId xmlns:a16="http://schemas.microsoft.com/office/drawing/2014/main" val="4009054202"/>
                    </a:ext>
                  </a:extLst>
                </a:gridCol>
                <a:gridCol w="1637414">
                  <a:extLst>
                    <a:ext uri="{9D8B030D-6E8A-4147-A177-3AD203B41FA5}">
                      <a16:colId xmlns:a16="http://schemas.microsoft.com/office/drawing/2014/main" val="4085493007"/>
                    </a:ext>
                  </a:extLst>
                </a:gridCol>
                <a:gridCol w="1158949">
                  <a:extLst>
                    <a:ext uri="{9D8B030D-6E8A-4147-A177-3AD203B41FA5}">
                      <a16:colId xmlns:a16="http://schemas.microsoft.com/office/drawing/2014/main" val="1690406811"/>
                    </a:ext>
                  </a:extLst>
                </a:gridCol>
                <a:gridCol w="1414130">
                  <a:extLst>
                    <a:ext uri="{9D8B030D-6E8A-4147-A177-3AD203B41FA5}">
                      <a16:colId xmlns:a16="http://schemas.microsoft.com/office/drawing/2014/main" val="831760395"/>
                    </a:ext>
                  </a:extLst>
                </a:gridCol>
                <a:gridCol w="1020725">
                  <a:extLst>
                    <a:ext uri="{9D8B030D-6E8A-4147-A177-3AD203B41FA5}">
                      <a16:colId xmlns:a16="http://schemas.microsoft.com/office/drawing/2014/main" val="1285933543"/>
                    </a:ext>
                  </a:extLst>
                </a:gridCol>
              </a:tblGrid>
              <a:tr h="562553">
                <a:tc>
                  <a:txBody>
                    <a:bodyPr/>
                    <a:lstStyle/>
                    <a:p>
                      <a:pPr algn="ctr"/>
                      <a:endParaRPr lang="en-US" sz="2000" b="0"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Z</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Cadets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AFSCs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Merit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USAFA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Quota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Mandatory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Desired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Permitted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chemeClr val="tx1"/>
                          </a:solidFill>
                        </a:rPr>
                        <a:t>Utility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0563013"/>
                  </a:ext>
                </a:extLst>
              </a:tr>
              <a:tr h="562553">
                <a:tc>
                  <a:txBody>
                    <a:bodyPr/>
                    <a:lstStyle/>
                    <a:p>
                      <a:pPr algn="ctr" fontAlgn="b"/>
                      <a:r>
                        <a:rPr lang="en-US" sz="2000" b="0" i="0" u="none" strike="noStrike" dirty="0">
                          <a:solidFill>
                            <a:schemeClr val="tx1"/>
                          </a:solidFill>
                          <a:effectLst/>
                          <a:latin typeface="Calibri" panose="020F0502020204030204" pitchFamily="34" charset="0"/>
                        </a:rPr>
                        <a:t>Original</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0.801</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0.823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0.774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0.736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0.626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0.916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0.912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0.471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0.416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0.625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8971988"/>
                  </a:ext>
                </a:extLst>
              </a:tr>
              <a:tr h="562553">
                <a:tc>
                  <a:txBody>
                    <a:bodyPr/>
                    <a:lstStyle/>
                    <a:p>
                      <a:pPr algn="ctr" fontAlgn="b"/>
                      <a:r>
                        <a:rPr lang="en-US" sz="2000" b="0" i="0" u="none" strike="noStrike" dirty="0">
                          <a:solidFill>
                            <a:schemeClr val="tx1"/>
                          </a:solidFill>
                          <a:effectLst/>
                          <a:latin typeface="Calibri" panose="020F0502020204030204" pitchFamily="34" charset="0"/>
                        </a:rPr>
                        <a:t>VFT2</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0.849</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0.878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0.814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0.785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0.612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0.953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0.951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0.480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0" i="0" u="none" strike="noStrike" dirty="0">
                          <a:solidFill>
                            <a:schemeClr val="tx1"/>
                          </a:solidFill>
                          <a:effectLst/>
                          <a:latin typeface="Calibri" panose="020F0502020204030204" pitchFamily="34" charset="0"/>
                        </a:rPr>
                        <a:t>0.351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b="1" i="0" u="none" strike="noStrike" dirty="0">
                          <a:solidFill>
                            <a:schemeClr val="tx1"/>
                          </a:solidFill>
                          <a:effectLst/>
                          <a:latin typeface="Calibri" panose="020F0502020204030204" pitchFamily="34" charset="0"/>
                        </a:rPr>
                        <a:t>0.711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6451599"/>
                  </a:ext>
                </a:extLst>
              </a:tr>
            </a:tbl>
          </a:graphicData>
        </a:graphic>
      </p:graphicFrame>
      <p:sp>
        <p:nvSpPr>
          <p:cNvPr id="9" name="Rectangle 8">
            <a:extLst>
              <a:ext uri="{FF2B5EF4-FFF2-40B4-BE49-F238E27FC236}">
                <a16:creationId xmlns:a16="http://schemas.microsoft.com/office/drawing/2014/main" id="{274C66CF-6082-46C5-B6BC-E1A22D5388F4}"/>
              </a:ext>
            </a:extLst>
          </p:cNvPr>
          <p:cNvSpPr/>
          <p:nvPr/>
        </p:nvSpPr>
        <p:spPr bwMode="auto">
          <a:xfrm>
            <a:off x="4820093" y="3515518"/>
            <a:ext cx="8257951" cy="189259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FF9DEC84-83B7-4D7C-AA93-95191BD34E80}"/>
              </a:ext>
            </a:extLst>
          </p:cNvPr>
          <p:cNvSpPr txBox="1"/>
          <p:nvPr/>
        </p:nvSpPr>
        <p:spPr>
          <a:xfrm>
            <a:off x="7310641" y="2982163"/>
            <a:ext cx="3276854" cy="430887"/>
          </a:xfrm>
          <a:prstGeom prst="rect">
            <a:avLst/>
          </a:prstGeom>
          <a:noFill/>
        </p:spPr>
        <p:txBody>
          <a:bodyPr wrap="square" rtlCol="0">
            <a:spAutoFit/>
          </a:bodyPr>
          <a:lstStyle/>
          <a:p>
            <a:r>
              <a:rPr lang="en-US" dirty="0">
                <a:solidFill>
                  <a:srgbClr val="FF0000"/>
                </a:solidFill>
              </a:rPr>
              <a:t>AFSC Objective Results</a:t>
            </a:r>
          </a:p>
        </p:txBody>
      </p:sp>
      <p:pic>
        <p:nvPicPr>
          <p:cNvPr id="11" name="Picture 10">
            <a:extLst>
              <a:ext uri="{FF2B5EF4-FFF2-40B4-BE49-F238E27FC236}">
                <a16:creationId xmlns:a16="http://schemas.microsoft.com/office/drawing/2014/main" id="{A8FF5296-8F44-488D-BC10-050D9D0EF05E}"/>
              </a:ext>
            </a:extLst>
          </p:cNvPr>
          <p:cNvPicPr>
            <a:picLocks noChangeAspect="1"/>
          </p:cNvPicPr>
          <p:nvPr/>
        </p:nvPicPr>
        <p:blipFill>
          <a:blip r:embed="rId2"/>
          <a:stretch>
            <a:fillRect/>
          </a:stretch>
        </p:blipFill>
        <p:spPr>
          <a:xfrm>
            <a:off x="5780565" y="5590709"/>
            <a:ext cx="6337005" cy="1563723"/>
          </a:xfrm>
          <a:prstGeom prst="rect">
            <a:avLst/>
          </a:prstGeom>
        </p:spPr>
      </p:pic>
      <p:sp>
        <p:nvSpPr>
          <p:cNvPr id="4" name="Rectangle 3">
            <a:hlinkClick r:id="rId3" action="ppaction://hlinksldjump"/>
            <a:extLst>
              <a:ext uri="{FF2B5EF4-FFF2-40B4-BE49-F238E27FC236}">
                <a16:creationId xmlns:a16="http://schemas.microsoft.com/office/drawing/2014/main" id="{ECAB1453-8597-DCAD-275B-B23AC18F0950}"/>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393641706"/>
      </p:ext>
    </p:extLst>
  </p:cSld>
  <p:clrMapOvr>
    <a:masterClrMapping/>
  </p:clrMapOvr>
  <p:transition advClick="0"/>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8224C95-A5C9-4806-8A26-02E96EEB6D3C}"/>
              </a:ext>
            </a:extLst>
          </p:cNvPr>
          <p:cNvSpPr txBox="1">
            <a:spLocks/>
          </p:cNvSpPr>
          <p:nvPr/>
        </p:nvSpPr>
        <p:spPr>
          <a:xfrm>
            <a:off x="573882" y="1440329"/>
            <a:ext cx="12323411" cy="5546165"/>
          </a:xfrm>
          <a:prstGeom prst="rect">
            <a:avLst/>
          </a:prstGeom>
        </p:spPr>
        <p:txBody>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kern="0" dirty="0">
                <a:cs typeface="Arial"/>
              </a:rPr>
              <a:t>Individual Value on Each AFSC (VFT2 Solution)</a:t>
            </a:r>
          </a:p>
          <a:p>
            <a:pPr lvl="2"/>
            <a:endParaRPr lang="en-US" kern="0" dirty="0">
              <a:cs typeface="Arial"/>
            </a:endParaRPr>
          </a:p>
          <a:p>
            <a:pPr lvl="2"/>
            <a:endParaRPr lang="en-US" kern="0" dirty="0">
              <a:cs typeface="Arial"/>
            </a:endParaRPr>
          </a:p>
          <a:p>
            <a:pPr lvl="2"/>
            <a:endParaRPr lang="en-US" kern="0" dirty="0">
              <a:cs typeface="Arial"/>
            </a:endParaRPr>
          </a:p>
          <a:p>
            <a:pPr lvl="3"/>
            <a:endParaRPr lang="en-US" kern="0" dirty="0">
              <a:cs typeface="Arial"/>
            </a:endParaRPr>
          </a:p>
          <a:p>
            <a:pPr lvl="2"/>
            <a:endParaRPr lang="en-US" kern="0" dirty="0">
              <a:cs typeface="Arial"/>
            </a:endParaRPr>
          </a:p>
          <a:p>
            <a:pPr lvl="2"/>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marL="1003282" lvl="2" indent="0">
              <a:buFontTx/>
              <a:buNone/>
            </a:pPr>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2"/>
            <a:endParaRPr lang="en-US" kern="0" dirty="0"/>
          </a:p>
        </p:txBody>
      </p:sp>
      <p:pic>
        <p:nvPicPr>
          <p:cNvPr id="4" name="Picture 3">
            <a:extLst>
              <a:ext uri="{FF2B5EF4-FFF2-40B4-BE49-F238E27FC236}">
                <a16:creationId xmlns:a16="http://schemas.microsoft.com/office/drawing/2014/main" id="{79C78461-3A30-480D-A40B-6A29AE2473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079" y="2591983"/>
            <a:ext cx="10451592" cy="4394511"/>
          </a:xfrm>
          <a:prstGeom prst="rect">
            <a:avLst/>
          </a:prstGeom>
        </p:spPr>
      </p:pic>
      <p:sp>
        <p:nvSpPr>
          <p:cNvPr id="2" name="Title 1"/>
          <p:cNvSpPr>
            <a:spLocks noGrp="1"/>
          </p:cNvSpPr>
          <p:nvPr>
            <p:ph type="title" idx="10"/>
          </p:nvPr>
        </p:nvSpPr>
        <p:spPr>
          <a:xfrm>
            <a:off x="1154213" y="0"/>
            <a:ext cx="10452093" cy="1069788"/>
          </a:xfrm>
        </p:spPr>
        <p:txBody>
          <a:bodyPr anchor="ctr">
            <a:normAutofit/>
          </a:bodyPr>
          <a:lstStyle/>
          <a:p>
            <a:r>
              <a:rPr lang="en-US" dirty="0"/>
              <a:t>Example Instance Analysis</a:t>
            </a:r>
          </a:p>
        </p:txBody>
      </p:sp>
      <p:sp>
        <p:nvSpPr>
          <p:cNvPr id="3" name="Rectangle 2">
            <a:hlinkClick r:id="rId3" action="ppaction://hlinksldjump"/>
            <a:extLst>
              <a:ext uri="{FF2B5EF4-FFF2-40B4-BE49-F238E27FC236}">
                <a16:creationId xmlns:a16="http://schemas.microsoft.com/office/drawing/2014/main" id="{A7F63563-A0E7-65FD-5B23-4ED774BF41C0}"/>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888741757"/>
      </p:ext>
    </p:extLst>
  </p:cSld>
  <p:clrMapOvr>
    <a:masterClrMapping/>
  </p:clrMapOvr>
  <p:transition advClick="0"/>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8224C95-A5C9-4806-8A26-02E96EEB6D3C}"/>
              </a:ext>
            </a:extLst>
          </p:cNvPr>
          <p:cNvSpPr txBox="1">
            <a:spLocks/>
          </p:cNvSpPr>
          <p:nvPr/>
        </p:nvSpPr>
        <p:spPr>
          <a:xfrm>
            <a:off x="573882" y="1440329"/>
            <a:ext cx="12323411" cy="5546165"/>
          </a:xfrm>
          <a:prstGeom prst="rect">
            <a:avLst/>
          </a:prstGeom>
        </p:spPr>
        <p:txBody>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kern="0" dirty="0">
                <a:cs typeface="Arial"/>
              </a:rPr>
              <a:t>Average Utility of Cadets Assigned to Each AFSC (VFT2 Solution)</a:t>
            </a:r>
          </a:p>
          <a:p>
            <a:pPr lvl="2"/>
            <a:endParaRPr lang="en-US" kern="0" dirty="0">
              <a:cs typeface="Arial"/>
            </a:endParaRPr>
          </a:p>
          <a:p>
            <a:pPr lvl="2"/>
            <a:endParaRPr lang="en-US" kern="0" dirty="0">
              <a:cs typeface="Arial"/>
            </a:endParaRPr>
          </a:p>
          <a:p>
            <a:pPr lvl="2"/>
            <a:endParaRPr lang="en-US" kern="0" dirty="0">
              <a:cs typeface="Arial"/>
            </a:endParaRPr>
          </a:p>
          <a:p>
            <a:pPr lvl="3"/>
            <a:endParaRPr lang="en-US" kern="0" dirty="0">
              <a:cs typeface="Arial"/>
            </a:endParaRPr>
          </a:p>
          <a:p>
            <a:pPr lvl="2"/>
            <a:endParaRPr lang="en-US" kern="0" dirty="0">
              <a:cs typeface="Arial"/>
            </a:endParaRPr>
          </a:p>
          <a:p>
            <a:pPr lvl="2"/>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marL="1003282" lvl="2" indent="0">
              <a:buFontTx/>
              <a:buNone/>
            </a:pPr>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2"/>
            <a:endParaRPr lang="en-US" kern="0" dirty="0"/>
          </a:p>
        </p:txBody>
      </p:sp>
      <p:pic>
        <p:nvPicPr>
          <p:cNvPr id="4" name="Picture 3" descr="Chart, scatter chart&#10;&#10;Description automatically generated">
            <a:extLst>
              <a:ext uri="{FF2B5EF4-FFF2-40B4-BE49-F238E27FC236}">
                <a16:creationId xmlns:a16="http://schemas.microsoft.com/office/drawing/2014/main" id="{33A28711-103B-48C9-A5C5-4ED556910F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91" y="2591983"/>
            <a:ext cx="10451592" cy="4394511"/>
          </a:xfrm>
          <a:prstGeom prst="rect">
            <a:avLst/>
          </a:prstGeom>
        </p:spPr>
      </p:pic>
      <p:sp>
        <p:nvSpPr>
          <p:cNvPr id="2" name="Title 1"/>
          <p:cNvSpPr>
            <a:spLocks noGrp="1"/>
          </p:cNvSpPr>
          <p:nvPr>
            <p:ph type="title" idx="10"/>
          </p:nvPr>
        </p:nvSpPr>
        <p:spPr>
          <a:xfrm>
            <a:off x="1154213" y="0"/>
            <a:ext cx="10452093" cy="1069788"/>
          </a:xfrm>
        </p:spPr>
        <p:txBody>
          <a:bodyPr anchor="ctr">
            <a:normAutofit/>
          </a:bodyPr>
          <a:lstStyle/>
          <a:p>
            <a:r>
              <a:rPr lang="en-US" dirty="0"/>
              <a:t>Example Instance Analysis</a:t>
            </a:r>
          </a:p>
        </p:txBody>
      </p:sp>
      <p:sp>
        <p:nvSpPr>
          <p:cNvPr id="3" name="Rectangle 2">
            <a:hlinkClick r:id="rId3" action="ppaction://hlinksldjump"/>
            <a:extLst>
              <a:ext uri="{FF2B5EF4-FFF2-40B4-BE49-F238E27FC236}">
                <a16:creationId xmlns:a16="http://schemas.microsoft.com/office/drawing/2014/main" id="{36CEC33F-25C2-F319-0897-784C6C38476F}"/>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028037946"/>
      </p:ext>
    </p:extLst>
  </p:cSld>
  <p:clrMapOvr>
    <a:masterClrMapping/>
  </p:clrMapOvr>
  <p:transition advClick="0"/>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8224C95-A5C9-4806-8A26-02E96EEB6D3C}"/>
              </a:ext>
            </a:extLst>
          </p:cNvPr>
          <p:cNvSpPr txBox="1">
            <a:spLocks/>
          </p:cNvSpPr>
          <p:nvPr/>
        </p:nvSpPr>
        <p:spPr>
          <a:xfrm>
            <a:off x="573882" y="1440329"/>
            <a:ext cx="12323411" cy="5546165"/>
          </a:xfrm>
          <a:prstGeom prst="rect">
            <a:avLst/>
          </a:prstGeom>
        </p:spPr>
        <p:txBody>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kern="0" dirty="0">
                <a:cs typeface="Arial"/>
              </a:rPr>
              <a:t>Cadet Utility Histogram (VFT2 Solution)</a:t>
            </a:r>
          </a:p>
          <a:p>
            <a:pPr lvl="2"/>
            <a:endParaRPr lang="en-US" kern="0" dirty="0">
              <a:cs typeface="Arial"/>
            </a:endParaRPr>
          </a:p>
          <a:p>
            <a:pPr lvl="2"/>
            <a:endParaRPr lang="en-US" kern="0" dirty="0">
              <a:cs typeface="Arial"/>
            </a:endParaRPr>
          </a:p>
          <a:p>
            <a:pPr lvl="2"/>
            <a:endParaRPr lang="en-US" kern="0" dirty="0">
              <a:cs typeface="Arial"/>
            </a:endParaRPr>
          </a:p>
          <a:p>
            <a:pPr lvl="3"/>
            <a:endParaRPr lang="en-US" kern="0" dirty="0">
              <a:cs typeface="Arial"/>
            </a:endParaRPr>
          </a:p>
          <a:p>
            <a:pPr lvl="2"/>
            <a:endParaRPr lang="en-US" kern="0" dirty="0">
              <a:cs typeface="Arial"/>
            </a:endParaRPr>
          </a:p>
          <a:p>
            <a:pPr lvl="2"/>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marL="1003282" lvl="2" indent="0">
              <a:buFontTx/>
              <a:buNone/>
            </a:pPr>
            <a:endParaRPr lang="en-US" kern="0" dirty="0">
              <a:cs typeface="Arial"/>
            </a:endParaRPr>
          </a:p>
          <a:p>
            <a:pPr lvl="1"/>
            <a:endParaRPr lang="en-US" kern="0" dirty="0">
              <a:cs typeface="Arial"/>
            </a:endParaRPr>
          </a:p>
          <a:p>
            <a:pPr lvl="1"/>
            <a:endParaRPr lang="en-US" kern="0" dirty="0">
              <a:cs typeface="Arial"/>
            </a:endParaRPr>
          </a:p>
          <a:p>
            <a:pPr lvl="1"/>
            <a:endParaRPr lang="en-US" kern="0" dirty="0">
              <a:cs typeface="Arial"/>
            </a:endParaRPr>
          </a:p>
          <a:p>
            <a:pPr lvl="2"/>
            <a:endParaRPr lang="en-US" kern="0" dirty="0"/>
          </a:p>
        </p:txBody>
      </p:sp>
      <p:sp>
        <p:nvSpPr>
          <p:cNvPr id="2" name="Title 1"/>
          <p:cNvSpPr>
            <a:spLocks noGrp="1"/>
          </p:cNvSpPr>
          <p:nvPr>
            <p:ph type="title" idx="10"/>
          </p:nvPr>
        </p:nvSpPr>
        <p:spPr>
          <a:xfrm>
            <a:off x="1154213" y="0"/>
            <a:ext cx="10452093" cy="1069788"/>
          </a:xfrm>
        </p:spPr>
        <p:txBody>
          <a:bodyPr anchor="ctr">
            <a:normAutofit/>
          </a:bodyPr>
          <a:lstStyle/>
          <a:p>
            <a:r>
              <a:rPr lang="en-US" dirty="0"/>
              <a:t>Example Instance Analysis</a:t>
            </a:r>
          </a:p>
        </p:txBody>
      </p:sp>
      <p:pic>
        <p:nvPicPr>
          <p:cNvPr id="6" name="Picture 5" descr="A picture containing chart&#10;&#10;Description automatically generated">
            <a:extLst>
              <a:ext uri="{FF2B5EF4-FFF2-40B4-BE49-F238E27FC236}">
                <a16:creationId xmlns:a16="http://schemas.microsoft.com/office/drawing/2014/main" id="{0C3FC599-EF72-41CB-8339-A4326C3991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079" y="2591983"/>
            <a:ext cx="10451592" cy="4394511"/>
          </a:xfrm>
          <a:prstGeom prst="rect">
            <a:avLst/>
          </a:prstGeom>
        </p:spPr>
      </p:pic>
      <p:sp>
        <p:nvSpPr>
          <p:cNvPr id="3" name="Rectangle 2">
            <a:hlinkClick r:id="rId3" action="ppaction://hlinksldjump"/>
            <a:extLst>
              <a:ext uri="{FF2B5EF4-FFF2-40B4-BE49-F238E27FC236}">
                <a16:creationId xmlns:a16="http://schemas.microsoft.com/office/drawing/2014/main" id="{D559A12D-1539-8E6C-5971-4F8F939BF029}"/>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512834267"/>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AB00100-32F5-4EDF-BD4B-7E947E792ECE}"/>
              </a:ext>
            </a:extLst>
          </p:cNvPr>
          <p:cNvPicPr>
            <a:picLocks noChangeAspect="1"/>
          </p:cNvPicPr>
          <p:nvPr/>
        </p:nvPicPr>
        <p:blipFill rotWithShape="1">
          <a:blip r:embed="rId2">
            <a:alphaModFix/>
          </a:blip>
          <a:srcRect l="1181" t="14226" r="13987" b="67356"/>
          <a:stretch/>
        </p:blipFill>
        <p:spPr>
          <a:xfrm>
            <a:off x="6754025" y="1398774"/>
            <a:ext cx="6400800" cy="752755"/>
          </a:xfrm>
          <a:prstGeom prst="rect">
            <a:avLst/>
          </a:prstGeom>
        </p:spPr>
      </p:pic>
      <p:sp>
        <p:nvSpPr>
          <p:cNvPr id="2" name="Title 1"/>
          <p:cNvSpPr>
            <a:spLocks noGrp="1"/>
          </p:cNvSpPr>
          <p:nvPr>
            <p:ph type="title"/>
          </p:nvPr>
        </p:nvSpPr>
        <p:spPr/>
        <p:txBody>
          <a:bodyPr/>
          <a:lstStyle/>
          <a:p>
            <a:r>
              <a:rPr lang="en-US" dirty="0"/>
              <a:t>VFT Model</a:t>
            </a:r>
          </a:p>
        </p:txBody>
      </p:sp>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Variables</a:t>
            </a:r>
          </a:p>
          <a:p>
            <a:pPr lvl="2"/>
            <a:r>
              <a:rPr lang="en-US" dirty="0">
                <a:cs typeface="Arial"/>
              </a:rPr>
              <a:t>Same decision variable</a:t>
            </a:r>
          </a:p>
          <a:p>
            <a:pPr lvl="2"/>
            <a:r>
              <a:rPr lang="en-US" dirty="0">
                <a:cs typeface="Arial"/>
              </a:rPr>
              <a:t>Auxiliary variables defined for simplicity</a:t>
            </a:r>
          </a:p>
          <a:p>
            <a:pPr lvl="2"/>
            <a:r>
              <a:rPr lang="en-US" dirty="0">
                <a:cs typeface="Arial"/>
              </a:rPr>
              <a:t>Relationship to Objective Hierarchy</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9" name="Picture 8">
            <a:extLst>
              <a:ext uri="{FF2B5EF4-FFF2-40B4-BE49-F238E27FC236}">
                <a16:creationId xmlns:a16="http://schemas.microsoft.com/office/drawing/2014/main" id="{8F0B27A9-3379-4356-88ED-D81666176885}"/>
              </a:ext>
            </a:extLst>
          </p:cNvPr>
          <p:cNvPicPr>
            <a:picLocks noChangeAspect="1"/>
          </p:cNvPicPr>
          <p:nvPr/>
        </p:nvPicPr>
        <p:blipFill rotWithShape="1">
          <a:blip r:embed="rId2"/>
          <a:srcRect l="1181" t="40804" r="13987" b="50130"/>
          <a:stretch/>
        </p:blipFill>
        <p:spPr>
          <a:xfrm>
            <a:off x="6739726" y="2151529"/>
            <a:ext cx="6400800" cy="370541"/>
          </a:xfrm>
          <a:prstGeom prst="rect">
            <a:avLst/>
          </a:prstGeom>
        </p:spPr>
      </p:pic>
      <p:pic>
        <p:nvPicPr>
          <p:cNvPr id="62" name="Picture 61">
            <a:extLst>
              <a:ext uri="{FF2B5EF4-FFF2-40B4-BE49-F238E27FC236}">
                <a16:creationId xmlns:a16="http://schemas.microsoft.com/office/drawing/2014/main" id="{3AE046B1-D5FF-41DB-8D0C-99D94FBBB68B}"/>
              </a:ext>
            </a:extLst>
          </p:cNvPr>
          <p:cNvPicPr>
            <a:picLocks noChangeAspect="1"/>
          </p:cNvPicPr>
          <p:nvPr/>
        </p:nvPicPr>
        <p:blipFill rotWithShape="1">
          <a:blip r:embed="rId3">
            <a:alphaModFix/>
          </a:blip>
          <a:srcRect l="2512" t="12716" r="13988" b="66115"/>
          <a:stretch/>
        </p:blipFill>
        <p:spPr>
          <a:xfrm>
            <a:off x="6762194" y="2552954"/>
            <a:ext cx="6400800" cy="878948"/>
          </a:xfrm>
          <a:prstGeom prst="rect">
            <a:avLst/>
          </a:prstGeom>
        </p:spPr>
      </p:pic>
      <p:sp>
        <p:nvSpPr>
          <p:cNvPr id="26" name="Rectangle 25">
            <a:extLst>
              <a:ext uri="{FF2B5EF4-FFF2-40B4-BE49-F238E27FC236}">
                <a16:creationId xmlns:a16="http://schemas.microsoft.com/office/drawing/2014/main" id="{28952FBF-B4B1-455B-97BB-2B08898ECE28}"/>
              </a:ext>
            </a:extLst>
          </p:cNvPr>
          <p:cNvSpPr/>
          <p:nvPr/>
        </p:nvSpPr>
        <p:spPr>
          <a:xfrm>
            <a:off x="3529358" y="5271000"/>
            <a:ext cx="1186464" cy="3866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1 Value</a:t>
            </a:r>
          </a:p>
        </p:txBody>
      </p:sp>
      <p:sp>
        <p:nvSpPr>
          <p:cNvPr id="28" name="Rectangle 27">
            <a:extLst>
              <a:ext uri="{FF2B5EF4-FFF2-40B4-BE49-F238E27FC236}">
                <a16:creationId xmlns:a16="http://schemas.microsoft.com/office/drawing/2014/main" id="{2CD81D72-8FDA-428C-996C-7AA5DC58B2CD}"/>
              </a:ext>
            </a:extLst>
          </p:cNvPr>
          <p:cNvSpPr/>
          <p:nvPr/>
        </p:nvSpPr>
        <p:spPr>
          <a:xfrm>
            <a:off x="4033179" y="5990265"/>
            <a:ext cx="667150" cy="59702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1 Objective O Value</a:t>
            </a:r>
          </a:p>
        </p:txBody>
      </p:sp>
      <p:sp>
        <p:nvSpPr>
          <p:cNvPr id="29" name="Rectangle 28">
            <a:extLst>
              <a:ext uri="{FF2B5EF4-FFF2-40B4-BE49-F238E27FC236}">
                <a16:creationId xmlns:a16="http://schemas.microsoft.com/office/drawing/2014/main" id="{38CAC921-1817-4A0A-AF36-7E98572869AD}"/>
              </a:ext>
            </a:extLst>
          </p:cNvPr>
          <p:cNvSpPr/>
          <p:nvPr/>
        </p:nvSpPr>
        <p:spPr>
          <a:xfrm>
            <a:off x="3111071" y="5990266"/>
            <a:ext cx="667150" cy="59702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1 Objective 1 Value</a:t>
            </a:r>
          </a:p>
        </p:txBody>
      </p:sp>
      <p:grpSp>
        <p:nvGrpSpPr>
          <p:cNvPr id="56" name="Group 55">
            <a:extLst>
              <a:ext uri="{FF2B5EF4-FFF2-40B4-BE49-F238E27FC236}">
                <a16:creationId xmlns:a16="http://schemas.microsoft.com/office/drawing/2014/main" id="{730CC634-F6F7-4D94-B110-163F9EE8FE37}"/>
              </a:ext>
            </a:extLst>
          </p:cNvPr>
          <p:cNvGrpSpPr/>
          <p:nvPr/>
        </p:nvGrpSpPr>
        <p:grpSpPr>
          <a:xfrm flipH="1">
            <a:off x="3427503" y="5657521"/>
            <a:ext cx="939250" cy="323569"/>
            <a:chOff x="7000471" y="880113"/>
            <a:chExt cx="944052" cy="325223"/>
          </a:xfrm>
        </p:grpSpPr>
        <p:cxnSp>
          <p:nvCxnSpPr>
            <p:cNvPr id="61" name="Straight Connector 60">
              <a:extLst>
                <a:ext uri="{FF2B5EF4-FFF2-40B4-BE49-F238E27FC236}">
                  <a16:creationId xmlns:a16="http://schemas.microsoft.com/office/drawing/2014/main" id="{16874448-DCF4-412D-ADAA-374801885465}"/>
                </a:ext>
              </a:extLst>
            </p:cNvPr>
            <p:cNvCxnSpPr>
              <a:cxnSpLocks/>
            </p:cNvCxnSpPr>
            <p:nvPr/>
          </p:nvCxnSpPr>
          <p:spPr>
            <a:xfrm>
              <a:off x="7258273" y="880113"/>
              <a:ext cx="0" cy="157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F2DFF1BE-B0A6-4B7F-9502-3647BBF06756}"/>
                </a:ext>
              </a:extLst>
            </p:cNvPr>
            <p:cNvGrpSpPr/>
            <p:nvPr/>
          </p:nvGrpSpPr>
          <p:grpSpPr>
            <a:xfrm>
              <a:off x="7000471" y="1037464"/>
              <a:ext cx="514281" cy="167872"/>
              <a:chOff x="1988043" y="1642109"/>
              <a:chExt cx="842785" cy="174881"/>
            </a:xfrm>
          </p:grpSpPr>
          <p:cxnSp>
            <p:nvCxnSpPr>
              <p:cNvPr id="67" name="Straight Connector 66">
                <a:extLst>
                  <a:ext uri="{FF2B5EF4-FFF2-40B4-BE49-F238E27FC236}">
                    <a16:creationId xmlns:a16="http://schemas.microsoft.com/office/drawing/2014/main" id="{598F076C-E761-439B-8B5C-176E7090C710}"/>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66A6392-BF43-4EC9-BBC3-71ED9CA515FD}"/>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66A49007-322C-4E84-8631-85E7BE101DEA}"/>
                </a:ext>
              </a:extLst>
            </p:cNvPr>
            <p:cNvGrpSpPr/>
            <p:nvPr/>
          </p:nvGrpSpPr>
          <p:grpSpPr>
            <a:xfrm flipH="1">
              <a:off x="7430242" y="1037464"/>
              <a:ext cx="514281" cy="167872"/>
              <a:chOff x="1988043" y="1642109"/>
              <a:chExt cx="842785" cy="174881"/>
            </a:xfrm>
          </p:grpSpPr>
          <p:cxnSp>
            <p:nvCxnSpPr>
              <p:cNvPr id="65" name="Straight Connector 64">
                <a:extLst>
                  <a:ext uri="{FF2B5EF4-FFF2-40B4-BE49-F238E27FC236}">
                    <a16:creationId xmlns:a16="http://schemas.microsoft.com/office/drawing/2014/main" id="{4258465E-4403-4BFE-9658-88C71391C899}"/>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4BEC9C2-3578-493E-8405-DDE221AE4E5A}"/>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9" name="TextBox 58">
            <a:extLst>
              <a:ext uri="{FF2B5EF4-FFF2-40B4-BE49-F238E27FC236}">
                <a16:creationId xmlns:a16="http://schemas.microsoft.com/office/drawing/2014/main" id="{33474BFB-7F0C-4E1A-A8AC-A34C75FD1095}"/>
              </a:ext>
            </a:extLst>
          </p:cNvPr>
          <p:cNvSpPr txBox="1"/>
          <p:nvPr/>
        </p:nvSpPr>
        <p:spPr>
          <a:xfrm>
            <a:off x="3812158" y="6357630"/>
            <a:ext cx="188845" cy="230832"/>
          </a:xfrm>
          <a:prstGeom prst="rect">
            <a:avLst/>
          </a:prstGeom>
          <a:noFill/>
        </p:spPr>
        <p:txBody>
          <a:bodyPr wrap="square" rtlCol="0">
            <a:spAutoFit/>
          </a:bodyPr>
          <a:lstStyle/>
          <a:p>
            <a:pPr algn="ctr"/>
            <a:r>
              <a:rPr lang="en-US" sz="900" b="1" dirty="0">
                <a:latin typeface="+mn-lt"/>
                <a:cs typeface="Times New Roman" panose="02020603050405020304" pitchFamily="18" charset="0"/>
              </a:rPr>
              <a:t>…</a:t>
            </a:r>
          </a:p>
        </p:txBody>
      </p:sp>
      <p:sp>
        <p:nvSpPr>
          <p:cNvPr id="4" name="Rectangle 3">
            <a:hlinkClick r:id="rId4" action="ppaction://hlinksldjump"/>
            <a:extLst>
              <a:ext uri="{FF2B5EF4-FFF2-40B4-BE49-F238E27FC236}">
                <a16:creationId xmlns:a16="http://schemas.microsoft.com/office/drawing/2014/main" id="{95683960-E5E1-240A-3350-8FC979EA969E}"/>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862177351"/>
      </p:ext>
    </p:extLst>
  </p:cSld>
  <p:clrMapOvr>
    <a:masterClrMapping/>
  </p:clrMapOvr>
  <p:transition advClick="0"/>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Sensitivity Analysis</a:t>
            </a:r>
          </a:p>
        </p:txBody>
      </p:sp>
      <p:sp>
        <p:nvSpPr>
          <p:cNvPr id="6" name="Content Placeholder 2">
            <a:extLst>
              <a:ext uri="{FF2B5EF4-FFF2-40B4-BE49-F238E27FC236}">
                <a16:creationId xmlns:a16="http://schemas.microsoft.com/office/drawing/2014/main" id="{EED33A4D-BA55-4759-ADCB-02BD6BAF22E3}"/>
              </a:ext>
            </a:extLst>
          </p:cNvPr>
          <p:cNvSpPr>
            <a:spLocks noGrp="1"/>
          </p:cNvSpPr>
          <p:nvPr>
            <p:ph idx="1"/>
          </p:nvPr>
        </p:nvSpPr>
        <p:spPr>
          <a:xfrm>
            <a:off x="573883" y="1440329"/>
            <a:ext cx="5784388" cy="5546165"/>
          </a:xfrm>
        </p:spPr>
        <p:txBody>
          <a:bodyPr/>
          <a:lstStyle/>
          <a:p>
            <a:r>
              <a:rPr lang="en-US" dirty="0"/>
              <a:t>Sensitivity Analysis</a:t>
            </a:r>
          </a:p>
          <a:p>
            <a:pPr lvl="1"/>
            <a:r>
              <a:rPr lang="en-US" dirty="0"/>
              <a:t>Pareto Optimality</a:t>
            </a:r>
          </a:p>
          <a:p>
            <a:pPr lvl="1"/>
            <a:r>
              <a:rPr lang="en-US" dirty="0">
                <a:cs typeface="Arial"/>
              </a:rPr>
              <a:t>AFSC Objective Weights </a:t>
            </a: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8" name="Picture 7">
            <a:extLst>
              <a:ext uri="{FF2B5EF4-FFF2-40B4-BE49-F238E27FC236}">
                <a16:creationId xmlns:a16="http://schemas.microsoft.com/office/drawing/2014/main" id="{A0A67179-C2AE-4EA8-BCA1-0A72799AE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6552" y="1442064"/>
            <a:ext cx="6653316" cy="5544430"/>
          </a:xfrm>
          <a:prstGeom prst="rect">
            <a:avLst/>
          </a:prstGeom>
        </p:spPr>
      </p:pic>
      <p:sp>
        <p:nvSpPr>
          <p:cNvPr id="7" name="Rectangle 6">
            <a:hlinkClick r:id="rId3" action="ppaction://hlinksldjump"/>
            <a:extLst>
              <a:ext uri="{FF2B5EF4-FFF2-40B4-BE49-F238E27FC236}">
                <a16:creationId xmlns:a16="http://schemas.microsoft.com/office/drawing/2014/main" id="{96D9ED7E-2D0A-4BD5-8441-7874E339EAC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9646765"/>
      </p:ext>
    </p:extLst>
  </p:cSld>
  <p:clrMapOvr>
    <a:masterClrMapping/>
  </p:clrMapOvr>
  <p:transition advClick="0"/>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Sensitivity Analysis</a:t>
            </a:r>
          </a:p>
        </p:txBody>
      </p:sp>
      <p:sp>
        <p:nvSpPr>
          <p:cNvPr id="6" name="Content Placeholder 2">
            <a:extLst>
              <a:ext uri="{FF2B5EF4-FFF2-40B4-BE49-F238E27FC236}">
                <a16:creationId xmlns:a16="http://schemas.microsoft.com/office/drawing/2014/main" id="{EED33A4D-BA55-4759-ADCB-02BD6BAF22E3}"/>
              </a:ext>
            </a:extLst>
          </p:cNvPr>
          <p:cNvSpPr>
            <a:spLocks noGrp="1"/>
          </p:cNvSpPr>
          <p:nvPr>
            <p:ph idx="1"/>
          </p:nvPr>
        </p:nvSpPr>
        <p:spPr>
          <a:xfrm>
            <a:off x="573883" y="1440329"/>
            <a:ext cx="5784388" cy="5546165"/>
          </a:xfrm>
        </p:spPr>
        <p:txBody>
          <a:bodyPr/>
          <a:lstStyle/>
          <a:p>
            <a:r>
              <a:rPr lang="en-US" dirty="0"/>
              <a:t>Sensitivity Analysis</a:t>
            </a:r>
          </a:p>
          <a:p>
            <a:pPr lvl="1"/>
            <a:r>
              <a:rPr lang="en-US" dirty="0"/>
              <a:t>Pareto Optimality</a:t>
            </a:r>
          </a:p>
          <a:p>
            <a:pPr lvl="1"/>
            <a:r>
              <a:rPr lang="en-US" dirty="0">
                <a:cs typeface="Arial"/>
              </a:rPr>
              <a:t>AFSC Objective Weights </a:t>
            </a: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8" name="Picture 7">
            <a:extLst>
              <a:ext uri="{FF2B5EF4-FFF2-40B4-BE49-F238E27FC236}">
                <a16:creationId xmlns:a16="http://schemas.microsoft.com/office/drawing/2014/main" id="{A0A67179-C2AE-4EA8-BCA1-0A72799AE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6552" y="1442064"/>
            <a:ext cx="6653316" cy="5544430"/>
          </a:xfrm>
          <a:prstGeom prst="rect">
            <a:avLst/>
          </a:prstGeom>
        </p:spPr>
      </p:pic>
      <p:sp>
        <p:nvSpPr>
          <p:cNvPr id="7" name="Oval 6">
            <a:extLst>
              <a:ext uri="{FF2B5EF4-FFF2-40B4-BE49-F238E27FC236}">
                <a16:creationId xmlns:a16="http://schemas.microsoft.com/office/drawing/2014/main" id="{8A18191D-20CB-4CA8-A96E-4D31BF41D247}"/>
              </a:ext>
            </a:extLst>
          </p:cNvPr>
          <p:cNvSpPr/>
          <p:nvPr/>
        </p:nvSpPr>
        <p:spPr bwMode="auto">
          <a:xfrm rot="3372651">
            <a:off x="9397976" y="2192943"/>
            <a:ext cx="1064312" cy="645020"/>
          </a:xfrm>
          <a:prstGeom prst="ellipse">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9" name="Rectangle 8">
            <a:hlinkClick r:id="rId3" action="ppaction://hlinksldjump"/>
            <a:extLst>
              <a:ext uri="{FF2B5EF4-FFF2-40B4-BE49-F238E27FC236}">
                <a16:creationId xmlns:a16="http://schemas.microsoft.com/office/drawing/2014/main" id="{7A3683F1-4A02-445F-BF05-F56C5112E3B0}"/>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80032924"/>
      </p:ext>
    </p:extLst>
  </p:cSld>
  <p:clrMapOvr>
    <a:masterClrMapping/>
  </p:clrMapOvr>
  <p:transition advClick="0"/>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Sensitivity Analysis</a:t>
            </a:r>
          </a:p>
        </p:txBody>
      </p:sp>
      <p:sp>
        <p:nvSpPr>
          <p:cNvPr id="6" name="Content Placeholder 2">
            <a:extLst>
              <a:ext uri="{FF2B5EF4-FFF2-40B4-BE49-F238E27FC236}">
                <a16:creationId xmlns:a16="http://schemas.microsoft.com/office/drawing/2014/main" id="{EED33A4D-BA55-4759-ADCB-02BD6BAF22E3}"/>
              </a:ext>
            </a:extLst>
          </p:cNvPr>
          <p:cNvSpPr>
            <a:spLocks noGrp="1"/>
          </p:cNvSpPr>
          <p:nvPr>
            <p:ph idx="1"/>
          </p:nvPr>
        </p:nvSpPr>
        <p:spPr>
          <a:xfrm>
            <a:off x="573883" y="1440329"/>
            <a:ext cx="5784388" cy="5546165"/>
          </a:xfrm>
        </p:spPr>
        <p:txBody>
          <a:bodyPr/>
          <a:lstStyle/>
          <a:p>
            <a:r>
              <a:rPr lang="en-US" dirty="0"/>
              <a:t>Sensitivity Analysis</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4" name="Picture 3">
            <a:extLst>
              <a:ext uri="{FF2B5EF4-FFF2-40B4-BE49-F238E27FC236}">
                <a16:creationId xmlns:a16="http://schemas.microsoft.com/office/drawing/2014/main" id="{F3E3B0E2-B2BA-4F45-95AB-F32B4D37B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388" y="2190885"/>
            <a:ext cx="7672974" cy="4795609"/>
          </a:xfrm>
          <a:prstGeom prst="rect">
            <a:avLst/>
          </a:prstGeom>
        </p:spPr>
      </p:pic>
      <p:sp>
        <p:nvSpPr>
          <p:cNvPr id="5" name="Rectangle 4">
            <a:hlinkClick r:id="rId4" action="ppaction://hlinksldjump"/>
            <a:extLst>
              <a:ext uri="{FF2B5EF4-FFF2-40B4-BE49-F238E27FC236}">
                <a16:creationId xmlns:a16="http://schemas.microsoft.com/office/drawing/2014/main" id="{B0EE50B9-7B61-416B-B16D-052D128D77EE}"/>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97414280"/>
      </p:ext>
    </p:extLst>
  </p:cSld>
  <p:clrMapOvr>
    <a:masterClrMapping/>
  </p:clrMapOvr>
  <p:transition advClick="0"/>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Utility Explanation</a:t>
            </a:r>
          </a:p>
        </p:txBody>
      </p:sp>
      <p:pic>
        <p:nvPicPr>
          <p:cNvPr id="10" name="Picture 9" descr="Histogram&#10;&#10;Description automatically generated">
            <a:extLst>
              <a:ext uri="{FF2B5EF4-FFF2-40B4-BE49-F238E27FC236}">
                <a16:creationId xmlns:a16="http://schemas.microsoft.com/office/drawing/2014/main" id="{AD679786-F41D-40A5-B21F-42CB1FEC0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731" y="1415143"/>
            <a:ext cx="9162288" cy="5699058"/>
          </a:xfrm>
          <a:prstGeom prst="rect">
            <a:avLst/>
          </a:prstGeom>
        </p:spPr>
      </p:pic>
      <p:sp>
        <p:nvSpPr>
          <p:cNvPr id="4" name="Rectangle 3">
            <a:hlinkClick r:id="rId3" action="ppaction://hlinksldjump"/>
            <a:extLst>
              <a:ext uri="{FF2B5EF4-FFF2-40B4-BE49-F238E27FC236}">
                <a16:creationId xmlns:a16="http://schemas.microsoft.com/office/drawing/2014/main" id="{D8E16869-98C3-4DB3-95AF-6527672BD19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3706279"/>
      </p:ext>
    </p:extLst>
  </p:cSld>
  <p:clrMapOvr>
    <a:masterClrMapping/>
  </p:clrMapOvr>
  <p:transition advClick="0"/>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Utility Explanation</a:t>
            </a:r>
          </a:p>
        </p:txBody>
      </p:sp>
      <p:pic>
        <p:nvPicPr>
          <p:cNvPr id="10" name="Picture 9" descr="Histogram&#10;&#10;Description automatically generated">
            <a:extLst>
              <a:ext uri="{FF2B5EF4-FFF2-40B4-BE49-F238E27FC236}">
                <a16:creationId xmlns:a16="http://schemas.microsoft.com/office/drawing/2014/main" id="{AD679786-F41D-40A5-B21F-42CB1FEC0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731" y="1415143"/>
            <a:ext cx="9162288" cy="5699058"/>
          </a:xfrm>
          <a:prstGeom prst="rect">
            <a:avLst/>
          </a:prstGeom>
        </p:spPr>
      </p:pic>
      <p:sp>
        <p:nvSpPr>
          <p:cNvPr id="4" name="Rectangle 3">
            <a:hlinkClick r:id="rId3" action="ppaction://hlinksldjump"/>
            <a:extLst>
              <a:ext uri="{FF2B5EF4-FFF2-40B4-BE49-F238E27FC236}">
                <a16:creationId xmlns:a16="http://schemas.microsoft.com/office/drawing/2014/main" id="{D8E16869-98C3-4DB3-95AF-6527672BD19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 name="Arrow: Left-Right 6">
            <a:extLst>
              <a:ext uri="{FF2B5EF4-FFF2-40B4-BE49-F238E27FC236}">
                <a16:creationId xmlns:a16="http://schemas.microsoft.com/office/drawing/2014/main" id="{25361490-986C-4468-A54A-7455D5DADCEB}"/>
              </a:ext>
            </a:extLst>
          </p:cNvPr>
          <p:cNvSpPr/>
          <p:nvPr/>
        </p:nvSpPr>
        <p:spPr bwMode="auto">
          <a:xfrm rot="19860000">
            <a:off x="3357425" y="3833285"/>
            <a:ext cx="7589520" cy="182880"/>
          </a:xfrm>
          <a:prstGeom prst="lef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8" name="Oval 7">
            <a:extLst>
              <a:ext uri="{FF2B5EF4-FFF2-40B4-BE49-F238E27FC236}">
                <a16:creationId xmlns:a16="http://schemas.microsoft.com/office/drawing/2014/main" id="{F3AFAB30-0FD9-4AB4-B201-8B76D4BF7C20}"/>
              </a:ext>
            </a:extLst>
          </p:cNvPr>
          <p:cNvSpPr/>
          <p:nvPr/>
        </p:nvSpPr>
        <p:spPr bwMode="auto">
          <a:xfrm>
            <a:off x="3254318" y="5679308"/>
            <a:ext cx="715108" cy="33025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257B6AE3-6441-44E9-9BDF-C346F48429E0}"/>
              </a:ext>
            </a:extLst>
          </p:cNvPr>
          <p:cNvSpPr/>
          <p:nvPr/>
        </p:nvSpPr>
        <p:spPr bwMode="auto">
          <a:xfrm>
            <a:off x="10416442" y="1593332"/>
            <a:ext cx="633610" cy="823361"/>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7BA46DAA-D1FE-4F92-B81A-9656867F8E88}"/>
              </a:ext>
            </a:extLst>
          </p:cNvPr>
          <p:cNvSpPr/>
          <p:nvPr/>
        </p:nvSpPr>
        <p:spPr bwMode="auto">
          <a:xfrm>
            <a:off x="5151453" y="3612039"/>
            <a:ext cx="548640" cy="1828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effectLst/>
              <a:latin typeface="Arial" charset="0"/>
            </a:endParaRPr>
          </a:p>
        </p:txBody>
      </p:sp>
      <p:sp>
        <p:nvSpPr>
          <p:cNvPr id="12" name="Rectangle 11">
            <a:extLst>
              <a:ext uri="{FF2B5EF4-FFF2-40B4-BE49-F238E27FC236}">
                <a16:creationId xmlns:a16="http://schemas.microsoft.com/office/drawing/2014/main" id="{3A3956AC-2999-46BD-B78B-4531B2DBF66E}"/>
              </a:ext>
            </a:extLst>
          </p:cNvPr>
          <p:cNvSpPr/>
          <p:nvPr/>
        </p:nvSpPr>
        <p:spPr bwMode="auto">
          <a:xfrm>
            <a:off x="5957074" y="3612039"/>
            <a:ext cx="548640" cy="1828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51CF2107-4073-4CDB-8F35-AC03AE6936DD}"/>
              </a:ext>
            </a:extLst>
          </p:cNvPr>
          <p:cNvSpPr txBox="1"/>
          <p:nvPr/>
        </p:nvSpPr>
        <p:spPr>
          <a:xfrm>
            <a:off x="3276192" y="2240926"/>
            <a:ext cx="4612160" cy="430887"/>
          </a:xfrm>
          <a:prstGeom prst="rect">
            <a:avLst/>
          </a:prstGeom>
          <a:noFill/>
        </p:spPr>
        <p:txBody>
          <a:bodyPr wrap="none" rtlCol="0">
            <a:spAutoFit/>
          </a:bodyPr>
          <a:lstStyle/>
          <a:p>
            <a:r>
              <a:rPr lang="en-US" b="1" dirty="0"/>
              <a:t>30</a:t>
            </a:r>
            <a:r>
              <a:rPr lang="en-US" dirty="0"/>
              <a:t> more cadets receive utilities of 0</a:t>
            </a:r>
          </a:p>
        </p:txBody>
      </p:sp>
    </p:spTree>
    <p:extLst>
      <p:ext uri="{BB962C8B-B14F-4D97-AF65-F5344CB8AC3E}">
        <p14:creationId xmlns:p14="http://schemas.microsoft.com/office/powerpoint/2010/main" val="3662716033"/>
      </p:ext>
    </p:extLst>
  </p:cSld>
  <p:clrMapOvr>
    <a:masterClrMapping/>
  </p:clrMapOvr>
  <p:transition advClick="0"/>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Utility Explanation</a:t>
            </a:r>
          </a:p>
        </p:txBody>
      </p:sp>
      <p:pic>
        <p:nvPicPr>
          <p:cNvPr id="10" name="Picture 9" descr="Histogram&#10;&#10;Description automatically generated">
            <a:extLst>
              <a:ext uri="{FF2B5EF4-FFF2-40B4-BE49-F238E27FC236}">
                <a16:creationId xmlns:a16="http://schemas.microsoft.com/office/drawing/2014/main" id="{AD679786-F41D-40A5-B21F-42CB1FEC0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731" y="1415143"/>
            <a:ext cx="9162288" cy="5699058"/>
          </a:xfrm>
          <a:prstGeom prst="rect">
            <a:avLst/>
          </a:prstGeom>
        </p:spPr>
      </p:pic>
      <p:sp>
        <p:nvSpPr>
          <p:cNvPr id="4" name="Rectangle 3">
            <a:hlinkClick r:id="rId3" action="ppaction://hlinksldjump"/>
            <a:extLst>
              <a:ext uri="{FF2B5EF4-FFF2-40B4-BE49-F238E27FC236}">
                <a16:creationId xmlns:a16="http://schemas.microsoft.com/office/drawing/2014/main" id="{D8E16869-98C3-4DB3-95AF-6527672BD19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 name="Arrow: Left-Right 6">
            <a:extLst>
              <a:ext uri="{FF2B5EF4-FFF2-40B4-BE49-F238E27FC236}">
                <a16:creationId xmlns:a16="http://schemas.microsoft.com/office/drawing/2014/main" id="{25361490-986C-4468-A54A-7455D5DADCEB}"/>
              </a:ext>
            </a:extLst>
          </p:cNvPr>
          <p:cNvSpPr/>
          <p:nvPr/>
        </p:nvSpPr>
        <p:spPr bwMode="auto">
          <a:xfrm rot="19860000">
            <a:off x="3357425" y="3833285"/>
            <a:ext cx="7589520" cy="182880"/>
          </a:xfrm>
          <a:prstGeom prst="lef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8" name="Oval 7">
            <a:extLst>
              <a:ext uri="{FF2B5EF4-FFF2-40B4-BE49-F238E27FC236}">
                <a16:creationId xmlns:a16="http://schemas.microsoft.com/office/drawing/2014/main" id="{F3AFAB30-0FD9-4AB4-B201-8B76D4BF7C20}"/>
              </a:ext>
            </a:extLst>
          </p:cNvPr>
          <p:cNvSpPr/>
          <p:nvPr/>
        </p:nvSpPr>
        <p:spPr bwMode="auto">
          <a:xfrm>
            <a:off x="3254318" y="5679308"/>
            <a:ext cx="715108" cy="33025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257B6AE3-6441-44E9-9BDF-C346F48429E0}"/>
              </a:ext>
            </a:extLst>
          </p:cNvPr>
          <p:cNvSpPr/>
          <p:nvPr/>
        </p:nvSpPr>
        <p:spPr bwMode="auto">
          <a:xfrm>
            <a:off x="10416442" y="1593332"/>
            <a:ext cx="633610" cy="823361"/>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7BA46DAA-D1FE-4F92-B81A-9656867F8E88}"/>
              </a:ext>
            </a:extLst>
          </p:cNvPr>
          <p:cNvSpPr/>
          <p:nvPr/>
        </p:nvSpPr>
        <p:spPr bwMode="auto">
          <a:xfrm>
            <a:off x="5151453" y="3612039"/>
            <a:ext cx="548640" cy="1828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3A3956AC-2999-46BD-B78B-4531B2DBF66E}"/>
              </a:ext>
            </a:extLst>
          </p:cNvPr>
          <p:cNvSpPr/>
          <p:nvPr/>
        </p:nvSpPr>
        <p:spPr bwMode="auto">
          <a:xfrm>
            <a:off x="5957074" y="3612039"/>
            <a:ext cx="548640" cy="1828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BE9C3F69-C86A-4AF3-A1BE-838AA74B8F5E}"/>
              </a:ext>
            </a:extLst>
          </p:cNvPr>
          <p:cNvSpPr/>
          <p:nvPr/>
        </p:nvSpPr>
        <p:spPr bwMode="auto">
          <a:xfrm>
            <a:off x="5957074" y="3429159"/>
            <a:ext cx="548640" cy="1828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5" name="TextBox 14">
            <a:extLst>
              <a:ext uri="{FF2B5EF4-FFF2-40B4-BE49-F238E27FC236}">
                <a16:creationId xmlns:a16="http://schemas.microsoft.com/office/drawing/2014/main" id="{0F33E124-51FE-4AB9-80AE-B10F7820D206}"/>
              </a:ext>
            </a:extLst>
          </p:cNvPr>
          <p:cNvSpPr txBox="1"/>
          <p:nvPr/>
        </p:nvSpPr>
        <p:spPr>
          <a:xfrm>
            <a:off x="3276192" y="2240926"/>
            <a:ext cx="4612160" cy="430887"/>
          </a:xfrm>
          <a:prstGeom prst="rect">
            <a:avLst/>
          </a:prstGeom>
          <a:noFill/>
        </p:spPr>
        <p:txBody>
          <a:bodyPr wrap="none" rtlCol="0">
            <a:spAutoFit/>
          </a:bodyPr>
          <a:lstStyle/>
          <a:p>
            <a:r>
              <a:rPr lang="en-US" b="1" dirty="0"/>
              <a:t>30</a:t>
            </a:r>
            <a:r>
              <a:rPr lang="en-US" dirty="0"/>
              <a:t> more cadets receive utilities of 0</a:t>
            </a:r>
          </a:p>
        </p:txBody>
      </p:sp>
    </p:spTree>
    <p:extLst>
      <p:ext uri="{BB962C8B-B14F-4D97-AF65-F5344CB8AC3E}">
        <p14:creationId xmlns:p14="http://schemas.microsoft.com/office/powerpoint/2010/main" val="2791772112"/>
      </p:ext>
    </p:extLst>
  </p:cSld>
  <p:clrMapOvr>
    <a:masterClrMapping/>
  </p:clrMapOvr>
  <p:transition advClick="0"/>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Utility Explanation</a:t>
            </a:r>
          </a:p>
        </p:txBody>
      </p:sp>
      <p:pic>
        <p:nvPicPr>
          <p:cNvPr id="10" name="Picture 9" descr="Histogram&#10;&#10;Description automatically generated">
            <a:extLst>
              <a:ext uri="{FF2B5EF4-FFF2-40B4-BE49-F238E27FC236}">
                <a16:creationId xmlns:a16="http://schemas.microsoft.com/office/drawing/2014/main" id="{AD679786-F41D-40A5-B21F-42CB1FEC0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731" y="1415143"/>
            <a:ext cx="9162288" cy="5699058"/>
          </a:xfrm>
          <a:prstGeom prst="rect">
            <a:avLst/>
          </a:prstGeom>
        </p:spPr>
      </p:pic>
      <p:sp>
        <p:nvSpPr>
          <p:cNvPr id="4" name="Rectangle 3">
            <a:hlinkClick r:id="rId3" action="ppaction://hlinksldjump"/>
            <a:extLst>
              <a:ext uri="{FF2B5EF4-FFF2-40B4-BE49-F238E27FC236}">
                <a16:creationId xmlns:a16="http://schemas.microsoft.com/office/drawing/2014/main" id="{D8E16869-98C3-4DB3-95AF-6527672BD19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 name="Arrow: Left-Right 6">
            <a:extLst>
              <a:ext uri="{FF2B5EF4-FFF2-40B4-BE49-F238E27FC236}">
                <a16:creationId xmlns:a16="http://schemas.microsoft.com/office/drawing/2014/main" id="{25361490-986C-4468-A54A-7455D5DADCEB}"/>
              </a:ext>
            </a:extLst>
          </p:cNvPr>
          <p:cNvSpPr/>
          <p:nvPr/>
        </p:nvSpPr>
        <p:spPr bwMode="auto">
          <a:xfrm rot="19860000">
            <a:off x="3357425" y="3833285"/>
            <a:ext cx="7589520" cy="182880"/>
          </a:xfrm>
          <a:prstGeom prst="lef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8" name="Oval 7">
            <a:extLst>
              <a:ext uri="{FF2B5EF4-FFF2-40B4-BE49-F238E27FC236}">
                <a16:creationId xmlns:a16="http://schemas.microsoft.com/office/drawing/2014/main" id="{F3AFAB30-0FD9-4AB4-B201-8B76D4BF7C20}"/>
              </a:ext>
            </a:extLst>
          </p:cNvPr>
          <p:cNvSpPr/>
          <p:nvPr/>
        </p:nvSpPr>
        <p:spPr bwMode="auto">
          <a:xfrm>
            <a:off x="3254318" y="5679308"/>
            <a:ext cx="715108" cy="33025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257B6AE3-6441-44E9-9BDF-C346F48429E0}"/>
              </a:ext>
            </a:extLst>
          </p:cNvPr>
          <p:cNvSpPr/>
          <p:nvPr/>
        </p:nvSpPr>
        <p:spPr bwMode="auto">
          <a:xfrm>
            <a:off x="10416442" y="1593332"/>
            <a:ext cx="633610" cy="823361"/>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7BA46DAA-D1FE-4F92-B81A-9656867F8E88}"/>
              </a:ext>
            </a:extLst>
          </p:cNvPr>
          <p:cNvSpPr/>
          <p:nvPr/>
        </p:nvSpPr>
        <p:spPr bwMode="auto">
          <a:xfrm>
            <a:off x="5151453" y="3612039"/>
            <a:ext cx="548640" cy="1828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3A3956AC-2999-46BD-B78B-4531B2DBF66E}"/>
              </a:ext>
            </a:extLst>
          </p:cNvPr>
          <p:cNvSpPr/>
          <p:nvPr/>
        </p:nvSpPr>
        <p:spPr bwMode="auto">
          <a:xfrm>
            <a:off x="5957074" y="3612039"/>
            <a:ext cx="548640" cy="1828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effectLst/>
              <a:latin typeface="Arial" charset="0"/>
            </a:endParaRPr>
          </a:p>
        </p:txBody>
      </p:sp>
      <p:sp>
        <p:nvSpPr>
          <p:cNvPr id="13" name="Rectangle 12">
            <a:extLst>
              <a:ext uri="{FF2B5EF4-FFF2-40B4-BE49-F238E27FC236}">
                <a16:creationId xmlns:a16="http://schemas.microsoft.com/office/drawing/2014/main" id="{BE9C3F69-C86A-4AF3-A1BE-838AA74B8F5E}"/>
              </a:ext>
            </a:extLst>
          </p:cNvPr>
          <p:cNvSpPr/>
          <p:nvPr/>
        </p:nvSpPr>
        <p:spPr bwMode="auto">
          <a:xfrm>
            <a:off x="5957074" y="3429159"/>
            <a:ext cx="548640" cy="1828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BC2BF737-994D-4AF6-83B0-137A9A8D9D53}"/>
              </a:ext>
            </a:extLst>
          </p:cNvPr>
          <p:cNvSpPr/>
          <p:nvPr/>
        </p:nvSpPr>
        <p:spPr bwMode="auto">
          <a:xfrm>
            <a:off x="5957074" y="3246279"/>
            <a:ext cx="548640" cy="1828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effectLst/>
              <a:latin typeface="Arial" charset="0"/>
            </a:endParaRPr>
          </a:p>
        </p:txBody>
      </p:sp>
      <p:sp>
        <p:nvSpPr>
          <p:cNvPr id="16" name="TextBox 15">
            <a:extLst>
              <a:ext uri="{FF2B5EF4-FFF2-40B4-BE49-F238E27FC236}">
                <a16:creationId xmlns:a16="http://schemas.microsoft.com/office/drawing/2014/main" id="{AF290AD8-09A3-4408-AF26-677D037A69B6}"/>
              </a:ext>
            </a:extLst>
          </p:cNvPr>
          <p:cNvSpPr txBox="1"/>
          <p:nvPr/>
        </p:nvSpPr>
        <p:spPr>
          <a:xfrm>
            <a:off x="3276192" y="2240926"/>
            <a:ext cx="4612160" cy="430887"/>
          </a:xfrm>
          <a:prstGeom prst="rect">
            <a:avLst/>
          </a:prstGeom>
          <a:noFill/>
        </p:spPr>
        <p:txBody>
          <a:bodyPr wrap="none" rtlCol="0">
            <a:spAutoFit/>
          </a:bodyPr>
          <a:lstStyle/>
          <a:p>
            <a:r>
              <a:rPr lang="en-US" b="1" dirty="0"/>
              <a:t>30</a:t>
            </a:r>
            <a:r>
              <a:rPr lang="en-US" dirty="0"/>
              <a:t> more cadets receive utilities of 0</a:t>
            </a:r>
          </a:p>
        </p:txBody>
      </p:sp>
    </p:spTree>
    <p:extLst>
      <p:ext uri="{BB962C8B-B14F-4D97-AF65-F5344CB8AC3E}">
        <p14:creationId xmlns:p14="http://schemas.microsoft.com/office/powerpoint/2010/main" val="2444302592"/>
      </p:ext>
    </p:extLst>
  </p:cSld>
  <p:clrMapOvr>
    <a:masterClrMapping/>
  </p:clrMapOvr>
  <p:transition advClick="0"/>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Utility Explanation</a:t>
            </a:r>
          </a:p>
        </p:txBody>
      </p:sp>
      <p:pic>
        <p:nvPicPr>
          <p:cNvPr id="10" name="Picture 9" descr="Histogram&#10;&#10;Description automatically generated">
            <a:extLst>
              <a:ext uri="{FF2B5EF4-FFF2-40B4-BE49-F238E27FC236}">
                <a16:creationId xmlns:a16="http://schemas.microsoft.com/office/drawing/2014/main" id="{AD679786-F41D-40A5-B21F-42CB1FEC0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731" y="1415143"/>
            <a:ext cx="9162288" cy="5699058"/>
          </a:xfrm>
          <a:prstGeom prst="rect">
            <a:avLst/>
          </a:prstGeom>
        </p:spPr>
      </p:pic>
      <p:sp>
        <p:nvSpPr>
          <p:cNvPr id="4" name="Rectangle 3">
            <a:hlinkClick r:id="rId3" action="ppaction://hlinksldjump"/>
            <a:extLst>
              <a:ext uri="{FF2B5EF4-FFF2-40B4-BE49-F238E27FC236}">
                <a16:creationId xmlns:a16="http://schemas.microsoft.com/office/drawing/2014/main" id="{D8E16869-98C3-4DB3-95AF-6527672BD19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 name="Arrow: Left-Right 6">
            <a:extLst>
              <a:ext uri="{FF2B5EF4-FFF2-40B4-BE49-F238E27FC236}">
                <a16:creationId xmlns:a16="http://schemas.microsoft.com/office/drawing/2014/main" id="{25361490-986C-4468-A54A-7455D5DADCEB}"/>
              </a:ext>
            </a:extLst>
          </p:cNvPr>
          <p:cNvSpPr/>
          <p:nvPr/>
        </p:nvSpPr>
        <p:spPr bwMode="auto">
          <a:xfrm rot="19860000">
            <a:off x="3357425" y="3833285"/>
            <a:ext cx="7589520" cy="182880"/>
          </a:xfrm>
          <a:prstGeom prst="lef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8" name="Oval 7">
            <a:extLst>
              <a:ext uri="{FF2B5EF4-FFF2-40B4-BE49-F238E27FC236}">
                <a16:creationId xmlns:a16="http://schemas.microsoft.com/office/drawing/2014/main" id="{F3AFAB30-0FD9-4AB4-B201-8B76D4BF7C20}"/>
              </a:ext>
            </a:extLst>
          </p:cNvPr>
          <p:cNvSpPr/>
          <p:nvPr/>
        </p:nvSpPr>
        <p:spPr bwMode="auto">
          <a:xfrm>
            <a:off x="3254318" y="5679308"/>
            <a:ext cx="715108" cy="33025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257B6AE3-6441-44E9-9BDF-C346F48429E0}"/>
              </a:ext>
            </a:extLst>
          </p:cNvPr>
          <p:cNvSpPr/>
          <p:nvPr/>
        </p:nvSpPr>
        <p:spPr bwMode="auto">
          <a:xfrm>
            <a:off x="10416442" y="1593332"/>
            <a:ext cx="633610" cy="823361"/>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7BA46DAA-D1FE-4F92-B81A-9656867F8E88}"/>
              </a:ext>
            </a:extLst>
          </p:cNvPr>
          <p:cNvSpPr/>
          <p:nvPr/>
        </p:nvSpPr>
        <p:spPr bwMode="auto">
          <a:xfrm>
            <a:off x="5151453" y="3612039"/>
            <a:ext cx="548640" cy="1828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3A3956AC-2999-46BD-B78B-4531B2DBF66E}"/>
              </a:ext>
            </a:extLst>
          </p:cNvPr>
          <p:cNvSpPr/>
          <p:nvPr/>
        </p:nvSpPr>
        <p:spPr bwMode="auto">
          <a:xfrm>
            <a:off x="5957074" y="3612039"/>
            <a:ext cx="548640" cy="1828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BE9C3F69-C86A-4AF3-A1BE-838AA74B8F5E}"/>
              </a:ext>
            </a:extLst>
          </p:cNvPr>
          <p:cNvSpPr/>
          <p:nvPr/>
        </p:nvSpPr>
        <p:spPr bwMode="auto">
          <a:xfrm>
            <a:off x="5957074" y="3429159"/>
            <a:ext cx="548640" cy="1828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BC2BF737-994D-4AF6-83B0-137A9A8D9D53}"/>
              </a:ext>
            </a:extLst>
          </p:cNvPr>
          <p:cNvSpPr/>
          <p:nvPr/>
        </p:nvSpPr>
        <p:spPr bwMode="auto">
          <a:xfrm>
            <a:off x="5957074" y="3246279"/>
            <a:ext cx="548640" cy="1828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EEA93A2F-871F-4F1D-B8B4-15505F7856D6}"/>
              </a:ext>
            </a:extLst>
          </p:cNvPr>
          <p:cNvSpPr/>
          <p:nvPr/>
        </p:nvSpPr>
        <p:spPr bwMode="auto">
          <a:xfrm>
            <a:off x="5957074" y="3063399"/>
            <a:ext cx="548640" cy="1828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7E3A9221-A676-435F-840B-0F6E60A02C2D}"/>
              </a:ext>
            </a:extLst>
          </p:cNvPr>
          <p:cNvSpPr txBox="1"/>
          <p:nvPr/>
        </p:nvSpPr>
        <p:spPr>
          <a:xfrm>
            <a:off x="3276192" y="2240926"/>
            <a:ext cx="4847802" cy="769441"/>
          </a:xfrm>
          <a:prstGeom prst="rect">
            <a:avLst/>
          </a:prstGeom>
          <a:noFill/>
        </p:spPr>
        <p:txBody>
          <a:bodyPr wrap="none" rtlCol="0">
            <a:spAutoFit/>
          </a:bodyPr>
          <a:lstStyle/>
          <a:p>
            <a:r>
              <a:rPr lang="en-US" b="1" dirty="0"/>
              <a:t>30</a:t>
            </a:r>
            <a:r>
              <a:rPr lang="en-US" dirty="0"/>
              <a:t> more cadets receive utilities of 0</a:t>
            </a:r>
          </a:p>
          <a:p>
            <a:r>
              <a:rPr lang="en-US" b="1" dirty="0">
                <a:solidFill>
                  <a:srgbClr val="00B050"/>
                </a:solidFill>
              </a:rPr>
              <a:t>120</a:t>
            </a:r>
            <a:r>
              <a:rPr lang="en-US" dirty="0"/>
              <a:t> more cadets receive utilities of 1 </a:t>
            </a:r>
          </a:p>
        </p:txBody>
      </p:sp>
    </p:spTree>
    <p:extLst>
      <p:ext uri="{BB962C8B-B14F-4D97-AF65-F5344CB8AC3E}">
        <p14:creationId xmlns:p14="http://schemas.microsoft.com/office/powerpoint/2010/main" val="2240734709"/>
      </p:ext>
    </p:extLst>
  </p:cSld>
  <p:clrMapOvr>
    <a:masterClrMapping/>
  </p:clrMapOvr>
  <p:transition advClick="0"/>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Utility Explanation</a:t>
            </a:r>
          </a:p>
        </p:txBody>
      </p:sp>
      <p:pic>
        <p:nvPicPr>
          <p:cNvPr id="10" name="Picture 9" descr="Histogram&#10;&#10;Description automatically generated">
            <a:extLst>
              <a:ext uri="{FF2B5EF4-FFF2-40B4-BE49-F238E27FC236}">
                <a16:creationId xmlns:a16="http://schemas.microsoft.com/office/drawing/2014/main" id="{AD679786-F41D-40A5-B21F-42CB1FEC0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731" y="1415143"/>
            <a:ext cx="9162288" cy="5699058"/>
          </a:xfrm>
          <a:prstGeom prst="rect">
            <a:avLst/>
          </a:prstGeom>
        </p:spPr>
      </p:pic>
      <p:sp>
        <p:nvSpPr>
          <p:cNvPr id="4" name="Rectangle 3">
            <a:hlinkClick r:id="rId3" action="ppaction://hlinksldjump"/>
            <a:extLst>
              <a:ext uri="{FF2B5EF4-FFF2-40B4-BE49-F238E27FC236}">
                <a16:creationId xmlns:a16="http://schemas.microsoft.com/office/drawing/2014/main" id="{D8E16869-98C3-4DB3-95AF-6527672BD19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7E3A9221-A676-435F-840B-0F6E60A02C2D}"/>
              </a:ext>
            </a:extLst>
          </p:cNvPr>
          <p:cNvSpPr txBox="1"/>
          <p:nvPr/>
        </p:nvSpPr>
        <p:spPr>
          <a:xfrm>
            <a:off x="3276192" y="2240926"/>
            <a:ext cx="6854505" cy="769441"/>
          </a:xfrm>
          <a:prstGeom prst="rect">
            <a:avLst/>
          </a:prstGeom>
          <a:noFill/>
        </p:spPr>
        <p:txBody>
          <a:bodyPr wrap="none" rtlCol="0">
            <a:spAutoFit/>
          </a:bodyPr>
          <a:lstStyle/>
          <a:p>
            <a:r>
              <a:rPr lang="en-US" dirty="0"/>
              <a:t>VFT model prioritizes higher performing cadets better</a:t>
            </a:r>
          </a:p>
          <a:p>
            <a:r>
              <a:rPr lang="en-US" dirty="0"/>
              <a:t>Sum of cadet weights (those with 0 utilities) are lower</a:t>
            </a:r>
          </a:p>
        </p:txBody>
      </p:sp>
      <p:sp>
        <p:nvSpPr>
          <p:cNvPr id="5" name="Rectangle 4">
            <a:extLst>
              <a:ext uri="{FF2B5EF4-FFF2-40B4-BE49-F238E27FC236}">
                <a16:creationId xmlns:a16="http://schemas.microsoft.com/office/drawing/2014/main" id="{FAD7C67C-E1B7-471F-9DEF-4DA4E7097E42}"/>
              </a:ext>
            </a:extLst>
          </p:cNvPr>
          <p:cNvSpPr/>
          <p:nvPr/>
        </p:nvSpPr>
        <p:spPr bwMode="auto">
          <a:xfrm>
            <a:off x="5145453" y="3794919"/>
            <a:ext cx="505610" cy="914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40F64BD9-22F5-4C0B-8943-B200806C2808}"/>
              </a:ext>
            </a:extLst>
          </p:cNvPr>
          <p:cNvSpPr/>
          <p:nvPr/>
        </p:nvSpPr>
        <p:spPr bwMode="auto">
          <a:xfrm>
            <a:off x="6726457" y="3593751"/>
            <a:ext cx="505610" cy="1115568"/>
          </a:xfrm>
          <a:prstGeom prst="rect">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16209882-376C-4B34-9752-B332FFA63B45}"/>
              </a:ext>
            </a:extLst>
          </p:cNvPr>
          <p:cNvSpPr txBox="1"/>
          <p:nvPr/>
        </p:nvSpPr>
        <p:spPr>
          <a:xfrm>
            <a:off x="4615031" y="4839230"/>
            <a:ext cx="1566454" cy="430887"/>
          </a:xfrm>
          <a:prstGeom prst="rect">
            <a:avLst/>
          </a:prstGeom>
          <a:noFill/>
        </p:spPr>
        <p:txBody>
          <a:bodyPr wrap="none" rtlCol="0">
            <a:spAutoFit/>
          </a:bodyPr>
          <a:lstStyle/>
          <a:p>
            <a:r>
              <a:rPr lang="en-US" dirty="0"/>
              <a:t>137 cadets</a:t>
            </a:r>
          </a:p>
        </p:txBody>
      </p:sp>
      <p:sp>
        <p:nvSpPr>
          <p:cNvPr id="17" name="TextBox 16">
            <a:extLst>
              <a:ext uri="{FF2B5EF4-FFF2-40B4-BE49-F238E27FC236}">
                <a16:creationId xmlns:a16="http://schemas.microsoft.com/office/drawing/2014/main" id="{C141A7F4-80B9-49BD-8F2A-50C81BDB604B}"/>
              </a:ext>
            </a:extLst>
          </p:cNvPr>
          <p:cNvSpPr txBox="1"/>
          <p:nvPr/>
        </p:nvSpPr>
        <p:spPr>
          <a:xfrm>
            <a:off x="6196035" y="4855261"/>
            <a:ext cx="1566454" cy="430887"/>
          </a:xfrm>
          <a:prstGeom prst="rect">
            <a:avLst/>
          </a:prstGeom>
          <a:noFill/>
        </p:spPr>
        <p:txBody>
          <a:bodyPr wrap="none" rtlCol="0">
            <a:spAutoFit/>
          </a:bodyPr>
          <a:lstStyle/>
          <a:p>
            <a:r>
              <a:rPr lang="en-US" dirty="0"/>
              <a:t>167 cadets</a:t>
            </a:r>
          </a:p>
        </p:txBody>
      </p:sp>
      <p:sp>
        <p:nvSpPr>
          <p:cNvPr id="11" name="Oval 10">
            <a:extLst>
              <a:ext uri="{FF2B5EF4-FFF2-40B4-BE49-F238E27FC236}">
                <a16:creationId xmlns:a16="http://schemas.microsoft.com/office/drawing/2014/main" id="{7B6BBB43-A3B5-4D5C-BC3E-699EA187BF41}"/>
              </a:ext>
            </a:extLst>
          </p:cNvPr>
          <p:cNvSpPr/>
          <p:nvPr/>
        </p:nvSpPr>
        <p:spPr bwMode="auto">
          <a:xfrm>
            <a:off x="3276192" y="5590902"/>
            <a:ext cx="686208" cy="103263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10157358"/>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AB00100-32F5-4EDF-BD4B-7E947E792ECE}"/>
              </a:ext>
            </a:extLst>
          </p:cNvPr>
          <p:cNvPicPr>
            <a:picLocks noChangeAspect="1"/>
          </p:cNvPicPr>
          <p:nvPr/>
        </p:nvPicPr>
        <p:blipFill rotWithShape="1">
          <a:blip r:embed="rId2">
            <a:alphaModFix/>
          </a:blip>
          <a:srcRect l="1181" t="14226" r="13987" b="67356"/>
          <a:stretch/>
        </p:blipFill>
        <p:spPr>
          <a:xfrm>
            <a:off x="6754025" y="1398774"/>
            <a:ext cx="6400800" cy="752755"/>
          </a:xfrm>
          <a:prstGeom prst="rect">
            <a:avLst/>
          </a:prstGeom>
        </p:spPr>
      </p:pic>
      <p:sp>
        <p:nvSpPr>
          <p:cNvPr id="2" name="Title 1"/>
          <p:cNvSpPr>
            <a:spLocks noGrp="1"/>
          </p:cNvSpPr>
          <p:nvPr>
            <p:ph type="title"/>
          </p:nvPr>
        </p:nvSpPr>
        <p:spPr/>
        <p:txBody>
          <a:bodyPr/>
          <a:lstStyle/>
          <a:p>
            <a:r>
              <a:rPr lang="en-US" dirty="0"/>
              <a:t>VFT Model</a:t>
            </a:r>
          </a:p>
        </p:txBody>
      </p:sp>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Variables</a:t>
            </a:r>
          </a:p>
          <a:p>
            <a:pPr lvl="2"/>
            <a:r>
              <a:rPr lang="en-US" dirty="0">
                <a:cs typeface="Arial"/>
              </a:rPr>
              <a:t>Same decision variable</a:t>
            </a:r>
          </a:p>
          <a:p>
            <a:pPr lvl="2"/>
            <a:r>
              <a:rPr lang="en-US" dirty="0">
                <a:cs typeface="Arial"/>
              </a:rPr>
              <a:t>Auxiliary variables defined for simplicity</a:t>
            </a:r>
          </a:p>
          <a:p>
            <a:pPr lvl="2"/>
            <a:r>
              <a:rPr lang="en-US" dirty="0">
                <a:cs typeface="Arial"/>
              </a:rPr>
              <a:t>Relationship to Objective Hierarchy</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9" name="Picture 8">
            <a:extLst>
              <a:ext uri="{FF2B5EF4-FFF2-40B4-BE49-F238E27FC236}">
                <a16:creationId xmlns:a16="http://schemas.microsoft.com/office/drawing/2014/main" id="{8F0B27A9-3379-4356-88ED-D81666176885}"/>
              </a:ext>
            </a:extLst>
          </p:cNvPr>
          <p:cNvPicPr>
            <a:picLocks noChangeAspect="1"/>
          </p:cNvPicPr>
          <p:nvPr/>
        </p:nvPicPr>
        <p:blipFill rotWithShape="1">
          <a:blip r:embed="rId2"/>
          <a:srcRect l="1181" t="40804" r="13987" b="50130"/>
          <a:stretch/>
        </p:blipFill>
        <p:spPr>
          <a:xfrm>
            <a:off x="6739726" y="2151529"/>
            <a:ext cx="6400800" cy="370541"/>
          </a:xfrm>
          <a:prstGeom prst="rect">
            <a:avLst/>
          </a:prstGeom>
        </p:spPr>
      </p:pic>
      <p:pic>
        <p:nvPicPr>
          <p:cNvPr id="62" name="Picture 61">
            <a:extLst>
              <a:ext uri="{FF2B5EF4-FFF2-40B4-BE49-F238E27FC236}">
                <a16:creationId xmlns:a16="http://schemas.microsoft.com/office/drawing/2014/main" id="{3AE046B1-D5FF-41DB-8D0C-99D94FBBB68B}"/>
              </a:ext>
            </a:extLst>
          </p:cNvPr>
          <p:cNvPicPr>
            <a:picLocks noChangeAspect="1"/>
          </p:cNvPicPr>
          <p:nvPr/>
        </p:nvPicPr>
        <p:blipFill rotWithShape="1">
          <a:blip r:embed="rId3">
            <a:alphaModFix/>
          </a:blip>
          <a:srcRect l="2512" t="12716" r="13988" b="66115"/>
          <a:stretch/>
        </p:blipFill>
        <p:spPr>
          <a:xfrm>
            <a:off x="6762194" y="2552954"/>
            <a:ext cx="6400800" cy="878948"/>
          </a:xfrm>
          <a:prstGeom prst="rect">
            <a:avLst/>
          </a:prstGeom>
        </p:spPr>
      </p:pic>
      <p:pic>
        <p:nvPicPr>
          <p:cNvPr id="63" name="Picture 62">
            <a:extLst>
              <a:ext uri="{FF2B5EF4-FFF2-40B4-BE49-F238E27FC236}">
                <a16:creationId xmlns:a16="http://schemas.microsoft.com/office/drawing/2014/main" id="{1411739C-1B59-4A97-A952-CDAC762AAA34}"/>
              </a:ext>
            </a:extLst>
          </p:cNvPr>
          <p:cNvPicPr>
            <a:picLocks noChangeAspect="1"/>
          </p:cNvPicPr>
          <p:nvPr/>
        </p:nvPicPr>
        <p:blipFill rotWithShape="1">
          <a:blip r:embed="rId3">
            <a:alphaModFix/>
          </a:blip>
          <a:srcRect l="2512" t="33360" r="13988" b="45380"/>
          <a:stretch/>
        </p:blipFill>
        <p:spPr>
          <a:xfrm>
            <a:off x="6762194" y="3353530"/>
            <a:ext cx="6400800" cy="882777"/>
          </a:xfrm>
          <a:prstGeom prst="rect">
            <a:avLst/>
          </a:prstGeom>
        </p:spPr>
      </p:pic>
      <p:sp>
        <p:nvSpPr>
          <p:cNvPr id="110" name="Rectangle 109">
            <a:extLst>
              <a:ext uri="{FF2B5EF4-FFF2-40B4-BE49-F238E27FC236}">
                <a16:creationId xmlns:a16="http://schemas.microsoft.com/office/drawing/2014/main" id="{C0FCA55B-385C-4E6F-B239-4E79F8AE7762}"/>
              </a:ext>
            </a:extLst>
          </p:cNvPr>
          <p:cNvSpPr/>
          <p:nvPr/>
        </p:nvSpPr>
        <p:spPr>
          <a:xfrm>
            <a:off x="4268527" y="4478913"/>
            <a:ext cx="1326718" cy="3866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Solution Value</a:t>
            </a:r>
          </a:p>
        </p:txBody>
      </p:sp>
      <p:sp>
        <p:nvSpPr>
          <p:cNvPr id="114" name="Rectangle 113">
            <a:extLst>
              <a:ext uri="{FF2B5EF4-FFF2-40B4-BE49-F238E27FC236}">
                <a16:creationId xmlns:a16="http://schemas.microsoft.com/office/drawing/2014/main" id="{880FE718-1016-4074-ACB7-E0E26F44FDE6}"/>
              </a:ext>
            </a:extLst>
          </p:cNvPr>
          <p:cNvSpPr/>
          <p:nvPr/>
        </p:nvSpPr>
        <p:spPr>
          <a:xfrm>
            <a:off x="3529358" y="5271000"/>
            <a:ext cx="1186464" cy="38664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1 Value</a:t>
            </a:r>
          </a:p>
        </p:txBody>
      </p:sp>
      <p:sp>
        <p:nvSpPr>
          <p:cNvPr id="115" name="Rectangle 114">
            <a:extLst>
              <a:ext uri="{FF2B5EF4-FFF2-40B4-BE49-F238E27FC236}">
                <a16:creationId xmlns:a16="http://schemas.microsoft.com/office/drawing/2014/main" id="{F6910B03-AD39-439A-9F29-F06194F8DBB0}"/>
              </a:ext>
            </a:extLst>
          </p:cNvPr>
          <p:cNvSpPr/>
          <p:nvPr/>
        </p:nvSpPr>
        <p:spPr>
          <a:xfrm>
            <a:off x="5147954" y="5271000"/>
            <a:ext cx="1186464" cy="38664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M Value</a:t>
            </a:r>
          </a:p>
        </p:txBody>
      </p:sp>
      <p:sp>
        <p:nvSpPr>
          <p:cNvPr id="116" name="Rectangle 115">
            <a:extLst>
              <a:ext uri="{FF2B5EF4-FFF2-40B4-BE49-F238E27FC236}">
                <a16:creationId xmlns:a16="http://schemas.microsoft.com/office/drawing/2014/main" id="{CB632C18-2F11-41E6-8873-C31C08F74798}"/>
              </a:ext>
            </a:extLst>
          </p:cNvPr>
          <p:cNvSpPr/>
          <p:nvPr/>
        </p:nvSpPr>
        <p:spPr>
          <a:xfrm>
            <a:off x="4033179" y="5990265"/>
            <a:ext cx="667150" cy="59702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1 Objective O Value</a:t>
            </a:r>
          </a:p>
        </p:txBody>
      </p:sp>
      <p:sp>
        <p:nvSpPr>
          <p:cNvPr id="117" name="Rectangle 116">
            <a:extLst>
              <a:ext uri="{FF2B5EF4-FFF2-40B4-BE49-F238E27FC236}">
                <a16:creationId xmlns:a16="http://schemas.microsoft.com/office/drawing/2014/main" id="{B839419C-DFD8-4E5E-8FF3-72BFEBE687D9}"/>
              </a:ext>
            </a:extLst>
          </p:cNvPr>
          <p:cNvSpPr/>
          <p:nvPr/>
        </p:nvSpPr>
        <p:spPr>
          <a:xfrm>
            <a:off x="3111071" y="5990266"/>
            <a:ext cx="667150" cy="59702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1 Objective 1 Value</a:t>
            </a:r>
          </a:p>
        </p:txBody>
      </p:sp>
      <p:cxnSp>
        <p:nvCxnSpPr>
          <p:cNvPr id="125" name="Straight Connector 124">
            <a:extLst>
              <a:ext uri="{FF2B5EF4-FFF2-40B4-BE49-F238E27FC236}">
                <a16:creationId xmlns:a16="http://schemas.microsoft.com/office/drawing/2014/main" id="{02BB43E5-3479-4951-991C-D92E9726D8B7}"/>
              </a:ext>
            </a:extLst>
          </p:cNvPr>
          <p:cNvCxnSpPr>
            <a:cxnSpLocks/>
          </p:cNvCxnSpPr>
          <p:nvPr/>
        </p:nvCxnSpPr>
        <p:spPr>
          <a:xfrm>
            <a:off x="4913498" y="4858732"/>
            <a:ext cx="0" cy="209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839374A7-B7A9-438E-B2E2-E2EAEA19BDEF}"/>
              </a:ext>
            </a:extLst>
          </p:cNvPr>
          <p:cNvGrpSpPr/>
          <p:nvPr/>
        </p:nvGrpSpPr>
        <p:grpSpPr>
          <a:xfrm>
            <a:off x="4089419" y="5064942"/>
            <a:ext cx="824079" cy="206967"/>
            <a:chOff x="2002536" y="1647444"/>
            <a:chExt cx="828292" cy="208025"/>
          </a:xfrm>
        </p:grpSpPr>
        <p:cxnSp>
          <p:nvCxnSpPr>
            <p:cNvPr id="127" name="Straight Connector 126">
              <a:extLst>
                <a:ext uri="{FF2B5EF4-FFF2-40B4-BE49-F238E27FC236}">
                  <a16:creationId xmlns:a16="http://schemas.microsoft.com/office/drawing/2014/main" id="{4BE8CC98-0B4E-48AD-8C12-660015264C21}"/>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4818538-0065-43B4-8C33-49C77BA13CCD}"/>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E41C4A5E-BBEF-4D69-A58E-24F6993F5FB2}"/>
              </a:ext>
            </a:extLst>
          </p:cNvPr>
          <p:cNvGrpSpPr/>
          <p:nvPr/>
        </p:nvGrpSpPr>
        <p:grpSpPr>
          <a:xfrm flipH="1">
            <a:off x="4898717" y="5064941"/>
            <a:ext cx="824079" cy="206967"/>
            <a:chOff x="2002536" y="1647444"/>
            <a:chExt cx="828292" cy="208025"/>
          </a:xfrm>
        </p:grpSpPr>
        <p:cxnSp>
          <p:nvCxnSpPr>
            <p:cNvPr id="130" name="Straight Connector 129">
              <a:extLst>
                <a:ext uri="{FF2B5EF4-FFF2-40B4-BE49-F238E27FC236}">
                  <a16:creationId xmlns:a16="http://schemas.microsoft.com/office/drawing/2014/main" id="{C3CA9834-5FA5-4F83-B76F-09CFD9E9609F}"/>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75E575C-2349-4B57-BD25-DEF816D08E0F}"/>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8" name="Rectangle 137">
            <a:extLst>
              <a:ext uri="{FF2B5EF4-FFF2-40B4-BE49-F238E27FC236}">
                <a16:creationId xmlns:a16="http://schemas.microsoft.com/office/drawing/2014/main" id="{D1ABEE1E-70FA-49EA-93A9-433A6EA0B5A3}"/>
              </a:ext>
            </a:extLst>
          </p:cNvPr>
          <p:cNvSpPr/>
          <p:nvPr/>
        </p:nvSpPr>
        <p:spPr>
          <a:xfrm>
            <a:off x="6065426" y="5981969"/>
            <a:ext cx="667150" cy="59702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M Objective O Value</a:t>
            </a:r>
          </a:p>
        </p:txBody>
      </p:sp>
      <p:sp>
        <p:nvSpPr>
          <p:cNvPr id="139" name="Rectangle 138">
            <a:extLst>
              <a:ext uri="{FF2B5EF4-FFF2-40B4-BE49-F238E27FC236}">
                <a16:creationId xmlns:a16="http://schemas.microsoft.com/office/drawing/2014/main" id="{483F1416-0C34-4759-9F82-7CF705A7B730}"/>
              </a:ext>
            </a:extLst>
          </p:cNvPr>
          <p:cNvSpPr/>
          <p:nvPr/>
        </p:nvSpPr>
        <p:spPr>
          <a:xfrm>
            <a:off x="5143318" y="5981970"/>
            <a:ext cx="667150" cy="59702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M Objective 1 Value</a:t>
            </a:r>
          </a:p>
        </p:txBody>
      </p:sp>
      <p:cxnSp>
        <p:nvCxnSpPr>
          <p:cNvPr id="140" name="Straight Connector 139">
            <a:extLst>
              <a:ext uri="{FF2B5EF4-FFF2-40B4-BE49-F238E27FC236}">
                <a16:creationId xmlns:a16="http://schemas.microsoft.com/office/drawing/2014/main" id="{517A594C-CFAA-4FAA-AC34-DAE8A2384B93}"/>
              </a:ext>
            </a:extLst>
          </p:cNvPr>
          <p:cNvCxnSpPr>
            <a:cxnSpLocks/>
          </p:cNvCxnSpPr>
          <p:nvPr/>
        </p:nvCxnSpPr>
        <p:spPr>
          <a:xfrm>
            <a:off x="5723454" y="5654459"/>
            <a:ext cx="0" cy="1565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1" name="Group 140">
            <a:extLst>
              <a:ext uri="{FF2B5EF4-FFF2-40B4-BE49-F238E27FC236}">
                <a16:creationId xmlns:a16="http://schemas.microsoft.com/office/drawing/2014/main" id="{482BF29A-2D31-47B3-B941-AF343B3E4145}"/>
              </a:ext>
            </a:extLst>
          </p:cNvPr>
          <p:cNvGrpSpPr/>
          <p:nvPr/>
        </p:nvGrpSpPr>
        <p:grpSpPr>
          <a:xfrm>
            <a:off x="5466963" y="5811010"/>
            <a:ext cx="511665" cy="167018"/>
            <a:chOff x="1988043" y="1642109"/>
            <a:chExt cx="842785" cy="174881"/>
          </a:xfrm>
        </p:grpSpPr>
        <p:cxnSp>
          <p:nvCxnSpPr>
            <p:cNvPr id="142" name="Straight Connector 141">
              <a:extLst>
                <a:ext uri="{FF2B5EF4-FFF2-40B4-BE49-F238E27FC236}">
                  <a16:creationId xmlns:a16="http://schemas.microsoft.com/office/drawing/2014/main" id="{122EE61E-34EA-4582-883C-72F3990A1F52}"/>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F626324-74E1-4C1E-A176-4B7C4E42783A}"/>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28B66A64-115A-4073-8CFA-4C240313A6A1}"/>
              </a:ext>
            </a:extLst>
          </p:cNvPr>
          <p:cNvGrpSpPr/>
          <p:nvPr/>
        </p:nvGrpSpPr>
        <p:grpSpPr>
          <a:xfrm flipH="1">
            <a:off x="5894548" y="5811010"/>
            <a:ext cx="511665" cy="167018"/>
            <a:chOff x="1988043" y="1642109"/>
            <a:chExt cx="842785" cy="174881"/>
          </a:xfrm>
        </p:grpSpPr>
        <p:cxnSp>
          <p:nvCxnSpPr>
            <p:cNvPr id="145" name="Straight Connector 144">
              <a:extLst>
                <a:ext uri="{FF2B5EF4-FFF2-40B4-BE49-F238E27FC236}">
                  <a16:creationId xmlns:a16="http://schemas.microsoft.com/office/drawing/2014/main" id="{B711BF76-2071-4368-961B-64FD619673E0}"/>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6576DB00-DFAD-4DC5-886E-377A7F48634E}"/>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2B56B664-A17C-4DE2-8A07-6B6AC183DB35}"/>
              </a:ext>
            </a:extLst>
          </p:cNvPr>
          <p:cNvGrpSpPr/>
          <p:nvPr/>
        </p:nvGrpSpPr>
        <p:grpSpPr>
          <a:xfrm flipH="1">
            <a:off x="3427503" y="5657521"/>
            <a:ext cx="939250" cy="323569"/>
            <a:chOff x="7000471" y="880113"/>
            <a:chExt cx="944052" cy="325223"/>
          </a:xfrm>
        </p:grpSpPr>
        <p:cxnSp>
          <p:nvCxnSpPr>
            <p:cNvPr id="148" name="Straight Connector 147">
              <a:extLst>
                <a:ext uri="{FF2B5EF4-FFF2-40B4-BE49-F238E27FC236}">
                  <a16:creationId xmlns:a16="http://schemas.microsoft.com/office/drawing/2014/main" id="{7F6CEB0B-1727-4A72-8E40-42289160B71C}"/>
                </a:ext>
              </a:extLst>
            </p:cNvPr>
            <p:cNvCxnSpPr>
              <a:cxnSpLocks/>
            </p:cNvCxnSpPr>
            <p:nvPr/>
          </p:nvCxnSpPr>
          <p:spPr>
            <a:xfrm>
              <a:off x="7258273" y="880113"/>
              <a:ext cx="0" cy="157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9" name="Group 148">
              <a:extLst>
                <a:ext uri="{FF2B5EF4-FFF2-40B4-BE49-F238E27FC236}">
                  <a16:creationId xmlns:a16="http://schemas.microsoft.com/office/drawing/2014/main" id="{21CC81B4-84A9-4EF2-A56F-3A1DAABE770A}"/>
                </a:ext>
              </a:extLst>
            </p:cNvPr>
            <p:cNvGrpSpPr/>
            <p:nvPr/>
          </p:nvGrpSpPr>
          <p:grpSpPr>
            <a:xfrm>
              <a:off x="7000471" y="1037464"/>
              <a:ext cx="514281" cy="167872"/>
              <a:chOff x="1988043" y="1642109"/>
              <a:chExt cx="842785" cy="174881"/>
            </a:xfrm>
          </p:grpSpPr>
          <p:cxnSp>
            <p:nvCxnSpPr>
              <p:cNvPr id="153" name="Straight Connector 152">
                <a:extLst>
                  <a:ext uri="{FF2B5EF4-FFF2-40B4-BE49-F238E27FC236}">
                    <a16:creationId xmlns:a16="http://schemas.microsoft.com/office/drawing/2014/main" id="{26A30D67-9F8D-4CC1-AD06-6049B45654DE}"/>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7C3BF80-EAEF-4776-8278-F3984B029E13}"/>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26179582-1C50-4D79-9C5B-4D9BE7105F66}"/>
                </a:ext>
              </a:extLst>
            </p:cNvPr>
            <p:cNvGrpSpPr/>
            <p:nvPr/>
          </p:nvGrpSpPr>
          <p:grpSpPr>
            <a:xfrm flipH="1">
              <a:off x="7430242" y="1037464"/>
              <a:ext cx="514281" cy="167872"/>
              <a:chOff x="1988043" y="1642109"/>
              <a:chExt cx="842785" cy="174881"/>
            </a:xfrm>
          </p:grpSpPr>
          <p:cxnSp>
            <p:nvCxnSpPr>
              <p:cNvPr id="151" name="Straight Connector 150">
                <a:extLst>
                  <a:ext uri="{FF2B5EF4-FFF2-40B4-BE49-F238E27FC236}">
                    <a16:creationId xmlns:a16="http://schemas.microsoft.com/office/drawing/2014/main" id="{CBED22E9-1FD1-45EB-ADFA-1A39D4CDB912}"/>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45D4CA79-EED5-4BCB-AA5D-6C5330110C43}"/>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56" name="TextBox 155">
            <a:extLst>
              <a:ext uri="{FF2B5EF4-FFF2-40B4-BE49-F238E27FC236}">
                <a16:creationId xmlns:a16="http://schemas.microsoft.com/office/drawing/2014/main" id="{A60A4241-A653-408B-94B8-147AD8EED0DB}"/>
              </a:ext>
            </a:extLst>
          </p:cNvPr>
          <p:cNvSpPr txBox="1"/>
          <p:nvPr/>
        </p:nvSpPr>
        <p:spPr>
          <a:xfrm>
            <a:off x="4750995" y="5400776"/>
            <a:ext cx="336832" cy="246221"/>
          </a:xfrm>
          <a:prstGeom prst="rect">
            <a:avLst/>
          </a:prstGeom>
          <a:noFill/>
        </p:spPr>
        <p:txBody>
          <a:bodyPr wrap="square" rtlCol="0">
            <a:spAutoFit/>
          </a:bodyPr>
          <a:lstStyle/>
          <a:p>
            <a:pPr algn="ctr"/>
            <a:r>
              <a:rPr lang="en-US" sz="1000" b="1" dirty="0">
                <a:latin typeface="+mn-lt"/>
                <a:cs typeface="Times New Roman" panose="02020603050405020304" pitchFamily="18" charset="0"/>
              </a:rPr>
              <a:t>…</a:t>
            </a:r>
          </a:p>
        </p:txBody>
      </p:sp>
      <p:sp>
        <p:nvSpPr>
          <p:cNvPr id="157" name="TextBox 156">
            <a:extLst>
              <a:ext uri="{FF2B5EF4-FFF2-40B4-BE49-F238E27FC236}">
                <a16:creationId xmlns:a16="http://schemas.microsoft.com/office/drawing/2014/main" id="{8351D33F-630E-4CCA-BBB5-B7DA7E78498B}"/>
              </a:ext>
            </a:extLst>
          </p:cNvPr>
          <p:cNvSpPr txBox="1"/>
          <p:nvPr/>
        </p:nvSpPr>
        <p:spPr>
          <a:xfrm>
            <a:off x="3812158" y="6357630"/>
            <a:ext cx="188845" cy="230832"/>
          </a:xfrm>
          <a:prstGeom prst="rect">
            <a:avLst/>
          </a:prstGeom>
          <a:noFill/>
        </p:spPr>
        <p:txBody>
          <a:bodyPr wrap="square" rtlCol="0">
            <a:spAutoFit/>
          </a:bodyPr>
          <a:lstStyle/>
          <a:p>
            <a:pPr algn="ctr"/>
            <a:r>
              <a:rPr lang="en-US" sz="900" b="1" dirty="0">
                <a:latin typeface="+mn-lt"/>
                <a:cs typeface="Times New Roman" panose="02020603050405020304" pitchFamily="18" charset="0"/>
              </a:rPr>
              <a:t>…</a:t>
            </a:r>
          </a:p>
        </p:txBody>
      </p:sp>
      <p:sp>
        <p:nvSpPr>
          <p:cNvPr id="158" name="TextBox 157">
            <a:extLst>
              <a:ext uri="{FF2B5EF4-FFF2-40B4-BE49-F238E27FC236}">
                <a16:creationId xmlns:a16="http://schemas.microsoft.com/office/drawing/2014/main" id="{E3289438-8F1B-45AA-95BE-F5CA8711E38D}"/>
              </a:ext>
            </a:extLst>
          </p:cNvPr>
          <p:cNvSpPr txBox="1"/>
          <p:nvPr/>
        </p:nvSpPr>
        <p:spPr>
          <a:xfrm>
            <a:off x="5838193" y="6349333"/>
            <a:ext cx="188845" cy="230832"/>
          </a:xfrm>
          <a:prstGeom prst="rect">
            <a:avLst/>
          </a:prstGeom>
          <a:noFill/>
        </p:spPr>
        <p:txBody>
          <a:bodyPr wrap="square" rtlCol="0">
            <a:spAutoFit/>
          </a:bodyPr>
          <a:lstStyle/>
          <a:p>
            <a:pPr algn="ctr"/>
            <a:r>
              <a:rPr lang="en-US" sz="900" b="1" dirty="0">
                <a:latin typeface="+mn-lt"/>
                <a:cs typeface="Times New Roman" panose="02020603050405020304" pitchFamily="18" charset="0"/>
              </a:rPr>
              <a:t>…</a:t>
            </a:r>
          </a:p>
        </p:txBody>
      </p:sp>
      <p:sp>
        <p:nvSpPr>
          <p:cNvPr id="4" name="Rectangle 3">
            <a:hlinkClick r:id="rId4" action="ppaction://hlinksldjump"/>
            <a:extLst>
              <a:ext uri="{FF2B5EF4-FFF2-40B4-BE49-F238E27FC236}">
                <a16:creationId xmlns:a16="http://schemas.microsoft.com/office/drawing/2014/main" id="{D5DBA03B-4C53-1761-519C-BF02523264CA}"/>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449935411"/>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AB00100-32F5-4EDF-BD4B-7E947E792ECE}"/>
              </a:ext>
            </a:extLst>
          </p:cNvPr>
          <p:cNvPicPr>
            <a:picLocks noChangeAspect="1"/>
          </p:cNvPicPr>
          <p:nvPr/>
        </p:nvPicPr>
        <p:blipFill rotWithShape="1">
          <a:blip r:embed="rId2">
            <a:alphaModFix/>
          </a:blip>
          <a:srcRect l="1181" t="14226" r="13987" b="67356"/>
          <a:stretch/>
        </p:blipFill>
        <p:spPr>
          <a:xfrm>
            <a:off x="6754025" y="1398774"/>
            <a:ext cx="6400800" cy="752755"/>
          </a:xfrm>
          <a:prstGeom prst="rect">
            <a:avLst/>
          </a:prstGeom>
        </p:spPr>
      </p:pic>
      <p:sp>
        <p:nvSpPr>
          <p:cNvPr id="2" name="Title 1"/>
          <p:cNvSpPr>
            <a:spLocks noGrp="1"/>
          </p:cNvSpPr>
          <p:nvPr>
            <p:ph type="title"/>
          </p:nvPr>
        </p:nvSpPr>
        <p:spPr/>
        <p:txBody>
          <a:bodyPr/>
          <a:lstStyle/>
          <a:p>
            <a:r>
              <a:rPr lang="en-US" dirty="0"/>
              <a:t>VFT Model</a:t>
            </a:r>
          </a:p>
        </p:txBody>
      </p:sp>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Variables</a:t>
            </a:r>
          </a:p>
          <a:p>
            <a:pPr lvl="2"/>
            <a:r>
              <a:rPr lang="en-US" dirty="0">
                <a:cs typeface="Arial"/>
              </a:rPr>
              <a:t>Same decision variable</a:t>
            </a:r>
          </a:p>
          <a:p>
            <a:pPr lvl="2"/>
            <a:r>
              <a:rPr lang="en-US" dirty="0">
                <a:cs typeface="Arial"/>
              </a:rPr>
              <a:t>Auxiliary variables defined for simplicity</a:t>
            </a:r>
          </a:p>
          <a:p>
            <a:pPr lvl="2"/>
            <a:r>
              <a:rPr lang="en-US" dirty="0">
                <a:cs typeface="Arial"/>
              </a:rPr>
              <a:t>Relationship to Objective Hierarchy</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9" name="Picture 8">
            <a:extLst>
              <a:ext uri="{FF2B5EF4-FFF2-40B4-BE49-F238E27FC236}">
                <a16:creationId xmlns:a16="http://schemas.microsoft.com/office/drawing/2014/main" id="{8F0B27A9-3379-4356-88ED-D81666176885}"/>
              </a:ext>
            </a:extLst>
          </p:cNvPr>
          <p:cNvPicPr>
            <a:picLocks noChangeAspect="1"/>
          </p:cNvPicPr>
          <p:nvPr/>
        </p:nvPicPr>
        <p:blipFill rotWithShape="1">
          <a:blip r:embed="rId2"/>
          <a:srcRect l="1181" t="40804" r="13987" b="50130"/>
          <a:stretch/>
        </p:blipFill>
        <p:spPr>
          <a:xfrm>
            <a:off x="6739726" y="2151529"/>
            <a:ext cx="6400800" cy="370541"/>
          </a:xfrm>
          <a:prstGeom prst="rect">
            <a:avLst/>
          </a:prstGeom>
        </p:spPr>
      </p:pic>
      <p:pic>
        <p:nvPicPr>
          <p:cNvPr id="62" name="Picture 61">
            <a:extLst>
              <a:ext uri="{FF2B5EF4-FFF2-40B4-BE49-F238E27FC236}">
                <a16:creationId xmlns:a16="http://schemas.microsoft.com/office/drawing/2014/main" id="{3AE046B1-D5FF-41DB-8D0C-99D94FBBB68B}"/>
              </a:ext>
            </a:extLst>
          </p:cNvPr>
          <p:cNvPicPr>
            <a:picLocks noChangeAspect="1"/>
          </p:cNvPicPr>
          <p:nvPr/>
        </p:nvPicPr>
        <p:blipFill rotWithShape="1">
          <a:blip r:embed="rId3">
            <a:alphaModFix/>
          </a:blip>
          <a:srcRect l="2512" t="12716" r="13988" b="66115"/>
          <a:stretch/>
        </p:blipFill>
        <p:spPr>
          <a:xfrm>
            <a:off x="6762194" y="2552954"/>
            <a:ext cx="6400800" cy="878948"/>
          </a:xfrm>
          <a:prstGeom prst="rect">
            <a:avLst/>
          </a:prstGeom>
        </p:spPr>
      </p:pic>
      <p:pic>
        <p:nvPicPr>
          <p:cNvPr id="63" name="Picture 62">
            <a:extLst>
              <a:ext uri="{FF2B5EF4-FFF2-40B4-BE49-F238E27FC236}">
                <a16:creationId xmlns:a16="http://schemas.microsoft.com/office/drawing/2014/main" id="{1411739C-1B59-4A97-A952-CDAC762AAA34}"/>
              </a:ext>
            </a:extLst>
          </p:cNvPr>
          <p:cNvPicPr>
            <a:picLocks noChangeAspect="1"/>
          </p:cNvPicPr>
          <p:nvPr/>
        </p:nvPicPr>
        <p:blipFill rotWithShape="1">
          <a:blip r:embed="rId3">
            <a:alphaModFix/>
          </a:blip>
          <a:srcRect l="2512" t="33360" r="13988" b="45380"/>
          <a:stretch/>
        </p:blipFill>
        <p:spPr>
          <a:xfrm>
            <a:off x="6762194" y="3353530"/>
            <a:ext cx="6400800" cy="882777"/>
          </a:xfrm>
          <a:prstGeom prst="rect">
            <a:avLst/>
          </a:prstGeom>
        </p:spPr>
      </p:pic>
      <p:pic>
        <p:nvPicPr>
          <p:cNvPr id="64" name="Picture 63">
            <a:extLst>
              <a:ext uri="{FF2B5EF4-FFF2-40B4-BE49-F238E27FC236}">
                <a16:creationId xmlns:a16="http://schemas.microsoft.com/office/drawing/2014/main" id="{A593653B-3A93-4353-8753-FE6A5474BE04}"/>
              </a:ext>
            </a:extLst>
          </p:cNvPr>
          <p:cNvPicPr>
            <a:picLocks noChangeAspect="1"/>
          </p:cNvPicPr>
          <p:nvPr/>
        </p:nvPicPr>
        <p:blipFill rotWithShape="1">
          <a:blip r:embed="rId3">
            <a:alphaModFix/>
          </a:blip>
          <a:srcRect l="2512" t="54842" r="13988" b="23897"/>
          <a:stretch/>
        </p:blipFill>
        <p:spPr>
          <a:xfrm>
            <a:off x="6758052" y="4264484"/>
            <a:ext cx="6400800" cy="882777"/>
          </a:xfrm>
          <a:prstGeom prst="rect">
            <a:avLst/>
          </a:prstGeom>
        </p:spPr>
      </p:pic>
      <p:sp>
        <p:nvSpPr>
          <p:cNvPr id="116" name="Rectangle 115">
            <a:extLst>
              <a:ext uri="{FF2B5EF4-FFF2-40B4-BE49-F238E27FC236}">
                <a16:creationId xmlns:a16="http://schemas.microsoft.com/office/drawing/2014/main" id="{B6C0A23B-A958-49DF-8F53-E1D19FB1552A}"/>
              </a:ext>
            </a:extLst>
          </p:cNvPr>
          <p:cNvSpPr/>
          <p:nvPr/>
        </p:nvSpPr>
        <p:spPr>
          <a:xfrm>
            <a:off x="4268527" y="4478913"/>
            <a:ext cx="1326718" cy="38664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Solution Value</a:t>
            </a:r>
          </a:p>
        </p:txBody>
      </p:sp>
      <p:sp>
        <p:nvSpPr>
          <p:cNvPr id="118" name="Rectangle 117">
            <a:extLst>
              <a:ext uri="{FF2B5EF4-FFF2-40B4-BE49-F238E27FC236}">
                <a16:creationId xmlns:a16="http://schemas.microsoft.com/office/drawing/2014/main" id="{A35AA30B-B090-48C3-942F-7FACF741AE43}"/>
              </a:ext>
            </a:extLst>
          </p:cNvPr>
          <p:cNvSpPr/>
          <p:nvPr/>
        </p:nvSpPr>
        <p:spPr>
          <a:xfrm>
            <a:off x="558563" y="5274942"/>
            <a:ext cx="1186464" cy="3866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Cadet 1 Utility</a:t>
            </a:r>
          </a:p>
        </p:txBody>
      </p:sp>
      <p:sp>
        <p:nvSpPr>
          <p:cNvPr id="120" name="Rectangle 119">
            <a:extLst>
              <a:ext uri="{FF2B5EF4-FFF2-40B4-BE49-F238E27FC236}">
                <a16:creationId xmlns:a16="http://schemas.microsoft.com/office/drawing/2014/main" id="{236A87B2-B945-414F-93E9-1B03A83870B7}"/>
              </a:ext>
            </a:extLst>
          </p:cNvPr>
          <p:cNvSpPr/>
          <p:nvPr/>
        </p:nvSpPr>
        <p:spPr>
          <a:xfrm>
            <a:off x="3529358" y="5271000"/>
            <a:ext cx="1186464" cy="38664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1 Value</a:t>
            </a:r>
          </a:p>
        </p:txBody>
      </p:sp>
      <p:sp>
        <p:nvSpPr>
          <p:cNvPr id="121" name="Rectangle 120">
            <a:extLst>
              <a:ext uri="{FF2B5EF4-FFF2-40B4-BE49-F238E27FC236}">
                <a16:creationId xmlns:a16="http://schemas.microsoft.com/office/drawing/2014/main" id="{738D8839-D4B3-4709-87A6-B9ABFC005F3F}"/>
              </a:ext>
            </a:extLst>
          </p:cNvPr>
          <p:cNvSpPr/>
          <p:nvPr/>
        </p:nvSpPr>
        <p:spPr>
          <a:xfrm>
            <a:off x="5147954" y="5271000"/>
            <a:ext cx="1186464" cy="38664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M Value</a:t>
            </a:r>
          </a:p>
        </p:txBody>
      </p:sp>
      <p:sp>
        <p:nvSpPr>
          <p:cNvPr id="122" name="Rectangle 121">
            <a:extLst>
              <a:ext uri="{FF2B5EF4-FFF2-40B4-BE49-F238E27FC236}">
                <a16:creationId xmlns:a16="http://schemas.microsoft.com/office/drawing/2014/main" id="{57AD7F07-27B0-4B2E-ABB7-BBBBB219ED7B}"/>
              </a:ext>
            </a:extLst>
          </p:cNvPr>
          <p:cNvSpPr/>
          <p:nvPr/>
        </p:nvSpPr>
        <p:spPr>
          <a:xfrm>
            <a:off x="4033179" y="5990265"/>
            <a:ext cx="667150" cy="59702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1 Objective O Value</a:t>
            </a:r>
          </a:p>
        </p:txBody>
      </p:sp>
      <p:sp>
        <p:nvSpPr>
          <p:cNvPr id="123" name="Rectangle 122">
            <a:extLst>
              <a:ext uri="{FF2B5EF4-FFF2-40B4-BE49-F238E27FC236}">
                <a16:creationId xmlns:a16="http://schemas.microsoft.com/office/drawing/2014/main" id="{35F5C4CD-D026-4FA0-A8C4-8C9C14A4973D}"/>
              </a:ext>
            </a:extLst>
          </p:cNvPr>
          <p:cNvSpPr/>
          <p:nvPr/>
        </p:nvSpPr>
        <p:spPr>
          <a:xfrm>
            <a:off x="3111071" y="5990266"/>
            <a:ext cx="667150" cy="59702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1 Objective 1 Value</a:t>
            </a:r>
          </a:p>
        </p:txBody>
      </p:sp>
      <p:cxnSp>
        <p:nvCxnSpPr>
          <p:cNvPr id="131" name="Straight Connector 130">
            <a:extLst>
              <a:ext uri="{FF2B5EF4-FFF2-40B4-BE49-F238E27FC236}">
                <a16:creationId xmlns:a16="http://schemas.microsoft.com/office/drawing/2014/main" id="{7E54DCE3-5088-4F01-99C0-CB220046EE39}"/>
              </a:ext>
            </a:extLst>
          </p:cNvPr>
          <p:cNvCxnSpPr>
            <a:cxnSpLocks/>
          </p:cNvCxnSpPr>
          <p:nvPr/>
        </p:nvCxnSpPr>
        <p:spPr>
          <a:xfrm>
            <a:off x="4913498" y="4858732"/>
            <a:ext cx="0" cy="209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2" name="Group 131">
            <a:extLst>
              <a:ext uri="{FF2B5EF4-FFF2-40B4-BE49-F238E27FC236}">
                <a16:creationId xmlns:a16="http://schemas.microsoft.com/office/drawing/2014/main" id="{39268339-7D6B-483D-B69F-66872B3E2062}"/>
              </a:ext>
            </a:extLst>
          </p:cNvPr>
          <p:cNvGrpSpPr/>
          <p:nvPr/>
        </p:nvGrpSpPr>
        <p:grpSpPr>
          <a:xfrm>
            <a:off x="4089419" y="5064942"/>
            <a:ext cx="824079" cy="206967"/>
            <a:chOff x="2002536" y="1647444"/>
            <a:chExt cx="828292" cy="208025"/>
          </a:xfrm>
        </p:grpSpPr>
        <p:cxnSp>
          <p:nvCxnSpPr>
            <p:cNvPr id="133" name="Straight Connector 132">
              <a:extLst>
                <a:ext uri="{FF2B5EF4-FFF2-40B4-BE49-F238E27FC236}">
                  <a16:creationId xmlns:a16="http://schemas.microsoft.com/office/drawing/2014/main" id="{A2B6BAC4-96FA-424C-9EF9-6967ACB87CF7}"/>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789B6BC-886B-49FD-9F26-8AA4696FD9C0}"/>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48F40582-0F7E-4337-90EE-6C33F1F4F59B}"/>
              </a:ext>
            </a:extLst>
          </p:cNvPr>
          <p:cNvGrpSpPr/>
          <p:nvPr/>
        </p:nvGrpSpPr>
        <p:grpSpPr>
          <a:xfrm flipH="1">
            <a:off x="4898717" y="5064941"/>
            <a:ext cx="824079" cy="206967"/>
            <a:chOff x="2002536" y="1647444"/>
            <a:chExt cx="828292" cy="208025"/>
          </a:xfrm>
        </p:grpSpPr>
        <p:cxnSp>
          <p:nvCxnSpPr>
            <p:cNvPr id="136" name="Straight Connector 135">
              <a:extLst>
                <a:ext uri="{FF2B5EF4-FFF2-40B4-BE49-F238E27FC236}">
                  <a16:creationId xmlns:a16="http://schemas.microsoft.com/office/drawing/2014/main" id="{68A3E180-8C8D-4F52-9832-550D48F2D750}"/>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D22EA5C-2D12-4BD5-95CC-D7DFEA3E5991}"/>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4" name="Rectangle 143">
            <a:extLst>
              <a:ext uri="{FF2B5EF4-FFF2-40B4-BE49-F238E27FC236}">
                <a16:creationId xmlns:a16="http://schemas.microsoft.com/office/drawing/2014/main" id="{3085E5C9-9F7B-4225-B8FE-9D60B0CC6A73}"/>
              </a:ext>
            </a:extLst>
          </p:cNvPr>
          <p:cNvSpPr/>
          <p:nvPr/>
        </p:nvSpPr>
        <p:spPr>
          <a:xfrm>
            <a:off x="6065426" y="5981969"/>
            <a:ext cx="667150" cy="59702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M Objective O Value</a:t>
            </a:r>
          </a:p>
        </p:txBody>
      </p:sp>
      <p:sp>
        <p:nvSpPr>
          <p:cNvPr id="145" name="Rectangle 144">
            <a:extLst>
              <a:ext uri="{FF2B5EF4-FFF2-40B4-BE49-F238E27FC236}">
                <a16:creationId xmlns:a16="http://schemas.microsoft.com/office/drawing/2014/main" id="{913177D3-0574-41A9-99F3-005BE12376D9}"/>
              </a:ext>
            </a:extLst>
          </p:cNvPr>
          <p:cNvSpPr/>
          <p:nvPr/>
        </p:nvSpPr>
        <p:spPr>
          <a:xfrm>
            <a:off x="5143318" y="5981970"/>
            <a:ext cx="667150" cy="59702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M Objective 1 Value</a:t>
            </a:r>
          </a:p>
        </p:txBody>
      </p:sp>
      <p:cxnSp>
        <p:nvCxnSpPr>
          <p:cNvPr id="146" name="Straight Connector 145">
            <a:extLst>
              <a:ext uri="{FF2B5EF4-FFF2-40B4-BE49-F238E27FC236}">
                <a16:creationId xmlns:a16="http://schemas.microsoft.com/office/drawing/2014/main" id="{874E1EF2-EB86-4292-8D21-7F2171C83120}"/>
              </a:ext>
            </a:extLst>
          </p:cNvPr>
          <p:cNvCxnSpPr>
            <a:cxnSpLocks/>
          </p:cNvCxnSpPr>
          <p:nvPr/>
        </p:nvCxnSpPr>
        <p:spPr>
          <a:xfrm>
            <a:off x="5723454" y="5654459"/>
            <a:ext cx="0" cy="1565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7" name="Group 146">
            <a:extLst>
              <a:ext uri="{FF2B5EF4-FFF2-40B4-BE49-F238E27FC236}">
                <a16:creationId xmlns:a16="http://schemas.microsoft.com/office/drawing/2014/main" id="{C18738A9-21FE-4474-8700-9B6165B9EE47}"/>
              </a:ext>
            </a:extLst>
          </p:cNvPr>
          <p:cNvGrpSpPr/>
          <p:nvPr/>
        </p:nvGrpSpPr>
        <p:grpSpPr>
          <a:xfrm>
            <a:off x="5466963" y="5811010"/>
            <a:ext cx="511665" cy="167018"/>
            <a:chOff x="1988043" y="1642109"/>
            <a:chExt cx="842785" cy="174881"/>
          </a:xfrm>
        </p:grpSpPr>
        <p:cxnSp>
          <p:nvCxnSpPr>
            <p:cNvPr id="148" name="Straight Connector 147">
              <a:extLst>
                <a:ext uri="{FF2B5EF4-FFF2-40B4-BE49-F238E27FC236}">
                  <a16:creationId xmlns:a16="http://schemas.microsoft.com/office/drawing/2014/main" id="{97291B4F-65CB-4009-B0BE-81E3D05488F1}"/>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9D004C77-E43F-4307-8ABD-356ACD246663}"/>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1A5E23E6-1DB8-47B6-8B03-4800E221CE50}"/>
              </a:ext>
            </a:extLst>
          </p:cNvPr>
          <p:cNvGrpSpPr/>
          <p:nvPr/>
        </p:nvGrpSpPr>
        <p:grpSpPr>
          <a:xfrm flipH="1">
            <a:off x="5894548" y="5811010"/>
            <a:ext cx="511665" cy="167018"/>
            <a:chOff x="1988043" y="1642109"/>
            <a:chExt cx="842785" cy="174881"/>
          </a:xfrm>
        </p:grpSpPr>
        <p:cxnSp>
          <p:nvCxnSpPr>
            <p:cNvPr id="151" name="Straight Connector 150">
              <a:extLst>
                <a:ext uri="{FF2B5EF4-FFF2-40B4-BE49-F238E27FC236}">
                  <a16:creationId xmlns:a16="http://schemas.microsoft.com/office/drawing/2014/main" id="{9ADCA8F0-47BF-4ABD-8CC6-644A6B5A0537}"/>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024165B-E52A-44B9-927B-E72C6B82C7C9}"/>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E1091D2C-72FD-4669-B5FC-5A6F4D41EDE7}"/>
              </a:ext>
            </a:extLst>
          </p:cNvPr>
          <p:cNvGrpSpPr/>
          <p:nvPr/>
        </p:nvGrpSpPr>
        <p:grpSpPr>
          <a:xfrm flipH="1">
            <a:off x="3427503" y="5657521"/>
            <a:ext cx="939250" cy="323569"/>
            <a:chOff x="7000471" y="880113"/>
            <a:chExt cx="944052" cy="325223"/>
          </a:xfrm>
        </p:grpSpPr>
        <p:cxnSp>
          <p:nvCxnSpPr>
            <p:cNvPr id="154" name="Straight Connector 153">
              <a:extLst>
                <a:ext uri="{FF2B5EF4-FFF2-40B4-BE49-F238E27FC236}">
                  <a16:creationId xmlns:a16="http://schemas.microsoft.com/office/drawing/2014/main" id="{E5106714-601D-4ACB-9B06-51C2AD38C90F}"/>
                </a:ext>
              </a:extLst>
            </p:cNvPr>
            <p:cNvCxnSpPr>
              <a:cxnSpLocks/>
            </p:cNvCxnSpPr>
            <p:nvPr/>
          </p:nvCxnSpPr>
          <p:spPr>
            <a:xfrm>
              <a:off x="7258273" y="880113"/>
              <a:ext cx="0" cy="157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5" name="Group 154">
              <a:extLst>
                <a:ext uri="{FF2B5EF4-FFF2-40B4-BE49-F238E27FC236}">
                  <a16:creationId xmlns:a16="http://schemas.microsoft.com/office/drawing/2014/main" id="{B0EDB525-71CA-41E6-BCD7-CB08512F2E77}"/>
                </a:ext>
              </a:extLst>
            </p:cNvPr>
            <p:cNvGrpSpPr/>
            <p:nvPr/>
          </p:nvGrpSpPr>
          <p:grpSpPr>
            <a:xfrm>
              <a:off x="7000471" y="1037464"/>
              <a:ext cx="514281" cy="167872"/>
              <a:chOff x="1988043" y="1642109"/>
              <a:chExt cx="842785" cy="174881"/>
            </a:xfrm>
          </p:grpSpPr>
          <p:cxnSp>
            <p:nvCxnSpPr>
              <p:cNvPr id="159" name="Straight Connector 158">
                <a:extLst>
                  <a:ext uri="{FF2B5EF4-FFF2-40B4-BE49-F238E27FC236}">
                    <a16:creationId xmlns:a16="http://schemas.microsoft.com/office/drawing/2014/main" id="{FEE97BAD-0FC6-4A80-A0C5-A6EAE4E505F1}"/>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2F3E3B5E-740E-4E0D-8E99-242905537183}"/>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E112FDE1-BF81-4EF2-A25D-0C35C0C0A262}"/>
                </a:ext>
              </a:extLst>
            </p:cNvPr>
            <p:cNvGrpSpPr/>
            <p:nvPr/>
          </p:nvGrpSpPr>
          <p:grpSpPr>
            <a:xfrm flipH="1">
              <a:off x="7430242" y="1037464"/>
              <a:ext cx="514281" cy="167872"/>
              <a:chOff x="1988043" y="1642109"/>
              <a:chExt cx="842785" cy="174881"/>
            </a:xfrm>
          </p:grpSpPr>
          <p:cxnSp>
            <p:nvCxnSpPr>
              <p:cNvPr id="157" name="Straight Connector 156">
                <a:extLst>
                  <a:ext uri="{FF2B5EF4-FFF2-40B4-BE49-F238E27FC236}">
                    <a16:creationId xmlns:a16="http://schemas.microsoft.com/office/drawing/2014/main" id="{84ED43DF-8B93-4DC6-A6D0-0B6817CF85C4}"/>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46BE8DC1-393B-484A-9CDA-19D217D19DEB}"/>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62" name="TextBox 161">
            <a:extLst>
              <a:ext uri="{FF2B5EF4-FFF2-40B4-BE49-F238E27FC236}">
                <a16:creationId xmlns:a16="http://schemas.microsoft.com/office/drawing/2014/main" id="{F0787022-2769-4FBA-8529-8CE767909EF3}"/>
              </a:ext>
            </a:extLst>
          </p:cNvPr>
          <p:cNvSpPr txBox="1"/>
          <p:nvPr/>
        </p:nvSpPr>
        <p:spPr>
          <a:xfrm>
            <a:off x="4750995" y="5400776"/>
            <a:ext cx="336832" cy="246221"/>
          </a:xfrm>
          <a:prstGeom prst="rect">
            <a:avLst/>
          </a:prstGeom>
          <a:noFill/>
        </p:spPr>
        <p:txBody>
          <a:bodyPr wrap="square" rtlCol="0">
            <a:spAutoFit/>
          </a:bodyPr>
          <a:lstStyle/>
          <a:p>
            <a:pPr algn="ctr"/>
            <a:r>
              <a:rPr lang="en-US" sz="1000" b="1" dirty="0">
                <a:latin typeface="+mn-lt"/>
                <a:cs typeface="Times New Roman" panose="02020603050405020304" pitchFamily="18" charset="0"/>
              </a:rPr>
              <a:t>…</a:t>
            </a:r>
          </a:p>
        </p:txBody>
      </p:sp>
      <p:sp>
        <p:nvSpPr>
          <p:cNvPr id="163" name="TextBox 162">
            <a:extLst>
              <a:ext uri="{FF2B5EF4-FFF2-40B4-BE49-F238E27FC236}">
                <a16:creationId xmlns:a16="http://schemas.microsoft.com/office/drawing/2014/main" id="{9401DF37-5341-481C-AF18-21C5824B4BBC}"/>
              </a:ext>
            </a:extLst>
          </p:cNvPr>
          <p:cNvSpPr txBox="1"/>
          <p:nvPr/>
        </p:nvSpPr>
        <p:spPr>
          <a:xfrm>
            <a:off x="3812158" y="6357630"/>
            <a:ext cx="188845" cy="230832"/>
          </a:xfrm>
          <a:prstGeom prst="rect">
            <a:avLst/>
          </a:prstGeom>
          <a:noFill/>
        </p:spPr>
        <p:txBody>
          <a:bodyPr wrap="square" rtlCol="0">
            <a:spAutoFit/>
          </a:bodyPr>
          <a:lstStyle/>
          <a:p>
            <a:pPr algn="ctr"/>
            <a:r>
              <a:rPr lang="en-US" sz="900" b="1" dirty="0">
                <a:latin typeface="+mn-lt"/>
                <a:cs typeface="Times New Roman" panose="02020603050405020304" pitchFamily="18" charset="0"/>
              </a:rPr>
              <a:t>…</a:t>
            </a:r>
          </a:p>
        </p:txBody>
      </p:sp>
      <p:sp>
        <p:nvSpPr>
          <p:cNvPr id="164" name="TextBox 163">
            <a:extLst>
              <a:ext uri="{FF2B5EF4-FFF2-40B4-BE49-F238E27FC236}">
                <a16:creationId xmlns:a16="http://schemas.microsoft.com/office/drawing/2014/main" id="{E4F9F77E-9D6F-47B8-A87A-712794D6BC1C}"/>
              </a:ext>
            </a:extLst>
          </p:cNvPr>
          <p:cNvSpPr txBox="1"/>
          <p:nvPr/>
        </p:nvSpPr>
        <p:spPr>
          <a:xfrm>
            <a:off x="5838193" y="6349333"/>
            <a:ext cx="188845" cy="230832"/>
          </a:xfrm>
          <a:prstGeom prst="rect">
            <a:avLst/>
          </a:prstGeom>
          <a:noFill/>
        </p:spPr>
        <p:txBody>
          <a:bodyPr wrap="square" rtlCol="0">
            <a:spAutoFit/>
          </a:bodyPr>
          <a:lstStyle/>
          <a:p>
            <a:pPr algn="ctr"/>
            <a:r>
              <a:rPr lang="en-US" sz="900" b="1" dirty="0">
                <a:latin typeface="+mn-lt"/>
                <a:cs typeface="Times New Roman" panose="02020603050405020304" pitchFamily="18" charset="0"/>
              </a:rPr>
              <a:t>…</a:t>
            </a:r>
          </a:p>
        </p:txBody>
      </p:sp>
      <p:sp>
        <p:nvSpPr>
          <p:cNvPr id="4" name="Rectangle 3">
            <a:hlinkClick r:id="rId4" action="ppaction://hlinksldjump"/>
            <a:extLst>
              <a:ext uri="{FF2B5EF4-FFF2-40B4-BE49-F238E27FC236}">
                <a16:creationId xmlns:a16="http://schemas.microsoft.com/office/drawing/2014/main" id="{F9EB33B4-D949-C5D0-1F17-60120AC8A61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044663100"/>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AB00100-32F5-4EDF-BD4B-7E947E792ECE}"/>
              </a:ext>
            </a:extLst>
          </p:cNvPr>
          <p:cNvPicPr>
            <a:picLocks noChangeAspect="1"/>
          </p:cNvPicPr>
          <p:nvPr/>
        </p:nvPicPr>
        <p:blipFill rotWithShape="1">
          <a:blip r:embed="rId2">
            <a:alphaModFix/>
          </a:blip>
          <a:srcRect l="1181" t="14226" r="13987" b="67356"/>
          <a:stretch/>
        </p:blipFill>
        <p:spPr>
          <a:xfrm>
            <a:off x="6754025" y="1398774"/>
            <a:ext cx="6400800" cy="752755"/>
          </a:xfrm>
          <a:prstGeom prst="rect">
            <a:avLst/>
          </a:prstGeom>
        </p:spPr>
      </p:pic>
      <p:sp>
        <p:nvSpPr>
          <p:cNvPr id="2" name="Title 1"/>
          <p:cNvSpPr>
            <a:spLocks noGrp="1"/>
          </p:cNvSpPr>
          <p:nvPr>
            <p:ph type="title"/>
          </p:nvPr>
        </p:nvSpPr>
        <p:spPr/>
        <p:txBody>
          <a:bodyPr/>
          <a:lstStyle/>
          <a:p>
            <a:r>
              <a:rPr lang="en-US" dirty="0"/>
              <a:t>VFT Model</a:t>
            </a:r>
          </a:p>
        </p:txBody>
      </p:sp>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Variables</a:t>
            </a:r>
          </a:p>
          <a:p>
            <a:pPr lvl="2"/>
            <a:r>
              <a:rPr lang="en-US" dirty="0">
                <a:cs typeface="Arial"/>
              </a:rPr>
              <a:t>Same decision variable</a:t>
            </a:r>
          </a:p>
          <a:p>
            <a:pPr lvl="2"/>
            <a:r>
              <a:rPr lang="en-US" dirty="0">
                <a:cs typeface="Arial"/>
              </a:rPr>
              <a:t>Auxiliary variables defined for simplicity</a:t>
            </a:r>
          </a:p>
          <a:p>
            <a:pPr lvl="2"/>
            <a:r>
              <a:rPr lang="en-US" dirty="0">
                <a:cs typeface="Arial"/>
              </a:rPr>
              <a:t>Relationship to Objective Hierarchy</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9" name="Picture 8">
            <a:extLst>
              <a:ext uri="{FF2B5EF4-FFF2-40B4-BE49-F238E27FC236}">
                <a16:creationId xmlns:a16="http://schemas.microsoft.com/office/drawing/2014/main" id="{8F0B27A9-3379-4356-88ED-D81666176885}"/>
              </a:ext>
            </a:extLst>
          </p:cNvPr>
          <p:cNvPicPr>
            <a:picLocks noChangeAspect="1"/>
          </p:cNvPicPr>
          <p:nvPr/>
        </p:nvPicPr>
        <p:blipFill rotWithShape="1">
          <a:blip r:embed="rId2"/>
          <a:srcRect l="1181" t="40804" r="13987" b="50130"/>
          <a:stretch/>
        </p:blipFill>
        <p:spPr>
          <a:xfrm>
            <a:off x="6739726" y="2151529"/>
            <a:ext cx="6400800" cy="370541"/>
          </a:xfrm>
          <a:prstGeom prst="rect">
            <a:avLst/>
          </a:prstGeom>
        </p:spPr>
      </p:pic>
      <p:pic>
        <p:nvPicPr>
          <p:cNvPr id="62" name="Picture 61">
            <a:extLst>
              <a:ext uri="{FF2B5EF4-FFF2-40B4-BE49-F238E27FC236}">
                <a16:creationId xmlns:a16="http://schemas.microsoft.com/office/drawing/2014/main" id="{3AE046B1-D5FF-41DB-8D0C-99D94FBBB68B}"/>
              </a:ext>
            </a:extLst>
          </p:cNvPr>
          <p:cNvPicPr>
            <a:picLocks noChangeAspect="1"/>
          </p:cNvPicPr>
          <p:nvPr/>
        </p:nvPicPr>
        <p:blipFill rotWithShape="1">
          <a:blip r:embed="rId3">
            <a:alphaModFix/>
          </a:blip>
          <a:srcRect l="2512" t="12716" r="13988" b="66115"/>
          <a:stretch/>
        </p:blipFill>
        <p:spPr>
          <a:xfrm>
            <a:off x="6762194" y="2552954"/>
            <a:ext cx="6400800" cy="878948"/>
          </a:xfrm>
          <a:prstGeom prst="rect">
            <a:avLst/>
          </a:prstGeom>
        </p:spPr>
      </p:pic>
      <p:pic>
        <p:nvPicPr>
          <p:cNvPr id="63" name="Picture 62">
            <a:extLst>
              <a:ext uri="{FF2B5EF4-FFF2-40B4-BE49-F238E27FC236}">
                <a16:creationId xmlns:a16="http://schemas.microsoft.com/office/drawing/2014/main" id="{1411739C-1B59-4A97-A952-CDAC762AAA34}"/>
              </a:ext>
            </a:extLst>
          </p:cNvPr>
          <p:cNvPicPr>
            <a:picLocks noChangeAspect="1"/>
          </p:cNvPicPr>
          <p:nvPr/>
        </p:nvPicPr>
        <p:blipFill rotWithShape="1">
          <a:blip r:embed="rId3">
            <a:alphaModFix/>
          </a:blip>
          <a:srcRect l="2512" t="33360" r="13988" b="45380"/>
          <a:stretch/>
        </p:blipFill>
        <p:spPr>
          <a:xfrm>
            <a:off x="6762194" y="3353530"/>
            <a:ext cx="6400800" cy="882777"/>
          </a:xfrm>
          <a:prstGeom prst="rect">
            <a:avLst/>
          </a:prstGeom>
        </p:spPr>
      </p:pic>
      <p:pic>
        <p:nvPicPr>
          <p:cNvPr id="64" name="Picture 63">
            <a:extLst>
              <a:ext uri="{FF2B5EF4-FFF2-40B4-BE49-F238E27FC236}">
                <a16:creationId xmlns:a16="http://schemas.microsoft.com/office/drawing/2014/main" id="{A593653B-3A93-4353-8753-FE6A5474BE04}"/>
              </a:ext>
            </a:extLst>
          </p:cNvPr>
          <p:cNvPicPr>
            <a:picLocks noChangeAspect="1"/>
          </p:cNvPicPr>
          <p:nvPr/>
        </p:nvPicPr>
        <p:blipFill rotWithShape="1">
          <a:blip r:embed="rId3">
            <a:alphaModFix/>
          </a:blip>
          <a:srcRect l="2512" t="54842" r="13988" b="23897"/>
          <a:stretch/>
        </p:blipFill>
        <p:spPr>
          <a:xfrm>
            <a:off x="6758052" y="4264484"/>
            <a:ext cx="6400800" cy="882777"/>
          </a:xfrm>
          <a:prstGeom prst="rect">
            <a:avLst/>
          </a:prstGeom>
        </p:spPr>
      </p:pic>
      <p:pic>
        <p:nvPicPr>
          <p:cNvPr id="65" name="Picture 64">
            <a:extLst>
              <a:ext uri="{FF2B5EF4-FFF2-40B4-BE49-F238E27FC236}">
                <a16:creationId xmlns:a16="http://schemas.microsoft.com/office/drawing/2014/main" id="{DB820023-ACDD-4841-A755-BD205BBFBBB0}"/>
              </a:ext>
            </a:extLst>
          </p:cNvPr>
          <p:cNvPicPr>
            <a:picLocks noChangeAspect="1"/>
          </p:cNvPicPr>
          <p:nvPr/>
        </p:nvPicPr>
        <p:blipFill rotWithShape="1">
          <a:blip r:embed="rId3">
            <a:alphaModFix/>
          </a:blip>
          <a:srcRect l="2512" t="75578" r="13988" b="3162"/>
          <a:stretch/>
        </p:blipFill>
        <p:spPr>
          <a:xfrm>
            <a:off x="6741427" y="5147261"/>
            <a:ext cx="6400800" cy="882777"/>
          </a:xfrm>
          <a:prstGeom prst="rect">
            <a:avLst/>
          </a:prstGeom>
        </p:spPr>
      </p:pic>
      <p:sp>
        <p:nvSpPr>
          <p:cNvPr id="116" name="Rectangle 115">
            <a:extLst>
              <a:ext uri="{FF2B5EF4-FFF2-40B4-BE49-F238E27FC236}">
                <a16:creationId xmlns:a16="http://schemas.microsoft.com/office/drawing/2014/main" id="{ADAE5699-8778-41E7-814B-F775F1BCD1E3}"/>
              </a:ext>
            </a:extLst>
          </p:cNvPr>
          <p:cNvSpPr/>
          <p:nvPr/>
        </p:nvSpPr>
        <p:spPr>
          <a:xfrm>
            <a:off x="4268527" y="4478913"/>
            <a:ext cx="1326718" cy="38664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Solution Value</a:t>
            </a:r>
          </a:p>
        </p:txBody>
      </p:sp>
      <p:sp>
        <p:nvSpPr>
          <p:cNvPr id="117" name="Rectangle 116">
            <a:extLst>
              <a:ext uri="{FF2B5EF4-FFF2-40B4-BE49-F238E27FC236}">
                <a16:creationId xmlns:a16="http://schemas.microsoft.com/office/drawing/2014/main" id="{69BF0061-2B1D-4268-A13D-8CCB3C777911}"/>
              </a:ext>
            </a:extLst>
          </p:cNvPr>
          <p:cNvSpPr/>
          <p:nvPr/>
        </p:nvSpPr>
        <p:spPr>
          <a:xfrm>
            <a:off x="1297734" y="4475122"/>
            <a:ext cx="1326718" cy="3866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Cadet Solution Value</a:t>
            </a:r>
          </a:p>
        </p:txBody>
      </p:sp>
      <p:sp>
        <p:nvSpPr>
          <p:cNvPr id="118" name="Rectangle 117">
            <a:extLst>
              <a:ext uri="{FF2B5EF4-FFF2-40B4-BE49-F238E27FC236}">
                <a16:creationId xmlns:a16="http://schemas.microsoft.com/office/drawing/2014/main" id="{1F934266-9178-4080-9E7D-19B9BC6D16C8}"/>
              </a:ext>
            </a:extLst>
          </p:cNvPr>
          <p:cNvSpPr/>
          <p:nvPr/>
        </p:nvSpPr>
        <p:spPr>
          <a:xfrm>
            <a:off x="558563" y="5274942"/>
            <a:ext cx="1186464" cy="38664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Cadet 1 Utility</a:t>
            </a:r>
          </a:p>
        </p:txBody>
      </p:sp>
      <p:sp>
        <p:nvSpPr>
          <p:cNvPr id="119" name="Rectangle 118">
            <a:extLst>
              <a:ext uri="{FF2B5EF4-FFF2-40B4-BE49-F238E27FC236}">
                <a16:creationId xmlns:a16="http://schemas.microsoft.com/office/drawing/2014/main" id="{93EEE910-72A0-4E9A-BACF-37ACD82B7D24}"/>
              </a:ext>
            </a:extLst>
          </p:cNvPr>
          <p:cNvSpPr/>
          <p:nvPr/>
        </p:nvSpPr>
        <p:spPr>
          <a:xfrm>
            <a:off x="2177159" y="5274942"/>
            <a:ext cx="1186464" cy="38664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Cadet N Utility</a:t>
            </a:r>
          </a:p>
        </p:txBody>
      </p:sp>
      <p:sp>
        <p:nvSpPr>
          <p:cNvPr id="120" name="Rectangle 119">
            <a:extLst>
              <a:ext uri="{FF2B5EF4-FFF2-40B4-BE49-F238E27FC236}">
                <a16:creationId xmlns:a16="http://schemas.microsoft.com/office/drawing/2014/main" id="{845C37E2-1633-4FA5-8E22-BFAD340BA4DA}"/>
              </a:ext>
            </a:extLst>
          </p:cNvPr>
          <p:cNvSpPr/>
          <p:nvPr/>
        </p:nvSpPr>
        <p:spPr>
          <a:xfrm>
            <a:off x="3529358" y="5271000"/>
            <a:ext cx="1186464" cy="38664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1 Value</a:t>
            </a:r>
          </a:p>
        </p:txBody>
      </p:sp>
      <p:sp>
        <p:nvSpPr>
          <p:cNvPr id="121" name="Rectangle 120">
            <a:extLst>
              <a:ext uri="{FF2B5EF4-FFF2-40B4-BE49-F238E27FC236}">
                <a16:creationId xmlns:a16="http://schemas.microsoft.com/office/drawing/2014/main" id="{EABC5280-F95E-47F9-A83D-0765E87F9491}"/>
              </a:ext>
            </a:extLst>
          </p:cNvPr>
          <p:cNvSpPr/>
          <p:nvPr/>
        </p:nvSpPr>
        <p:spPr>
          <a:xfrm>
            <a:off x="5147954" y="5271000"/>
            <a:ext cx="1186464" cy="38664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M Value</a:t>
            </a:r>
          </a:p>
        </p:txBody>
      </p:sp>
      <p:sp>
        <p:nvSpPr>
          <p:cNvPr id="122" name="Rectangle 121">
            <a:extLst>
              <a:ext uri="{FF2B5EF4-FFF2-40B4-BE49-F238E27FC236}">
                <a16:creationId xmlns:a16="http://schemas.microsoft.com/office/drawing/2014/main" id="{D13EEA84-4765-4228-9675-62ADA4B371AF}"/>
              </a:ext>
            </a:extLst>
          </p:cNvPr>
          <p:cNvSpPr/>
          <p:nvPr/>
        </p:nvSpPr>
        <p:spPr>
          <a:xfrm>
            <a:off x="4033179" y="5990265"/>
            <a:ext cx="667150" cy="59702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1 Objective O Value</a:t>
            </a:r>
          </a:p>
        </p:txBody>
      </p:sp>
      <p:sp>
        <p:nvSpPr>
          <p:cNvPr id="123" name="Rectangle 122">
            <a:extLst>
              <a:ext uri="{FF2B5EF4-FFF2-40B4-BE49-F238E27FC236}">
                <a16:creationId xmlns:a16="http://schemas.microsoft.com/office/drawing/2014/main" id="{EAE5DEDD-9C24-409A-8B3C-DF93D0785B06}"/>
              </a:ext>
            </a:extLst>
          </p:cNvPr>
          <p:cNvSpPr/>
          <p:nvPr/>
        </p:nvSpPr>
        <p:spPr>
          <a:xfrm>
            <a:off x="3111071" y="5990266"/>
            <a:ext cx="667150" cy="59702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1 Objective 1 Value</a:t>
            </a:r>
          </a:p>
        </p:txBody>
      </p:sp>
      <p:cxnSp>
        <p:nvCxnSpPr>
          <p:cNvPr id="124" name="Straight Connector 123">
            <a:extLst>
              <a:ext uri="{FF2B5EF4-FFF2-40B4-BE49-F238E27FC236}">
                <a16:creationId xmlns:a16="http://schemas.microsoft.com/office/drawing/2014/main" id="{256933EA-B504-47B6-8080-5EF3480FB936}"/>
              </a:ext>
            </a:extLst>
          </p:cNvPr>
          <p:cNvCxnSpPr>
            <a:cxnSpLocks/>
            <a:stCxn id="117" idx="2"/>
          </p:cNvCxnSpPr>
          <p:nvPr/>
        </p:nvCxnSpPr>
        <p:spPr>
          <a:xfrm>
            <a:off x="1961092" y="4861765"/>
            <a:ext cx="0" cy="209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5" name="Group 124">
            <a:extLst>
              <a:ext uri="{FF2B5EF4-FFF2-40B4-BE49-F238E27FC236}">
                <a16:creationId xmlns:a16="http://schemas.microsoft.com/office/drawing/2014/main" id="{D57F4BC9-BA7D-41D0-9898-BCDB1A35A4A2}"/>
              </a:ext>
            </a:extLst>
          </p:cNvPr>
          <p:cNvGrpSpPr/>
          <p:nvPr/>
        </p:nvGrpSpPr>
        <p:grpSpPr>
          <a:xfrm>
            <a:off x="1137013" y="5064033"/>
            <a:ext cx="824079" cy="206967"/>
            <a:chOff x="2002536" y="1643482"/>
            <a:chExt cx="828292" cy="208025"/>
          </a:xfrm>
        </p:grpSpPr>
        <p:cxnSp>
          <p:nvCxnSpPr>
            <p:cNvPr id="126" name="Straight Connector 125">
              <a:extLst>
                <a:ext uri="{FF2B5EF4-FFF2-40B4-BE49-F238E27FC236}">
                  <a16:creationId xmlns:a16="http://schemas.microsoft.com/office/drawing/2014/main" id="{ED992BF2-664D-4610-AC04-43F043F923F5}"/>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A30D320B-1E8F-4959-B475-7BEEE2CFF716}"/>
                </a:ext>
              </a:extLst>
            </p:cNvPr>
            <p:cNvCxnSpPr>
              <a:cxnSpLocks/>
            </p:cNvCxnSpPr>
            <p:nvPr/>
          </p:nvCxnSpPr>
          <p:spPr>
            <a:xfrm>
              <a:off x="2002536" y="1643482"/>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ED54296A-7EB4-4A50-B6B2-0B2996C0CEED}"/>
              </a:ext>
            </a:extLst>
          </p:cNvPr>
          <p:cNvGrpSpPr/>
          <p:nvPr/>
        </p:nvGrpSpPr>
        <p:grpSpPr>
          <a:xfrm flipH="1">
            <a:off x="1946311" y="5067974"/>
            <a:ext cx="824079" cy="206967"/>
            <a:chOff x="2002536" y="1647444"/>
            <a:chExt cx="828292" cy="208025"/>
          </a:xfrm>
        </p:grpSpPr>
        <p:cxnSp>
          <p:nvCxnSpPr>
            <p:cNvPr id="129" name="Straight Connector 128">
              <a:extLst>
                <a:ext uri="{FF2B5EF4-FFF2-40B4-BE49-F238E27FC236}">
                  <a16:creationId xmlns:a16="http://schemas.microsoft.com/office/drawing/2014/main" id="{4FD1FFA2-44D3-4718-A920-2CA469AAFF9E}"/>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64C3A37-E362-4062-80D8-34ADF9BE0A86}"/>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ADEED183-8289-4857-BBD5-9E5AFCC9BE11}"/>
              </a:ext>
            </a:extLst>
          </p:cNvPr>
          <p:cNvCxnSpPr>
            <a:cxnSpLocks/>
          </p:cNvCxnSpPr>
          <p:nvPr/>
        </p:nvCxnSpPr>
        <p:spPr>
          <a:xfrm>
            <a:off x="4913498" y="4858732"/>
            <a:ext cx="0" cy="209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2" name="Group 131">
            <a:extLst>
              <a:ext uri="{FF2B5EF4-FFF2-40B4-BE49-F238E27FC236}">
                <a16:creationId xmlns:a16="http://schemas.microsoft.com/office/drawing/2014/main" id="{1EF7DBD2-CDAD-4C8D-9AAA-1AD73C7749D0}"/>
              </a:ext>
            </a:extLst>
          </p:cNvPr>
          <p:cNvGrpSpPr/>
          <p:nvPr/>
        </p:nvGrpSpPr>
        <p:grpSpPr>
          <a:xfrm>
            <a:off x="4089419" y="5064942"/>
            <a:ext cx="824079" cy="206967"/>
            <a:chOff x="2002536" y="1647444"/>
            <a:chExt cx="828292" cy="208025"/>
          </a:xfrm>
        </p:grpSpPr>
        <p:cxnSp>
          <p:nvCxnSpPr>
            <p:cNvPr id="133" name="Straight Connector 132">
              <a:extLst>
                <a:ext uri="{FF2B5EF4-FFF2-40B4-BE49-F238E27FC236}">
                  <a16:creationId xmlns:a16="http://schemas.microsoft.com/office/drawing/2014/main" id="{522683FA-A3E2-4362-A910-477A9CF8520B}"/>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5D590B2-B55F-43A4-8C24-BFA42C462013}"/>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BB62B167-40C3-4BFF-BEA3-A64ED740E938}"/>
              </a:ext>
            </a:extLst>
          </p:cNvPr>
          <p:cNvGrpSpPr/>
          <p:nvPr/>
        </p:nvGrpSpPr>
        <p:grpSpPr>
          <a:xfrm flipH="1">
            <a:off x="4898717" y="5064941"/>
            <a:ext cx="824079" cy="206967"/>
            <a:chOff x="2002536" y="1647444"/>
            <a:chExt cx="828292" cy="208025"/>
          </a:xfrm>
        </p:grpSpPr>
        <p:cxnSp>
          <p:nvCxnSpPr>
            <p:cNvPr id="136" name="Straight Connector 135">
              <a:extLst>
                <a:ext uri="{FF2B5EF4-FFF2-40B4-BE49-F238E27FC236}">
                  <a16:creationId xmlns:a16="http://schemas.microsoft.com/office/drawing/2014/main" id="{BD649DA8-72F8-422A-AE69-A03D20391E17}"/>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87830BDB-1A84-4EEE-8FD3-5F7CEA053700}"/>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4" name="Rectangle 143">
            <a:extLst>
              <a:ext uri="{FF2B5EF4-FFF2-40B4-BE49-F238E27FC236}">
                <a16:creationId xmlns:a16="http://schemas.microsoft.com/office/drawing/2014/main" id="{ABF5AD82-5C31-44F5-829B-DEBA78674B9C}"/>
              </a:ext>
            </a:extLst>
          </p:cNvPr>
          <p:cNvSpPr/>
          <p:nvPr/>
        </p:nvSpPr>
        <p:spPr>
          <a:xfrm>
            <a:off x="6065426" y="5981969"/>
            <a:ext cx="667150" cy="59702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M Objective O Value</a:t>
            </a:r>
          </a:p>
        </p:txBody>
      </p:sp>
      <p:sp>
        <p:nvSpPr>
          <p:cNvPr id="145" name="Rectangle 144">
            <a:extLst>
              <a:ext uri="{FF2B5EF4-FFF2-40B4-BE49-F238E27FC236}">
                <a16:creationId xmlns:a16="http://schemas.microsoft.com/office/drawing/2014/main" id="{06E09899-8F41-493E-B180-453C6B237902}"/>
              </a:ext>
            </a:extLst>
          </p:cNvPr>
          <p:cNvSpPr/>
          <p:nvPr/>
        </p:nvSpPr>
        <p:spPr>
          <a:xfrm>
            <a:off x="5143318" y="5981970"/>
            <a:ext cx="667150" cy="597023"/>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M Objective 1 Value</a:t>
            </a:r>
          </a:p>
        </p:txBody>
      </p:sp>
      <p:cxnSp>
        <p:nvCxnSpPr>
          <p:cNvPr id="146" name="Straight Connector 145">
            <a:extLst>
              <a:ext uri="{FF2B5EF4-FFF2-40B4-BE49-F238E27FC236}">
                <a16:creationId xmlns:a16="http://schemas.microsoft.com/office/drawing/2014/main" id="{F19B2A8F-7904-4B24-8508-8A2CFA99934F}"/>
              </a:ext>
            </a:extLst>
          </p:cNvPr>
          <p:cNvCxnSpPr>
            <a:cxnSpLocks/>
          </p:cNvCxnSpPr>
          <p:nvPr/>
        </p:nvCxnSpPr>
        <p:spPr>
          <a:xfrm>
            <a:off x="5723454" y="5654459"/>
            <a:ext cx="0" cy="1565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7" name="Group 146">
            <a:extLst>
              <a:ext uri="{FF2B5EF4-FFF2-40B4-BE49-F238E27FC236}">
                <a16:creationId xmlns:a16="http://schemas.microsoft.com/office/drawing/2014/main" id="{11C04651-BA8A-4266-81A9-ED7E09700013}"/>
              </a:ext>
            </a:extLst>
          </p:cNvPr>
          <p:cNvGrpSpPr/>
          <p:nvPr/>
        </p:nvGrpSpPr>
        <p:grpSpPr>
          <a:xfrm>
            <a:off x="5466963" y="5811010"/>
            <a:ext cx="511665" cy="167018"/>
            <a:chOff x="1988043" y="1642109"/>
            <a:chExt cx="842785" cy="174881"/>
          </a:xfrm>
        </p:grpSpPr>
        <p:cxnSp>
          <p:nvCxnSpPr>
            <p:cNvPr id="148" name="Straight Connector 147">
              <a:extLst>
                <a:ext uri="{FF2B5EF4-FFF2-40B4-BE49-F238E27FC236}">
                  <a16:creationId xmlns:a16="http://schemas.microsoft.com/office/drawing/2014/main" id="{5ECFFA81-47A6-4F75-AE2F-E09961B68DDE}"/>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8D7F23B-6966-4479-8373-E9E51A5F27C8}"/>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57777BF6-3B3C-4831-BFE7-85F88F58CC28}"/>
              </a:ext>
            </a:extLst>
          </p:cNvPr>
          <p:cNvGrpSpPr/>
          <p:nvPr/>
        </p:nvGrpSpPr>
        <p:grpSpPr>
          <a:xfrm flipH="1">
            <a:off x="5894548" y="5811010"/>
            <a:ext cx="511665" cy="167018"/>
            <a:chOff x="1988043" y="1642109"/>
            <a:chExt cx="842785" cy="174881"/>
          </a:xfrm>
        </p:grpSpPr>
        <p:cxnSp>
          <p:nvCxnSpPr>
            <p:cNvPr id="151" name="Straight Connector 150">
              <a:extLst>
                <a:ext uri="{FF2B5EF4-FFF2-40B4-BE49-F238E27FC236}">
                  <a16:creationId xmlns:a16="http://schemas.microsoft.com/office/drawing/2014/main" id="{CDD44F67-0D76-4CF4-B317-794C4DC0E217}"/>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E3A3369-7494-4B7A-864D-606179B9E473}"/>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C4C68BC0-994A-47CB-B7B6-898F55CDE93D}"/>
              </a:ext>
            </a:extLst>
          </p:cNvPr>
          <p:cNvGrpSpPr/>
          <p:nvPr/>
        </p:nvGrpSpPr>
        <p:grpSpPr>
          <a:xfrm flipH="1">
            <a:off x="3427503" y="5657521"/>
            <a:ext cx="939250" cy="323569"/>
            <a:chOff x="7000471" y="880113"/>
            <a:chExt cx="944052" cy="325223"/>
          </a:xfrm>
        </p:grpSpPr>
        <p:cxnSp>
          <p:nvCxnSpPr>
            <p:cNvPr id="154" name="Straight Connector 153">
              <a:extLst>
                <a:ext uri="{FF2B5EF4-FFF2-40B4-BE49-F238E27FC236}">
                  <a16:creationId xmlns:a16="http://schemas.microsoft.com/office/drawing/2014/main" id="{39533540-75FD-47AE-AE0F-23495753583F}"/>
                </a:ext>
              </a:extLst>
            </p:cNvPr>
            <p:cNvCxnSpPr>
              <a:cxnSpLocks/>
            </p:cNvCxnSpPr>
            <p:nvPr/>
          </p:nvCxnSpPr>
          <p:spPr>
            <a:xfrm>
              <a:off x="7258273" y="880113"/>
              <a:ext cx="0" cy="157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5" name="Group 154">
              <a:extLst>
                <a:ext uri="{FF2B5EF4-FFF2-40B4-BE49-F238E27FC236}">
                  <a16:creationId xmlns:a16="http://schemas.microsoft.com/office/drawing/2014/main" id="{2F5E7ECD-C92F-4B05-B32A-56F242CC901E}"/>
                </a:ext>
              </a:extLst>
            </p:cNvPr>
            <p:cNvGrpSpPr/>
            <p:nvPr/>
          </p:nvGrpSpPr>
          <p:grpSpPr>
            <a:xfrm>
              <a:off x="7000471" y="1037464"/>
              <a:ext cx="514281" cy="167872"/>
              <a:chOff x="1988043" y="1642109"/>
              <a:chExt cx="842785" cy="174881"/>
            </a:xfrm>
          </p:grpSpPr>
          <p:cxnSp>
            <p:nvCxnSpPr>
              <p:cNvPr id="159" name="Straight Connector 158">
                <a:extLst>
                  <a:ext uri="{FF2B5EF4-FFF2-40B4-BE49-F238E27FC236}">
                    <a16:creationId xmlns:a16="http://schemas.microsoft.com/office/drawing/2014/main" id="{BF73EDA5-A8D0-4AFC-B46F-AA7A6A53BD59}"/>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ABA8394-4288-4DA7-87AC-8CE3B54F129A}"/>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5649AF4F-89A0-4D90-9A05-06C43C6A8E5B}"/>
                </a:ext>
              </a:extLst>
            </p:cNvPr>
            <p:cNvGrpSpPr/>
            <p:nvPr/>
          </p:nvGrpSpPr>
          <p:grpSpPr>
            <a:xfrm flipH="1">
              <a:off x="7430242" y="1037464"/>
              <a:ext cx="514281" cy="167872"/>
              <a:chOff x="1988043" y="1642109"/>
              <a:chExt cx="842785" cy="174881"/>
            </a:xfrm>
          </p:grpSpPr>
          <p:cxnSp>
            <p:nvCxnSpPr>
              <p:cNvPr id="157" name="Straight Connector 156">
                <a:extLst>
                  <a:ext uri="{FF2B5EF4-FFF2-40B4-BE49-F238E27FC236}">
                    <a16:creationId xmlns:a16="http://schemas.microsoft.com/office/drawing/2014/main" id="{7697F69A-D2FF-4698-BA28-9BFCFC60ADC8}"/>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5F962116-09BE-472B-AC46-1ED47C3B444F}"/>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61" name="TextBox 160">
            <a:extLst>
              <a:ext uri="{FF2B5EF4-FFF2-40B4-BE49-F238E27FC236}">
                <a16:creationId xmlns:a16="http://schemas.microsoft.com/office/drawing/2014/main" id="{F6FB81AB-13C4-40DC-B488-1C2B1BE3C85A}"/>
              </a:ext>
            </a:extLst>
          </p:cNvPr>
          <p:cNvSpPr txBox="1"/>
          <p:nvPr/>
        </p:nvSpPr>
        <p:spPr>
          <a:xfrm>
            <a:off x="1777895" y="5400776"/>
            <a:ext cx="336832" cy="246221"/>
          </a:xfrm>
          <a:prstGeom prst="rect">
            <a:avLst/>
          </a:prstGeom>
          <a:noFill/>
        </p:spPr>
        <p:txBody>
          <a:bodyPr wrap="square" rtlCol="0">
            <a:spAutoFit/>
          </a:bodyPr>
          <a:lstStyle/>
          <a:p>
            <a:pPr algn="ctr"/>
            <a:r>
              <a:rPr lang="en-US" sz="1000" b="1" dirty="0">
                <a:latin typeface="+mn-lt"/>
                <a:cs typeface="Times New Roman" panose="02020603050405020304" pitchFamily="18" charset="0"/>
              </a:rPr>
              <a:t>…</a:t>
            </a:r>
          </a:p>
        </p:txBody>
      </p:sp>
      <p:sp>
        <p:nvSpPr>
          <p:cNvPr id="162" name="TextBox 161">
            <a:extLst>
              <a:ext uri="{FF2B5EF4-FFF2-40B4-BE49-F238E27FC236}">
                <a16:creationId xmlns:a16="http://schemas.microsoft.com/office/drawing/2014/main" id="{11761E7E-EAAB-4840-89BA-D777928C476B}"/>
              </a:ext>
            </a:extLst>
          </p:cNvPr>
          <p:cNvSpPr txBox="1"/>
          <p:nvPr/>
        </p:nvSpPr>
        <p:spPr>
          <a:xfrm>
            <a:off x="4750995" y="5400776"/>
            <a:ext cx="336832" cy="246221"/>
          </a:xfrm>
          <a:prstGeom prst="rect">
            <a:avLst/>
          </a:prstGeom>
          <a:noFill/>
        </p:spPr>
        <p:txBody>
          <a:bodyPr wrap="square" rtlCol="0">
            <a:spAutoFit/>
          </a:bodyPr>
          <a:lstStyle/>
          <a:p>
            <a:pPr algn="ctr"/>
            <a:r>
              <a:rPr lang="en-US" sz="1000" b="1" dirty="0">
                <a:latin typeface="+mn-lt"/>
                <a:cs typeface="Times New Roman" panose="02020603050405020304" pitchFamily="18" charset="0"/>
              </a:rPr>
              <a:t>…</a:t>
            </a:r>
          </a:p>
        </p:txBody>
      </p:sp>
      <p:sp>
        <p:nvSpPr>
          <p:cNvPr id="163" name="TextBox 162">
            <a:extLst>
              <a:ext uri="{FF2B5EF4-FFF2-40B4-BE49-F238E27FC236}">
                <a16:creationId xmlns:a16="http://schemas.microsoft.com/office/drawing/2014/main" id="{9980B08E-1672-40ED-B8EF-75CA07E3955E}"/>
              </a:ext>
            </a:extLst>
          </p:cNvPr>
          <p:cNvSpPr txBox="1"/>
          <p:nvPr/>
        </p:nvSpPr>
        <p:spPr>
          <a:xfrm>
            <a:off x="3812158" y="6357630"/>
            <a:ext cx="188845" cy="230832"/>
          </a:xfrm>
          <a:prstGeom prst="rect">
            <a:avLst/>
          </a:prstGeom>
          <a:noFill/>
        </p:spPr>
        <p:txBody>
          <a:bodyPr wrap="square" rtlCol="0">
            <a:spAutoFit/>
          </a:bodyPr>
          <a:lstStyle/>
          <a:p>
            <a:pPr algn="ctr"/>
            <a:r>
              <a:rPr lang="en-US" sz="900" b="1" dirty="0">
                <a:latin typeface="+mn-lt"/>
                <a:cs typeface="Times New Roman" panose="02020603050405020304" pitchFamily="18" charset="0"/>
              </a:rPr>
              <a:t>…</a:t>
            </a:r>
          </a:p>
        </p:txBody>
      </p:sp>
      <p:sp>
        <p:nvSpPr>
          <p:cNvPr id="164" name="TextBox 163">
            <a:extLst>
              <a:ext uri="{FF2B5EF4-FFF2-40B4-BE49-F238E27FC236}">
                <a16:creationId xmlns:a16="http://schemas.microsoft.com/office/drawing/2014/main" id="{055505D3-AA91-4D48-9D5B-1697D3E940D6}"/>
              </a:ext>
            </a:extLst>
          </p:cNvPr>
          <p:cNvSpPr txBox="1"/>
          <p:nvPr/>
        </p:nvSpPr>
        <p:spPr>
          <a:xfrm>
            <a:off x="5838193" y="6349333"/>
            <a:ext cx="188845" cy="230832"/>
          </a:xfrm>
          <a:prstGeom prst="rect">
            <a:avLst/>
          </a:prstGeom>
          <a:noFill/>
        </p:spPr>
        <p:txBody>
          <a:bodyPr wrap="square" rtlCol="0">
            <a:spAutoFit/>
          </a:bodyPr>
          <a:lstStyle/>
          <a:p>
            <a:pPr algn="ctr"/>
            <a:r>
              <a:rPr lang="en-US" sz="900" b="1" dirty="0">
                <a:latin typeface="+mn-lt"/>
                <a:cs typeface="Times New Roman" panose="02020603050405020304" pitchFamily="18" charset="0"/>
              </a:rPr>
              <a:t>…</a:t>
            </a:r>
          </a:p>
        </p:txBody>
      </p:sp>
      <p:sp>
        <p:nvSpPr>
          <p:cNvPr id="4" name="Rectangle 3">
            <a:hlinkClick r:id="rId4" action="ppaction://hlinksldjump"/>
            <a:extLst>
              <a:ext uri="{FF2B5EF4-FFF2-40B4-BE49-F238E27FC236}">
                <a16:creationId xmlns:a16="http://schemas.microsoft.com/office/drawing/2014/main" id="{16A73CDA-4F6A-5923-E154-645836919FF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97243161"/>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AB00100-32F5-4EDF-BD4B-7E947E792ECE}"/>
              </a:ext>
            </a:extLst>
          </p:cNvPr>
          <p:cNvPicPr>
            <a:picLocks noChangeAspect="1"/>
          </p:cNvPicPr>
          <p:nvPr/>
        </p:nvPicPr>
        <p:blipFill rotWithShape="1">
          <a:blip r:embed="rId2">
            <a:alphaModFix/>
          </a:blip>
          <a:srcRect l="1181" t="14226" r="13987" b="67356"/>
          <a:stretch/>
        </p:blipFill>
        <p:spPr>
          <a:xfrm>
            <a:off x="6754025" y="1398774"/>
            <a:ext cx="6400800" cy="752755"/>
          </a:xfrm>
          <a:prstGeom prst="rect">
            <a:avLst/>
          </a:prstGeom>
        </p:spPr>
      </p:pic>
      <p:sp>
        <p:nvSpPr>
          <p:cNvPr id="2" name="Title 1"/>
          <p:cNvSpPr>
            <a:spLocks noGrp="1"/>
          </p:cNvSpPr>
          <p:nvPr>
            <p:ph type="title"/>
          </p:nvPr>
        </p:nvSpPr>
        <p:spPr/>
        <p:txBody>
          <a:bodyPr/>
          <a:lstStyle/>
          <a:p>
            <a:r>
              <a:rPr lang="en-US" dirty="0"/>
              <a:t>VFT Model</a:t>
            </a:r>
          </a:p>
        </p:txBody>
      </p:sp>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Variables</a:t>
            </a:r>
          </a:p>
          <a:p>
            <a:pPr lvl="2"/>
            <a:r>
              <a:rPr lang="en-US" dirty="0">
                <a:cs typeface="Arial"/>
              </a:rPr>
              <a:t>Same decision variable</a:t>
            </a:r>
          </a:p>
          <a:p>
            <a:pPr lvl="2"/>
            <a:r>
              <a:rPr lang="en-US" dirty="0">
                <a:cs typeface="Arial"/>
              </a:rPr>
              <a:t>Auxiliary variables defined for simplicity</a:t>
            </a:r>
          </a:p>
          <a:p>
            <a:pPr lvl="2"/>
            <a:r>
              <a:rPr lang="en-US" dirty="0">
                <a:cs typeface="Arial"/>
              </a:rPr>
              <a:t>Relationship to Objective Hierarchy</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9" name="Picture 8">
            <a:extLst>
              <a:ext uri="{FF2B5EF4-FFF2-40B4-BE49-F238E27FC236}">
                <a16:creationId xmlns:a16="http://schemas.microsoft.com/office/drawing/2014/main" id="{8F0B27A9-3379-4356-88ED-D81666176885}"/>
              </a:ext>
            </a:extLst>
          </p:cNvPr>
          <p:cNvPicPr>
            <a:picLocks noChangeAspect="1"/>
          </p:cNvPicPr>
          <p:nvPr/>
        </p:nvPicPr>
        <p:blipFill rotWithShape="1">
          <a:blip r:embed="rId2"/>
          <a:srcRect l="1181" t="40804" r="13987" b="50130"/>
          <a:stretch/>
        </p:blipFill>
        <p:spPr>
          <a:xfrm>
            <a:off x="6739726" y="2151529"/>
            <a:ext cx="6400800" cy="370541"/>
          </a:xfrm>
          <a:prstGeom prst="rect">
            <a:avLst/>
          </a:prstGeom>
        </p:spPr>
      </p:pic>
      <p:pic>
        <p:nvPicPr>
          <p:cNvPr id="63" name="Picture 62">
            <a:extLst>
              <a:ext uri="{FF2B5EF4-FFF2-40B4-BE49-F238E27FC236}">
                <a16:creationId xmlns:a16="http://schemas.microsoft.com/office/drawing/2014/main" id="{A4A50A8B-771F-4E24-9680-824DB7E1A41A}"/>
              </a:ext>
            </a:extLst>
          </p:cNvPr>
          <p:cNvPicPr>
            <a:picLocks noChangeAspect="1"/>
          </p:cNvPicPr>
          <p:nvPr/>
        </p:nvPicPr>
        <p:blipFill rotWithShape="1">
          <a:blip r:embed="rId3"/>
          <a:srcRect l="1204" t="14055" r="13978" b="61714"/>
          <a:stretch/>
        </p:blipFill>
        <p:spPr>
          <a:xfrm>
            <a:off x="6746875" y="2522070"/>
            <a:ext cx="6400800" cy="990492"/>
          </a:xfrm>
          <a:prstGeom prst="rect">
            <a:avLst/>
          </a:prstGeom>
        </p:spPr>
      </p:pic>
      <p:grpSp>
        <p:nvGrpSpPr>
          <p:cNvPr id="62" name="Group 61">
            <a:extLst>
              <a:ext uri="{FF2B5EF4-FFF2-40B4-BE49-F238E27FC236}">
                <a16:creationId xmlns:a16="http://schemas.microsoft.com/office/drawing/2014/main" id="{0A7DFEEA-AA0A-44D7-ABF4-E4F919F3A0D5}"/>
              </a:ext>
            </a:extLst>
          </p:cNvPr>
          <p:cNvGrpSpPr/>
          <p:nvPr/>
        </p:nvGrpSpPr>
        <p:grpSpPr>
          <a:xfrm>
            <a:off x="558563" y="3669235"/>
            <a:ext cx="6174013" cy="2919227"/>
            <a:chOff x="2445488" y="2378697"/>
            <a:chExt cx="6205575" cy="2934151"/>
          </a:xfrm>
        </p:grpSpPr>
        <p:sp>
          <p:nvSpPr>
            <p:cNvPr id="64" name="Rectangle 63">
              <a:extLst>
                <a:ext uri="{FF2B5EF4-FFF2-40B4-BE49-F238E27FC236}">
                  <a16:creationId xmlns:a16="http://schemas.microsoft.com/office/drawing/2014/main" id="{FEED91A4-9231-4C81-90AE-3BA59E0183EB}"/>
                </a:ext>
              </a:extLst>
            </p:cNvPr>
            <p:cNvSpPr/>
            <p:nvPr/>
          </p:nvSpPr>
          <p:spPr>
            <a:xfrm>
              <a:off x="6174418" y="3192514"/>
              <a:ext cx="1333500"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Solution Value</a:t>
              </a:r>
            </a:p>
          </p:txBody>
        </p:sp>
        <p:sp>
          <p:nvSpPr>
            <p:cNvPr id="65" name="Rectangle 64">
              <a:extLst>
                <a:ext uri="{FF2B5EF4-FFF2-40B4-BE49-F238E27FC236}">
                  <a16:creationId xmlns:a16="http://schemas.microsoft.com/office/drawing/2014/main" id="{D78F5BF0-FD55-4592-949C-5D0FC46E7767}"/>
                </a:ext>
              </a:extLst>
            </p:cNvPr>
            <p:cNvSpPr/>
            <p:nvPr/>
          </p:nvSpPr>
          <p:spPr>
            <a:xfrm>
              <a:off x="3188438" y="3188704"/>
              <a:ext cx="1333500"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Cadet Solution Value</a:t>
              </a:r>
            </a:p>
          </p:txBody>
        </p:sp>
        <p:sp>
          <p:nvSpPr>
            <p:cNvPr id="66" name="Rectangle 65">
              <a:extLst>
                <a:ext uri="{FF2B5EF4-FFF2-40B4-BE49-F238E27FC236}">
                  <a16:creationId xmlns:a16="http://schemas.microsoft.com/office/drawing/2014/main" id="{74568621-8C6E-4925-8667-4FDFD877A8CA}"/>
                </a:ext>
              </a:extLst>
            </p:cNvPr>
            <p:cNvSpPr/>
            <p:nvPr/>
          </p:nvSpPr>
          <p:spPr>
            <a:xfrm>
              <a:off x="2445488" y="3992613"/>
              <a:ext cx="1192529"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Cadet 1 Utility</a:t>
              </a:r>
            </a:p>
          </p:txBody>
        </p:sp>
        <p:sp>
          <p:nvSpPr>
            <p:cNvPr id="67" name="Rectangle 66">
              <a:extLst>
                <a:ext uri="{FF2B5EF4-FFF2-40B4-BE49-F238E27FC236}">
                  <a16:creationId xmlns:a16="http://schemas.microsoft.com/office/drawing/2014/main" id="{4B8EBCB0-48FA-44DD-8691-81FDDD6A36D4}"/>
                </a:ext>
              </a:extLst>
            </p:cNvPr>
            <p:cNvSpPr/>
            <p:nvPr/>
          </p:nvSpPr>
          <p:spPr>
            <a:xfrm>
              <a:off x="4072358" y="3992613"/>
              <a:ext cx="1192529"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Cadet N Utility</a:t>
              </a:r>
            </a:p>
          </p:txBody>
        </p:sp>
        <p:sp>
          <p:nvSpPr>
            <p:cNvPr id="68" name="Rectangle 67">
              <a:extLst>
                <a:ext uri="{FF2B5EF4-FFF2-40B4-BE49-F238E27FC236}">
                  <a16:creationId xmlns:a16="http://schemas.microsoft.com/office/drawing/2014/main" id="{13A58E0F-7935-4CEB-95DD-60B0C3BAD7FB}"/>
                </a:ext>
              </a:extLst>
            </p:cNvPr>
            <p:cNvSpPr/>
            <p:nvPr/>
          </p:nvSpPr>
          <p:spPr>
            <a:xfrm>
              <a:off x="5431470" y="3988651"/>
              <a:ext cx="1192529"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1 Value</a:t>
              </a:r>
            </a:p>
          </p:txBody>
        </p:sp>
        <p:sp>
          <p:nvSpPr>
            <p:cNvPr id="69" name="Rectangle 68">
              <a:extLst>
                <a:ext uri="{FF2B5EF4-FFF2-40B4-BE49-F238E27FC236}">
                  <a16:creationId xmlns:a16="http://schemas.microsoft.com/office/drawing/2014/main" id="{212BA64A-9EE6-4FC5-B7ED-219849A2091A}"/>
                </a:ext>
              </a:extLst>
            </p:cNvPr>
            <p:cNvSpPr/>
            <p:nvPr/>
          </p:nvSpPr>
          <p:spPr>
            <a:xfrm>
              <a:off x="7058340" y="3988651"/>
              <a:ext cx="1192529"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M Value</a:t>
              </a:r>
            </a:p>
          </p:txBody>
        </p:sp>
        <p:sp>
          <p:nvSpPr>
            <p:cNvPr id="70" name="Rectangle 69">
              <a:extLst>
                <a:ext uri="{FF2B5EF4-FFF2-40B4-BE49-F238E27FC236}">
                  <a16:creationId xmlns:a16="http://schemas.microsoft.com/office/drawing/2014/main" id="{40E705D0-A157-40ED-B885-5F47F8DB96A7}"/>
                </a:ext>
              </a:extLst>
            </p:cNvPr>
            <p:cNvSpPr/>
            <p:nvPr/>
          </p:nvSpPr>
          <p:spPr>
            <a:xfrm>
              <a:off x="5937866" y="4711593"/>
              <a:ext cx="670561" cy="600075"/>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1 Objective O Value</a:t>
              </a:r>
            </a:p>
          </p:txBody>
        </p:sp>
        <p:sp>
          <p:nvSpPr>
            <p:cNvPr id="71" name="Rectangle 70">
              <a:extLst>
                <a:ext uri="{FF2B5EF4-FFF2-40B4-BE49-F238E27FC236}">
                  <a16:creationId xmlns:a16="http://schemas.microsoft.com/office/drawing/2014/main" id="{BDBD60C9-937E-4A4A-8891-B1BA00694429}"/>
                </a:ext>
              </a:extLst>
            </p:cNvPr>
            <p:cNvSpPr/>
            <p:nvPr/>
          </p:nvSpPr>
          <p:spPr>
            <a:xfrm>
              <a:off x="5011045" y="4711594"/>
              <a:ext cx="670561" cy="600075"/>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1 Objective 1 Value</a:t>
              </a:r>
            </a:p>
          </p:txBody>
        </p:sp>
        <p:cxnSp>
          <p:nvCxnSpPr>
            <p:cNvPr id="72" name="Straight Connector 71">
              <a:extLst>
                <a:ext uri="{FF2B5EF4-FFF2-40B4-BE49-F238E27FC236}">
                  <a16:creationId xmlns:a16="http://schemas.microsoft.com/office/drawing/2014/main" id="{CE0F7A85-EFF5-4ED7-8964-AADBE244FF00}"/>
                </a:ext>
              </a:extLst>
            </p:cNvPr>
            <p:cNvCxnSpPr>
              <a:cxnSpLocks/>
              <a:stCxn id="65" idx="2"/>
            </p:cNvCxnSpPr>
            <p:nvPr/>
          </p:nvCxnSpPr>
          <p:spPr>
            <a:xfrm>
              <a:off x="3855187" y="3577324"/>
              <a:ext cx="0" cy="2103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0ACF3A75-0CB2-4CB0-9F8E-5B232EE26945}"/>
                </a:ext>
              </a:extLst>
            </p:cNvPr>
            <p:cNvGrpSpPr/>
            <p:nvPr/>
          </p:nvGrpSpPr>
          <p:grpSpPr>
            <a:xfrm>
              <a:off x="3026895" y="3780626"/>
              <a:ext cx="828292" cy="208025"/>
              <a:chOff x="2002536" y="1643482"/>
              <a:chExt cx="828292" cy="208025"/>
            </a:xfrm>
          </p:grpSpPr>
          <p:cxnSp>
            <p:nvCxnSpPr>
              <p:cNvPr id="111" name="Straight Connector 110">
                <a:extLst>
                  <a:ext uri="{FF2B5EF4-FFF2-40B4-BE49-F238E27FC236}">
                    <a16:creationId xmlns:a16="http://schemas.microsoft.com/office/drawing/2014/main" id="{85F6DE4E-AB7D-4BD7-9138-58604A70397C}"/>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2C52ED9-3461-4098-B884-B1B103B8C074}"/>
                  </a:ext>
                </a:extLst>
              </p:cNvPr>
              <p:cNvCxnSpPr>
                <a:cxnSpLocks/>
              </p:cNvCxnSpPr>
              <p:nvPr/>
            </p:nvCxnSpPr>
            <p:spPr>
              <a:xfrm>
                <a:off x="2002536" y="1643482"/>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518A1A28-BE88-4082-86EB-085A0194CBF0}"/>
                </a:ext>
              </a:extLst>
            </p:cNvPr>
            <p:cNvGrpSpPr/>
            <p:nvPr/>
          </p:nvGrpSpPr>
          <p:grpSpPr>
            <a:xfrm flipH="1">
              <a:off x="3840330" y="3784587"/>
              <a:ext cx="828292" cy="208025"/>
              <a:chOff x="2002536" y="1647444"/>
              <a:chExt cx="828292" cy="208025"/>
            </a:xfrm>
          </p:grpSpPr>
          <p:cxnSp>
            <p:nvCxnSpPr>
              <p:cNvPr id="109" name="Straight Connector 108">
                <a:extLst>
                  <a:ext uri="{FF2B5EF4-FFF2-40B4-BE49-F238E27FC236}">
                    <a16:creationId xmlns:a16="http://schemas.microsoft.com/office/drawing/2014/main" id="{3E76A696-A14A-455B-B42A-9ACF1C85191A}"/>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F9DA7F7-FFB6-4C80-825E-31025AE4DEB1}"/>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5" name="Straight Connector 74">
              <a:extLst>
                <a:ext uri="{FF2B5EF4-FFF2-40B4-BE49-F238E27FC236}">
                  <a16:creationId xmlns:a16="http://schemas.microsoft.com/office/drawing/2014/main" id="{EFE24E95-DBDA-4CDF-9CDD-3C76304810C8}"/>
                </a:ext>
              </a:extLst>
            </p:cNvPr>
            <p:cNvCxnSpPr>
              <a:cxnSpLocks/>
            </p:cNvCxnSpPr>
            <p:nvPr/>
          </p:nvCxnSpPr>
          <p:spPr>
            <a:xfrm>
              <a:off x="6822686" y="3574275"/>
              <a:ext cx="0" cy="2103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29748EBA-6DD1-496E-A8A2-F2E78E6D5648}"/>
                </a:ext>
              </a:extLst>
            </p:cNvPr>
            <p:cNvGrpSpPr/>
            <p:nvPr/>
          </p:nvGrpSpPr>
          <p:grpSpPr>
            <a:xfrm>
              <a:off x="5994394" y="3781539"/>
              <a:ext cx="828292" cy="208025"/>
              <a:chOff x="2002536" y="1647444"/>
              <a:chExt cx="828292" cy="208025"/>
            </a:xfrm>
          </p:grpSpPr>
          <p:cxnSp>
            <p:nvCxnSpPr>
              <p:cNvPr id="107" name="Straight Connector 106">
                <a:extLst>
                  <a:ext uri="{FF2B5EF4-FFF2-40B4-BE49-F238E27FC236}">
                    <a16:creationId xmlns:a16="http://schemas.microsoft.com/office/drawing/2014/main" id="{D769BA3C-7D63-4B01-A58E-38A745A3966E}"/>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315F7C0-67AE-4ED6-A811-15F40E3CD5E3}"/>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766C4698-460A-4C45-B5C6-0C3FA670A30F}"/>
                </a:ext>
              </a:extLst>
            </p:cNvPr>
            <p:cNvGrpSpPr/>
            <p:nvPr/>
          </p:nvGrpSpPr>
          <p:grpSpPr>
            <a:xfrm flipH="1">
              <a:off x="6807829" y="3781538"/>
              <a:ext cx="828292" cy="208025"/>
              <a:chOff x="2002536" y="1647444"/>
              <a:chExt cx="828292" cy="208025"/>
            </a:xfrm>
          </p:grpSpPr>
          <p:cxnSp>
            <p:nvCxnSpPr>
              <p:cNvPr id="105" name="Straight Connector 104">
                <a:extLst>
                  <a:ext uri="{FF2B5EF4-FFF2-40B4-BE49-F238E27FC236}">
                    <a16:creationId xmlns:a16="http://schemas.microsoft.com/office/drawing/2014/main" id="{1F507CC4-C6C5-49B6-8262-294B78815BDB}"/>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EB1A39C-B6AA-4D61-AB53-D661BCDFEA51}"/>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D763F85D-6091-4C4B-898D-07EE1BCCA7AA}"/>
                </a:ext>
              </a:extLst>
            </p:cNvPr>
            <p:cNvSpPr/>
            <p:nvPr/>
          </p:nvSpPr>
          <p:spPr>
            <a:xfrm>
              <a:off x="4681427" y="2378697"/>
              <a:ext cx="1333500" cy="3886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Solution Quality</a:t>
              </a:r>
            </a:p>
          </p:txBody>
        </p:sp>
        <p:cxnSp>
          <p:nvCxnSpPr>
            <p:cNvPr id="79" name="Straight Connector 78">
              <a:extLst>
                <a:ext uri="{FF2B5EF4-FFF2-40B4-BE49-F238E27FC236}">
                  <a16:creationId xmlns:a16="http://schemas.microsoft.com/office/drawing/2014/main" id="{8047E259-2EDF-4C5E-889A-DC18ADC48118}"/>
                </a:ext>
              </a:extLst>
            </p:cNvPr>
            <p:cNvCxnSpPr>
              <a:cxnSpLocks/>
            </p:cNvCxnSpPr>
            <p:nvPr/>
          </p:nvCxnSpPr>
          <p:spPr>
            <a:xfrm>
              <a:off x="5348177" y="2759320"/>
              <a:ext cx="0" cy="2103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780A8C6-6956-4AB0-9E7B-9BE2C578041B}"/>
                </a:ext>
              </a:extLst>
            </p:cNvPr>
            <p:cNvCxnSpPr>
              <a:cxnSpLocks/>
            </p:cNvCxnSpPr>
            <p:nvPr/>
          </p:nvCxnSpPr>
          <p:spPr>
            <a:xfrm>
              <a:off x="3840330" y="296658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AAD81A-C5A3-40F8-8ADF-1314C4562B97}"/>
                </a:ext>
              </a:extLst>
            </p:cNvPr>
            <p:cNvCxnSpPr>
              <a:cxnSpLocks/>
            </p:cNvCxnSpPr>
            <p:nvPr/>
          </p:nvCxnSpPr>
          <p:spPr>
            <a:xfrm>
              <a:off x="5329889" y="2966583"/>
              <a:ext cx="14927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1BEB716-565E-4609-9476-5E09BE7EDE2E}"/>
                </a:ext>
              </a:extLst>
            </p:cNvPr>
            <p:cNvCxnSpPr>
              <a:cxnSpLocks/>
            </p:cNvCxnSpPr>
            <p:nvPr/>
          </p:nvCxnSpPr>
          <p:spPr>
            <a:xfrm flipH="1">
              <a:off x="6823475" y="2966583"/>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BEB1982-5C32-42FA-A2CB-41F1809CB6D7}"/>
                </a:ext>
              </a:extLst>
            </p:cNvPr>
            <p:cNvCxnSpPr>
              <a:cxnSpLocks/>
            </p:cNvCxnSpPr>
            <p:nvPr/>
          </p:nvCxnSpPr>
          <p:spPr>
            <a:xfrm>
              <a:off x="3840330" y="2966583"/>
              <a:ext cx="15078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238D13A7-2B15-4D44-82FF-E5DE8161AEFE}"/>
                </a:ext>
              </a:extLst>
            </p:cNvPr>
            <p:cNvSpPr/>
            <p:nvPr/>
          </p:nvSpPr>
          <p:spPr>
            <a:xfrm>
              <a:off x="7980502" y="4703254"/>
              <a:ext cx="670561" cy="600075"/>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M Objective O Value</a:t>
              </a:r>
            </a:p>
          </p:txBody>
        </p:sp>
        <p:sp>
          <p:nvSpPr>
            <p:cNvPr id="85" name="Rectangle 84">
              <a:extLst>
                <a:ext uri="{FF2B5EF4-FFF2-40B4-BE49-F238E27FC236}">
                  <a16:creationId xmlns:a16="http://schemas.microsoft.com/office/drawing/2014/main" id="{5E3AB9C5-6913-4876-95D7-E2B11A1E61AC}"/>
                </a:ext>
              </a:extLst>
            </p:cNvPr>
            <p:cNvSpPr/>
            <p:nvPr/>
          </p:nvSpPr>
          <p:spPr>
            <a:xfrm>
              <a:off x="7053681" y="4703255"/>
              <a:ext cx="670561" cy="600075"/>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M Objective 1 Value</a:t>
              </a:r>
            </a:p>
          </p:txBody>
        </p:sp>
        <p:cxnSp>
          <p:nvCxnSpPr>
            <p:cNvPr id="86" name="Straight Connector 85">
              <a:extLst>
                <a:ext uri="{FF2B5EF4-FFF2-40B4-BE49-F238E27FC236}">
                  <a16:creationId xmlns:a16="http://schemas.microsoft.com/office/drawing/2014/main" id="{80AAC11E-E09E-40A6-9DDC-5735CBCD6A84}"/>
                </a:ext>
              </a:extLst>
            </p:cNvPr>
            <p:cNvCxnSpPr>
              <a:cxnSpLocks/>
            </p:cNvCxnSpPr>
            <p:nvPr/>
          </p:nvCxnSpPr>
          <p:spPr>
            <a:xfrm>
              <a:off x="7636782" y="4374070"/>
              <a:ext cx="0" cy="157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41A32504-B719-4B40-BCD2-199F0A98F209}"/>
                </a:ext>
              </a:extLst>
            </p:cNvPr>
            <p:cNvGrpSpPr/>
            <p:nvPr/>
          </p:nvGrpSpPr>
          <p:grpSpPr>
            <a:xfrm>
              <a:off x="7378980" y="4531421"/>
              <a:ext cx="514281" cy="167872"/>
              <a:chOff x="1988043" y="1642109"/>
              <a:chExt cx="842785" cy="174881"/>
            </a:xfrm>
          </p:grpSpPr>
          <p:cxnSp>
            <p:nvCxnSpPr>
              <p:cNvPr id="103" name="Straight Connector 102">
                <a:extLst>
                  <a:ext uri="{FF2B5EF4-FFF2-40B4-BE49-F238E27FC236}">
                    <a16:creationId xmlns:a16="http://schemas.microsoft.com/office/drawing/2014/main" id="{1F06794E-A270-42ED-9B9B-A5573E6313A3}"/>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D0D021B-EC06-41C9-A4DA-A2742BFA3106}"/>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0D551292-D07A-402B-A891-223ECB7B6283}"/>
                </a:ext>
              </a:extLst>
            </p:cNvPr>
            <p:cNvGrpSpPr/>
            <p:nvPr/>
          </p:nvGrpSpPr>
          <p:grpSpPr>
            <a:xfrm flipH="1">
              <a:off x="7808751" y="4531421"/>
              <a:ext cx="514281" cy="167872"/>
              <a:chOff x="1988043" y="1642109"/>
              <a:chExt cx="842785" cy="174881"/>
            </a:xfrm>
          </p:grpSpPr>
          <p:cxnSp>
            <p:nvCxnSpPr>
              <p:cNvPr id="101" name="Straight Connector 100">
                <a:extLst>
                  <a:ext uri="{FF2B5EF4-FFF2-40B4-BE49-F238E27FC236}">
                    <a16:creationId xmlns:a16="http://schemas.microsoft.com/office/drawing/2014/main" id="{F7F48236-D53B-4532-8AF4-81B0E7670C05}"/>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C3F18E3-3F4F-4025-89AC-DEBF2585CA8B}"/>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E84C7787-33AC-49DE-A4C1-496102E51C50}"/>
                </a:ext>
              </a:extLst>
            </p:cNvPr>
            <p:cNvGrpSpPr/>
            <p:nvPr/>
          </p:nvGrpSpPr>
          <p:grpSpPr>
            <a:xfrm flipH="1">
              <a:off x="5329094" y="4377148"/>
              <a:ext cx="944052" cy="325223"/>
              <a:chOff x="7000471" y="880113"/>
              <a:chExt cx="944052" cy="325223"/>
            </a:xfrm>
          </p:grpSpPr>
          <p:cxnSp>
            <p:nvCxnSpPr>
              <p:cNvPr id="94" name="Straight Connector 93">
                <a:extLst>
                  <a:ext uri="{FF2B5EF4-FFF2-40B4-BE49-F238E27FC236}">
                    <a16:creationId xmlns:a16="http://schemas.microsoft.com/office/drawing/2014/main" id="{E4D4046A-E11F-43C4-9C10-7AA1CD8E972C}"/>
                  </a:ext>
                </a:extLst>
              </p:cNvPr>
              <p:cNvCxnSpPr>
                <a:cxnSpLocks/>
              </p:cNvCxnSpPr>
              <p:nvPr/>
            </p:nvCxnSpPr>
            <p:spPr>
              <a:xfrm>
                <a:off x="7258273" y="880113"/>
                <a:ext cx="0" cy="157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D0D385DC-E1D6-4BFA-AA11-DD85ADE8FC08}"/>
                  </a:ext>
                </a:extLst>
              </p:cNvPr>
              <p:cNvGrpSpPr/>
              <p:nvPr/>
            </p:nvGrpSpPr>
            <p:grpSpPr>
              <a:xfrm>
                <a:off x="7000471" y="1037464"/>
                <a:ext cx="514281" cy="167872"/>
                <a:chOff x="1988043" y="1642109"/>
                <a:chExt cx="842785" cy="174881"/>
              </a:xfrm>
            </p:grpSpPr>
            <p:cxnSp>
              <p:nvCxnSpPr>
                <p:cNvPr id="99" name="Straight Connector 98">
                  <a:extLst>
                    <a:ext uri="{FF2B5EF4-FFF2-40B4-BE49-F238E27FC236}">
                      <a16:creationId xmlns:a16="http://schemas.microsoft.com/office/drawing/2014/main" id="{C43935B9-4632-4B61-846D-73B2EFEF7B78}"/>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C7C81D6-6C77-4113-9CE7-16C83143C240}"/>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09510CAA-2A47-4528-84C6-C22811F32262}"/>
                  </a:ext>
                </a:extLst>
              </p:cNvPr>
              <p:cNvGrpSpPr/>
              <p:nvPr/>
            </p:nvGrpSpPr>
            <p:grpSpPr>
              <a:xfrm flipH="1">
                <a:off x="7430242" y="1037464"/>
                <a:ext cx="514281" cy="167872"/>
                <a:chOff x="1988043" y="1642109"/>
                <a:chExt cx="842785" cy="174881"/>
              </a:xfrm>
            </p:grpSpPr>
            <p:cxnSp>
              <p:nvCxnSpPr>
                <p:cNvPr id="97" name="Straight Connector 96">
                  <a:extLst>
                    <a:ext uri="{FF2B5EF4-FFF2-40B4-BE49-F238E27FC236}">
                      <a16:creationId xmlns:a16="http://schemas.microsoft.com/office/drawing/2014/main" id="{B6A78A32-6E27-48D6-A8CF-2A3D33366106}"/>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7CBC1BB-B070-416E-8A53-13011E74144A}"/>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1ABEA16B-D6EC-4DB2-9DFD-F9831C29949C}"/>
                </a:ext>
              </a:extLst>
            </p:cNvPr>
            <p:cNvSpPr txBox="1"/>
            <p:nvPr/>
          </p:nvSpPr>
          <p:spPr>
            <a:xfrm>
              <a:off x="3671053" y="4119090"/>
              <a:ext cx="338554" cy="247480"/>
            </a:xfrm>
            <a:prstGeom prst="rect">
              <a:avLst/>
            </a:prstGeom>
            <a:noFill/>
          </p:spPr>
          <p:txBody>
            <a:bodyPr wrap="square" rtlCol="0">
              <a:spAutoFit/>
            </a:bodyPr>
            <a:lstStyle/>
            <a:p>
              <a:pPr algn="ctr"/>
              <a:r>
                <a:rPr lang="en-US" sz="1000" b="1" dirty="0">
                  <a:latin typeface="+mn-lt"/>
                  <a:cs typeface="Times New Roman" panose="02020603050405020304" pitchFamily="18" charset="0"/>
                </a:rPr>
                <a:t>…</a:t>
              </a:r>
            </a:p>
          </p:txBody>
        </p:sp>
        <p:sp>
          <p:nvSpPr>
            <p:cNvPr id="91" name="TextBox 90">
              <a:extLst>
                <a:ext uri="{FF2B5EF4-FFF2-40B4-BE49-F238E27FC236}">
                  <a16:creationId xmlns:a16="http://schemas.microsoft.com/office/drawing/2014/main" id="{3B754557-B902-4892-B3D6-2D11C57EC130}"/>
                </a:ext>
              </a:extLst>
            </p:cNvPr>
            <p:cNvSpPr txBox="1"/>
            <p:nvPr/>
          </p:nvSpPr>
          <p:spPr>
            <a:xfrm>
              <a:off x="6659352" y="4119090"/>
              <a:ext cx="338554" cy="247480"/>
            </a:xfrm>
            <a:prstGeom prst="rect">
              <a:avLst/>
            </a:prstGeom>
            <a:noFill/>
          </p:spPr>
          <p:txBody>
            <a:bodyPr wrap="square" rtlCol="0">
              <a:spAutoFit/>
            </a:bodyPr>
            <a:lstStyle/>
            <a:p>
              <a:pPr algn="ctr"/>
              <a:r>
                <a:rPr lang="en-US" sz="1000" b="1" dirty="0">
                  <a:latin typeface="+mn-lt"/>
                  <a:cs typeface="Times New Roman" panose="02020603050405020304" pitchFamily="18" charset="0"/>
                </a:rPr>
                <a:t>…</a:t>
              </a:r>
            </a:p>
          </p:txBody>
        </p:sp>
        <p:sp>
          <p:nvSpPr>
            <p:cNvPr id="92" name="TextBox 91">
              <a:extLst>
                <a:ext uri="{FF2B5EF4-FFF2-40B4-BE49-F238E27FC236}">
                  <a16:creationId xmlns:a16="http://schemas.microsoft.com/office/drawing/2014/main" id="{AD439F95-7581-4E46-8A15-0B05E804B5AE}"/>
                </a:ext>
              </a:extLst>
            </p:cNvPr>
            <p:cNvSpPr txBox="1"/>
            <p:nvPr/>
          </p:nvSpPr>
          <p:spPr>
            <a:xfrm>
              <a:off x="5715716" y="5080836"/>
              <a:ext cx="189810" cy="232012"/>
            </a:xfrm>
            <a:prstGeom prst="rect">
              <a:avLst/>
            </a:prstGeom>
            <a:noFill/>
          </p:spPr>
          <p:txBody>
            <a:bodyPr wrap="square" rtlCol="0">
              <a:spAutoFit/>
            </a:bodyPr>
            <a:lstStyle/>
            <a:p>
              <a:pPr algn="ctr"/>
              <a:r>
                <a:rPr lang="en-US" sz="900" b="1" dirty="0">
                  <a:latin typeface="+mn-lt"/>
                  <a:cs typeface="Times New Roman" panose="02020603050405020304" pitchFamily="18" charset="0"/>
                </a:rPr>
                <a:t>…</a:t>
              </a:r>
            </a:p>
          </p:txBody>
        </p:sp>
        <p:sp>
          <p:nvSpPr>
            <p:cNvPr id="93" name="TextBox 92">
              <a:extLst>
                <a:ext uri="{FF2B5EF4-FFF2-40B4-BE49-F238E27FC236}">
                  <a16:creationId xmlns:a16="http://schemas.microsoft.com/office/drawing/2014/main" id="{6030657D-7D39-423A-B2F2-DB77FAC91B13}"/>
                </a:ext>
              </a:extLst>
            </p:cNvPr>
            <p:cNvSpPr txBox="1"/>
            <p:nvPr/>
          </p:nvSpPr>
          <p:spPr>
            <a:xfrm>
              <a:off x="7752108" y="5072497"/>
              <a:ext cx="189810" cy="232012"/>
            </a:xfrm>
            <a:prstGeom prst="rect">
              <a:avLst/>
            </a:prstGeom>
            <a:noFill/>
          </p:spPr>
          <p:txBody>
            <a:bodyPr wrap="square" rtlCol="0">
              <a:spAutoFit/>
            </a:bodyPr>
            <a:lstStyle/>
            <a:p>
              <a:pPr algn="ctr"/>
              <a:r>
                <a:rPr lang="en-US" sz="900" b="1" dirty="0">
                  <a:latin typeface="+mn-lt"/>
                  <a:cs typeface="Times New Roman" panose="02020603050405020304" pitchFamily="18" charset="0"/>
                </a:rPr>
                <a:t>…</a:t>
              </a:r>
            </a:p>
          </p:txBody>
        </p:sp>
      </p:grpSp>
      <p:sp>
        <p:nvSpPr>
          <p:cNvPr id="4" name="Rectangle 3">
            <a:hlinkClick r:id="rId4" action="ppaction://hlinksldjump"/>
            <a:extLst>
              <a:ext uri="{FF2B5EF4-FFF2-40B4-BE49-F238E27FC236}">
                <a16:creationId xmlns:a16="http://schemas.microsoft.com/office/drawing/2014/main" id="{B4057B25-7BF3-F277-7042-9DA06F3F3F97}"/>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199181085"/>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VFT Model</a:t>
            </a:r>
          </a:p>
        </p:txBody>
      </p:sp>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Formulation</a:t>
            </a:r>
          </a:p>
          <a:p>
            <a:pPr lvl="2"/>
            <a:r>
              <a:rPr lang="en-US" dirty="0">
                <a:cs typeface="Arial"/>
              </a:rPr>
              <a:t>Objective: Maximize Solution Quality</a:t>
            </a: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pSp>
        <p:nvGrpSpPr>
          <p:cNvPr id="11" name="Group 10">
            <a:extLst>
              <a:ext uri="{FF2B5EF4-FFF2-40B4-BE49-F238E27FC236}">
                <a16:creationId xmlns:a16="http://schemas.microsoft.com/office/drawing/2014/main" id="{06335A88-4419-4199-8EA4-9A8915CA0C12}"/>
              </a:ext>
            </a:extLst>
          </p:cNvPr>
          <p:cNvGrpSpPr/>
          <p:nvPr/>
        </p:nvGrpSpPr>
        <p:grpSpPr>
          <a:xfrm>
            <a:off x="558563" y="3669235"/>
            <a:ext cx="6174013" cy="2919227"/>
            <a:chOff x="2445488" y="2378697"/>
            <a:chExt cx="6205575" cy="2934151"/>
          </a:xfrm>
        </p:grpSpPr>
        <p:sp>
          <p:nvSpPr>
            <p:cNvPr id="12" name="Rectangle 11">
              <a:extLst>
                <a:ext uri="{FF2B5EF4-FFF2-40B4-BE49-F238E27FC236}">
                  <a16:creationId xmlns:a16="http://schemas.microsoft.com/office/drawing/2014/main" id="{0D9BDD7C-B339-4DE5-906A-57C50B61A28A}"/>
                </a:ext>
              </a:extLst>
            </p:cNvPr>
            <p:cNvSpPr/>
            <p:nvPr/>
          </p:nvSpPr>
          <p:spPr>
            <a:xfrm>
              <a:off x="6174418" y="3192514"/>
              <a:ext cx="1333500"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Solution Value</a:t>
              </a:r>
            </a:p>
          </p:txBody>
        </p:sp>
        <p:sp>
          <p:nvSpPr>
            <p:cNvPr id="13" name="Rectangle 12">
              <a:extLst>
                <a:ext uri="{FF2B5EF4-FFF2-40B4-BE49-F238E27FC236}">
                  <a16:creationId xmlns:a16="http://schemas.microsoft.com/office/drawing/2014/main" id="{9783CE30-89EB-4722-A8BC-DE3E18677B1B}"/>
                </a:ext>
              </a:extLst>
            </p:cNvPr>
            <p:cNvSpPr/>
            <p:nvPr/>
          </p:nvSpPr>
          <p:spPr>
            <a:xfrm>
              <a:off x="3188438" y="3188704"/>
              <a:ext cx="1333500"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Cadet Solution Value</a:t>
              </a:r>
            </a:p>
          </p:txBody>
        </p:sp>
        <p:sp>
          <p:nvSpPr>
            <p:cNvPr id="15" name="Rectangle 14">
              <a:extLst>
                <a:ext uri="{FF2B5EF4-FFF2-40B4-BE49-F238E27FC236}">
                  <a16:creationId xmlns:a16="http://schemas.microsoft.com/office/drawing/2014/main" id="{0F34EE34-A1F7-4C5C-8825-7DB9EDBCA0DE}"/>
                </a:ext>
              </a:extLst>
            </p:cNvPr>
            <p:cNvSpPr/>
            <p:nvPr/>
          </p:nvSpPr>
          <p:spPr>
            <a:xfrm>
              <a:off x="2445488" y="3992613"/>
              <a:ext cx="1192529"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Cadet 1 Utility</a:t>
              </a:r>
            </a:p>
          </p:txBody>
        </p:sp>
        <p:sp>
          <p:nvSpPr>
            <p:cNvPr id="16" name="Rectangle 15">
              <a:extLst>
                <a:ext uri="{FF2B5EF4-FFF2-40B4-BE49-F238E27FC236}">
                  <a16:creationId xmlns:a16="http://schemas.microsoft.com/office/drawing/2014/main" id="{941D9D90-DAD9-4F07-9693-8C09D7C6EA8C}"/>
                </a:ext>
              </a:extLst>
            </p:cNvPr>
            <p:cNvSpPr/>
            <p:nvPr/>
          </p:nvSpPr>
          <p:spPr>
            <a:xfrm>
              <a:off x="4072358" y="3992613"/>
              <a:ext cx="1192529"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Cadet N Utility</a:t>
              </a:r>
            </a:p>
          </p:txBody>
        </p:sp>
        <p:sp>
          <p:nvSpPr>
            <p:cNvPr id="17" name="Rectangle 16">
              <a:extLst>
                <a:ext uri="{FF2B5EF4-FFF2-40B4-BE49-F238E27FC236}">
                  <a16:creationId xmlns:a16="http://schemas.microsoft.com/office/drawing/2014/main" id="{B9A7364E-F05B-4B7B-B1CF-B277BAE7C913}"/>
                </a:ext>
              </a:extLst>
            </p:cNvPr>
            <p:cNvSpPr/>
            <p:nvPr/>
          </p:nvSpPr>
          <p:spPr>
            <a:xfrm>
              <a:off x="5431470" y="3988651"/>
              <a:ext cx="1192529"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1 Value</a:t>
              </a:r>
            </a:p>
          </p:txBody>
        </p:sp>
        <p:sp>
          <p:nvSpPr>
            <p:cNvPr id="18" name="Rectangle 17">
              <a:extLst>
                <a:ext uri="{FF2B5EF4-FFF2-40B4-BE49-F238E27FC236}">
                  <a16:creationId xmlns:a16="http://schemas.microsoft.com/office/drawing/2014/main" id="{969C664C-D4EE-420D-A15B-A00B9FF9CA99}"/>
                </a:ext>
              </a:extLst>
            </p:cNvPr>
            <p:cNvSpPr/>
            <p:nvPr/>
          </p:nvSpPr>
          <p:spPr>
            <a:xfrm>
              <a:off x="7058340" y="3988651"/>
              <a:ext cx="1192529"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M Value</a:t>
              </a:r>
            </a:p>
          </p:txBody>
        </p:sp>
        <p:sp>
          <p:nvSpPr>
            <p:cNvPr id="19" name="Rectangle 18">
              <a:extLst>
                <a:ext uri="{FF2B5EF4-FFF2-40B4-BE49-F238E27FC236}">
                  <a16:creationId xmlns:a16="http://schemas.microsoft.com/office/drawing/2014/main" id="{D60A86CF-6C1B-455C-B858-B8E223E0612B}"/>
                </a:ext>
              </a:extLst>
            </p:cNvPr>
            <p:cNvSpPr/>
            <p:nvPr/>
          </p:nvSpPr>
          <p:spPr>
            <a:xfrm>
              <a:off x="5937866" y="4711593"/>
              <a:ext cx="670561" cy="600075"/>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1 Objective O Value</a:t>
              </a:r>
            </a:p>
          </p:txBody>
        </p:sp>
        <p:sp>
          <p:nvSpPr>
            <p:cNvPr id="20" name="Rectangle 19">
              <a:extLst>
                <a:ext uri="{FF2B5EF4-FFF2-40B4-BE49-F238E27FC236}">
                  <a16:creationId xmlns:a16="http://schemas.microsoft.com/office/drawing/2014/main" id="{BDF3A4C7-17E3-4E25-8A21-CD344EDF92A5}"/>
                </a:ext>
              </a:extLst>
            </p:cNvPr>
            <p:cNvSpPr/>
            <p:nvPr/>
          </p:nvSpPr>
          <p:spPr>
            <a:xfrm>
              <a:off x="5011045" y="4711594"/>
              <a:ext cx="670561" cy="600075"/>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1 Objective 1 Value</a:t>
              </a:r>
            </a:p>
          </p:txBody>
        </p:sp>
        <p:cxnSp>
          <p:nvCxnSpPr>
            <p:cNvPr id="21" name="Straight Connector 20">
              <a:extLst>
                <a:ext uri="{FF2B5EF4-FFF2-40B4-BE49-F238E27FC236}">
                  <a16:creationId xmlns:a16="http://schemas.microsoft.com/office/drawing/2014/main" id="{9E5D9A4B-2DDE-4A23-A767-34992BEA2CEF}"/>
                </a:ext>
              </a:extLst>
            </p:cNvPr>
            <p:cNvCxnSpPr>
              <a:cxnSpLocks/>
              <a:stCxn id="13" idx="2"/>
            </p:cNvCxnSpPr>
            <p:nvPr/>
          </p:nvCxnSpPr>
          <p:spPr>
            <a:xfrm>
              <a:off x="3855187" y="3577324"/>
              <a:ext cx="0" cy="2103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FFB1648D-A76B-498A-A099-BFA5F4AD551D}"/>
                </a:ext>
              </a:extLst>
            </p:cNvPr>
            <p:cNvGrpSpPr/>
            <p:nvPr/>
          </p:nvGrpSpPr>
          <p:grpSpPr>
            <a:xfrm>
              <a:off x="3026895" y="3780626"/>
              <a:ext cx="828292" cy="208025"/>
              <a:chOff x="2002536" y="1643482"/>
              <a:chExt cx="828292" cy="208025"/>
            </a:xfrm>
          </p:grpSpPr>
          <p:cxnSp>
            <p:nvCxnSpPr>
              <p:cNvPr id="60" name="Straight Connector 59">
                <a:extLst>
                  <a:ext uri="{FF2B5EF4-FFF2-40B4-BE49-F238E27FC236}">
                    <a16:creationId xmlns:a16="http://schemas.microsoft.com/office/drawing/2014/main" id="{68A8D9F3-D70F-4452-BDDF-6603F20A6AC7}"/>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062264A-A386-4EF4-8DDB-48CDFE7CCF87}"/>
                  </a:ext>
                </a:extLst>
              </p:cNvPr>
              <p:cNvCxnSpPr>
                <a:cxnSpLocks/>
              </p:cNvCxnSpPr>
              <p:nvPr/>
            </p:nvCxnSpPr>
            <p:spPr>
              <a:xfrm>
                <a:off x="2002536" y="1643482"/>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C4FB3E6B-5AAA-4BCD-9CFB-FAF7D6CE4CFB}"/>
                </a:ext>
              </a:extLst>
            </p:cNvPr>
            <p:cNvGrpSpPr/>
            <p:nvPr/>
          </p:nvGrpSpPr>
          <p:grpSpPr>
            <a:xfrm flipH="1">
              <a:off x="3840330" y="3784587"/>
              <a:ext cx="828292" cy="208025"/>
              <a:chOff x="2002536" y="1647444"/>
              <a:chExt cx="828292" cy="208025"/>
            </a:xfrm>
          </p:grpSpPr>
          <p:cxnSp>
            <p:nvCxnSpPr>
              <p:cNvPr id="58" name="Straight Connector 57">
                <a:extLst>
                  <a:ext uri="{FF2B5EF4-FFF2-40B4-BE49-F238E27FC236}">
                    <a16:creationId xmlns:a16="http://schemas.microsoft.com/office/drawing/2014/main" id="{EDF17A73-F3A9-4E2B-A34A-E2068199AD7A}"/>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EB5EEE3-08D0-4A09-80B7-14266DA75318}"/>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5B5CF51D-C91A-430B-9FB3-6A7412C66AF8}"/>
                </a:ext>
              </a:extLst>
            </p:cNvPr>
            <p:cNvCxnSpPr>
              <a:cxnSpLocks/>
            </p:cNvCxnSpPr>
            <p:nvPr/>
          </p:nvCxnSpPr>
          <p:spPr>
            <a:xfrm>
              <a:off x="6822686" y="3574275"/>
              <a:ext cx="0" cy="2103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5DCC3E33-9553-4503-82D7-AFA17DD10232}"/>
                </a:ext>
              </a:extLst>
            </p:cNvPr>
            <p:cNvGrpSpPr/>
            <p:nvPr/>
          </p:nvGrpSpPr>
          <p:grpSpPr>
            <a:xfrm>
              <a:off x="5994394" y="3781539"/>
              <a:ext cx="828292" cy="208025"/>
              <a:chOff x="2002536" y="1647444"/>
              <a:chExt cx="828292" cy="208025"/>
            </a:xfrm>
          </p:grpSpPr>
          <p:cxnSp>
            <p:nvCxnSpPr>
              <p:cNvPr id="56" name="Straight Connector 55">
                <a:extLst>
                  <a:ext uri="{FF2B5EF4-FFF2-40B4-BE49-F238E27FC236}">
                    <a16:creationId xmlns:a16="http://schemas.microsoft.com/office/drawing/2014/main" id="{4A383B91-A91B-41AD-A93B-7B83509C4EB8}"/>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AB1274A-E1D0-48C0-9455-8A7906F897ED}"/>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792ADC5-5C92-4980-8824-36083751E875}"/>
                </a:ext>
              </a:extLst>
            </p:cNvPr>
            <p:cNvGrpSpPr/>
            <p:nvPr/>
          </p:nvGrpSpPr>
          <p:grpSpPr>
            <a:xfrm flipH="1">
              <a:off x="6807829" y="3781538"/>
              <a:ext cx="828292" cy="208025"/>
              <a:chOff x="2002536" y="1647444"/>
              <a:chExt cx="828292" cy="208025"/>
            </a:xfrm>
          </p:grpSpPr>
          <p:cxnSp>
            <p:nvCxnSpPr>
              <p:cNvPr id="54" name="Straight Connector 53">
                <a:extLst>
                  <a:ext uri="{FF2B5EF4-FFF2-40B4-BE49-F238E27FC236}">
                    <a16:creationId xmlns:a16="http://schemas.microsoft.com/office/drawing/2014/main" id="{05DE46D1-FAB9-4577-A4B3-8B5C26E98A17}"/>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19C784B-3817-4D32-8759-27CACE6B0CA8}"/>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999CB1C5-E575-4472-91E2-E10F38AFBD54}"/>
                </a:ext>
              </a:extLst>
            </p:cNvPr>
            <p:cNvSpPr/>
            <p:nvPr/>
          </p:nvSpPr>
          <p:spPr>
            <a:xfrm>
              <a:off x="4681427" y="2378697"/>
              <a:ext cx="1333500" cy="3886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Solution Quality</a:t>
              </a:r>
            </a:p>
          </p:txBody>
        </p:sp>
        <p:cxnSp>
          <p:nvCxnSpPr>
            <p:cNvPr id="28" name="Straight Connector 27">
              <a:extLst>
                <a:ext uri="{FF2B5EF4-FFF2-40B4-BE49-F238E27FC236}">
                  <a16:creationId xmlns:a16="http://schemas.microsoft.com/office/drawing/2014/main" id="{80EFD086-2933-4A2B-9267-145A52F9656C}"/>
                </a:ext>
              </a:extLst>
            </p:cNvPr>
            <p:cNvCxnSpPr>
              <a:cxnSpLocks/>
            </p:cNvCxnSpPr>
            <p:nvPr/>
          </p:nvCxnSpPr>
          <p:spPr>
            <a:xfrm>
              <a:off x="5348177" y="2759320"/>
              <a:ext cx="0" cy="2103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BC17CBF-27C6-4169-A0A8-F57DFFEFA5AE}"/>
                </a:ext>
              </a:extLst>
            </p:cNvPr>
            <p:cNvCxnSpPr>
              <a:cxnSpLocks/>
            </p:cNvCxnSpPr>
            <p:nvPr/>
          </p:nvCxnSpPr>
          <p:spPr>
            <a:xfrm>
              <a:off x="3840330" y="296658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5D64D3B-400C-4F05-A4AF-405D2B860682}"/>
                </a:ext>
              </a:extLst>
            </p:cNvPr>
            <p:cNvCxnSpPr>
              <a:cxnSpLocks/>
            </p:cNvCxnSpPr>
            <p:nvPr/>
          </p:nvCxnSpPr>
          <p:spPr>
            <a:xfrm>
              <a:off x="5329889" y="2966583"/>
              <a:ext cx="14927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C57FD8D-0F73-4A4F-BA24-D14AAD2EF963}"/>
                </a:ext>
              </a:extLst>
            </p:cNvPr>
            <p:cNvCxnSpPr>
              <a:cxnSpLocks/>
            </p:cNvCxnSpPr>
            <p:nvPr/>
          </p:nvCxnSpPr>
          <p:spPr>
            <a:xfrm flipH="1">
              <a:off x="6823475" y="2966583"/>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FF8F2A5-741A-4BB4-9DBD-051C59875FE8}"/>
                </a:ext>
              </a:extLst>
            </p:cNvPr>
            <p:cNvCxnSpPr>
              <a:cxnSpLocks/>
            </p:cNvCxnSpPr>
            <p:nvPr/>
          </p:nvCxnSpPr>
          <p:spPr>
            <a:xfrm>
              <a:off x="3840330" y="2966583"/>
              <a:ext cx="15078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1B93ABB-6CBF-4F4E-9FF1-0084B514D0C7}"/>
                </a:ext>
              </a:extLst>
            </p:cNvPr>
            <p:cNvSpPr/>
            <p:nvPr/>
          </p:nvSpPr>
          <p:spPr>
            <a:xfrm>
              <a:off x="7980502" y="4703254"/>
              <a:ext cx="670561" cy="600075"/>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M Objective O Value</a:t>
              </a:r>
            </a:p>
          </p:txBody>
        </p:sp>
        <p:sp>
          <p:nvSpPr>
            <p:cNvPr id="34" name="Rectangle 33">
              <a:extLst>
                <a:ext uri="{FF2B5EF4-FFF2-40B4-BE49-F238E27FC236}">
                  <a16:creationId xmlns:a16="http://schemas.microsoft.com/office/drawing/2014/main" id="{89E8C909-8511-4966-BB6E-F0D5F9EACB84}"/>
                </a:ext>
              </a:extLst>
            </p:cNvPr>
            <p:cNvSpPr/>
            <p:nvPr/>
          </p:nvSpPr>
          <p:spPr>
            <a:xfrm>
              <a:off x="7053681" y="4703255"/>
              <a:ext cx="670561" cy="600075"/>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M Objective 1 Value</a:t>
              </a:r>
            </a:p>
          </p:txBody>
        </p:sp>
        <p:cxnSp>
          <p:nvCxnSpPr>
            <p:cNvPr id="35" name="Straight Connector 34">
              <a:extLst>
                <a:ext uri="{FF2B5EF4-FFF2-40B4-BE49-F238E27FC236}">
                  <a16:creationId xmlns:a16="http://schemas.microsoft.com/office/drawing/2014/main" id="{182BA591-A6A1-4AD2-BB54-A11DC052E7EF}"/>
                </a:ext>
              </a:extLst>
            </p:cNvPr>
            <p:cNvCxnSpPr>
              <a:cxnSpLocks/>
            </p:cNvCxnSpPr>
            <p:nvPr/>
          </p:nvCxnSpPr>
          <p:spPr>
            <a:xfrm>
              <a:off x="7636782" y="4374070"/>
              <a:ext cx="0" cy="157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D9EBE34C-8320-4F1F-9056-4CC0C875A162}"/>
                </a:ext>
              </a:extLst>
            </p:cNvPr>
            <p:cNvGrpSpPr/>
            <p:nvPr/>
          </p:nvGrpSpPr>
          <p:grpSpPr>
            <a:xfrm>
              <a:off x="7378980" y="4531421"/>
              <a:ext cx="514281" cy="167872"/>
              <a:chOff x="1988043" y="1642109"/>
              <a:chExt cx="842785" cy="174881"/>
            </a:xfrm>
          </p:grpSpPr>
          <p:cxnSp>
            <p:nvCxnSpPr>
              <p:cNvPr id="52" name="Straight Connector 51">
                <a:extLst>
                  <a:ext uri="{FF2B5EF4-FFF2-40B4-BE49-F238E27FC236}">
                    <a16:creationId xmlns:a16="http://schemas.microsoft.com/office/drawing/2014/main" id="{50D65647-150F-4E39-A985-61656146F383}"/>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81E043B-D88D-4A45-8771-EA0317C0B7AD}"/>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E137F881-3EEB-4B3E-9893-B57AB89BEE99}"/>
                </a:ext>
              </a:extLst>
            </p:cNvPr>
            <p:cNvGrpSpPr/>
            <p:nvPr/>
          </p:nvGrpSpPr>
          <p:grpSpPr>
            <a:xfrm flipH="1">
              <a:off x="7808751" y="4531421"/>
              <a:ext cx="514281" cy="167872"/>
              <a:chOff x="1988043" y="1642109"/>
              <a:chExt cx="842785" cy="174881"/>
            </a:xfrm>
          </p:grpSpPr>
          <p:cxnSp>
            <p:nvCxnSpPr>
              <p:cNvPr id="50" name="Straight Connector 49">
                <a:extLst>
                  <a:ext uri="{FF2B5EF4-FFF2-40B4-BE49-F238E27FC236}">
                    <a16:creationId xmlns:a16="http://schemas.microsoft.com/office/drawing/2014/main" id="{7224CE94-AF0E-43D1-8F66-E809C5B63C4A}"/>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310CAA2-DCD8-4BDE-B98F-F1496C7DD860}"/>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ED8A2E6E-68AB-4136-B231-51DC918B650D}"/>
                </a:ext>
              </a:extLst>
            </p:cNvPr>
            <p:cNvGrpSpPr/>
            <p:nvPr/>
          </p:nvGrpSpPr>
          <p:grpSpPr>
            <a:xfrm flipH="1">
              <a:off x="5329094" y="4377148"/>
              <a:ext cx="944052" cy="325223"/>
              <a:chOff x="7000471" y="880113"/>
              <a:chExt cx="944052" cy="325223"/>
            </a:xfrm>
          </p:grpSpPr>
          <p:cxnSp>
            <p:nvCxnSpPr>
              <p:cNvPr id="43" name="Straight Connector 42">
                <a:extLst>
                  <a:ext uri="{FF2B5EF4-FFF2-40B4-BE49-F238E27FC236}">
                    <a16:creationId xmlns:a16="http://schemas.microsoft.com/office/drawing/2014/main" id="{D3A38078-49D7-4001-AA9D-960090DCB05D}"/>
                  </a:ext>
                </a:extLst>
              </p:cNvPr>
              <p:cNvCxnSpPr>
                <a:cxnSpLocks/>
              </p:cNvCxnSpPr>
              <p:nvPr/>
            </p:nvCxnSpPr>
            <p:spPr>
              <a:xfrm>
                <a:off x="7258273" y="880113"/>
                <a:ext cx="0" cy="157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86A2D5F-CD93-416D-89C9-126D169DB036}"/>
                  </a:ext>
                </a:extLst>
              </p:cNvPr>
              <p:cNvGrpSpPr/>
              <p:nvPr/>
            </p:nvGrpSpPr>
            <p:grpSpPr>
              <a:xfrm>
                <a:off x="7000471" y="1037464"/>
                <a:ext cx="514281" cy="167872"/>
                <a:chOff x="1988043" y="1642109"/>
                <a:chExt cx="842785" cy="174881"/>
              </a:xfrm>
            </p:grpSpPr>
            <p:cxnSp>
              <p:nvCxnSpPr>
                <p:cNvPr id="48" name="Straight Connector 47">
                  <a:extLst>
                    <a:ext uri="{FF2B5EF4-FFF2-40B4-BE49-F238E27FC236}">
                      <a16:creationId xmlns:a16="http://schemas.microsoft.com/office/drawing/2014/main" id="{E7D15DD4-0FA6-4DF2-B400-FDDF6E18FF58}"/>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E643A4-723E-4FED-9AF2-E136CEDB776B}"/>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C133C98B-DC9B-4231-A46C-162EA99CF919}"/>
                  </a:ext>
                </a:extLst>
              </p:cNvPr>
              <p:cNvGrpSpPr/>
              <p:nvPr/>
            </p:nvGrpSpPr>
            <p:grpSpPr>
              <a:xfrm flipH="1">
                <a:off x="7430242" y="1037464"/>
                <a:ext cx="514281" cy="167872"/>
                <a:chOff x="1988043" y="1642109"/>
                <a:chExt cx="842785" cy="174881"/>
              </a:xfrm>
            </p:grpSpPr>
            <p:cxnSp>
              <p:nvCxnSpPr>
                <p:cNvPr id="46" name="Straight Connector 45">
                  <a:extLst>
                    <a:ext uri="{FF2B5EF4-FFF2-40B4-BE49-F238E27FC236}">
                      <a16:creationId xmlns:a16="http://schemas.microsoft.com/office/drawing/2014/main" id="{4F61A70D-E9A7-4228-ABD9-A3B93F50A03C}"/>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4377129-16AE-4FA5-8A31-8FADFBA6A413}"/>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9" name="TextBox 38">
              <a:extLst>
                <a:ext uri="{FF2B5EF4-FFF2-40B4-BE49-F238E27FC236}">
                  <a16:creationId xmlns:a16="http://schemas.microsoft.com/office/drawing/2014/main" id="{CE847171-847B-4139-95B6-50D2FE6B8799}"/>
                </a:ext>
              </a:extLst>
            </p:cNvPr>
            <p:cNvSpPr txBox="1"/>
            <p:nvPr/>
          </p:nvSpPr>
          <p:spPr>
            <a:xfrm>
              <a:off x="3671053" y="4119090"/>
              <a:ext cx="338554" cy="247480"/>
            </a:xfrm>
            <a:prstGeom prst="rect">
              <a:avLst/>
            </a:prstGeom>
            <a:noFill/>
          </p:spPr>
          <p:txBody>
            <a:bodyPr wrap="square" rtlCol="0">
              <a:spAutoFit/>
            </a:bodyPr>
            <a:lstStyle/>
            <a:p>
              <a:pPr algn="ctr"/>
              <a:r>
                <a:rPr lang="en-US" sz="1000" b="1" dirty="0">
                  <a:latin typeface="+mn-lt"/>
                  <a:cs typeface="Times New Roman" panose="02020603050405020304" pitchFamily="18" charset="0"/>
                </a:rPr>
                <a:t>…</a:t>
              </a:r>
            </a:p>
          </p:txBody>
        </p:sp>
        <p:sp>
          <p:nvSpPr>
            <p:cNvPr id="40" name="TextBox 39">
              <a:extLst>
                <a:ext uri="{FF2B5EF4-FFF2-40B4-BE49-F238E27FC236}">
                  <a16:creationId xmlns:a16="http://schemas.microsoft.com/office/drawing/2014/main" id="{52CDBB22-DB70-46C5-9450-A8DA95AD7FA5}"/>
                </a:ext>
              </a:extLst>
            </p:cNvPr>
            <p:cNvSpPr txBox="1"/>
            <p:nvPr/>
          </p:nvSpPr>
          <p:spPr>
            <a:xfrm>
              <a:off x="6659352" y="4119090"/>
              <a:ext cx="338554" cy="247480"/>
            </a:xfrm>
            <a:prstGeom prst="rect">
              <a:avLst/>
            </a:prstGeom>
            <a:noFill/>
          </p:spPr>
          <p:txBody>
            <a:bodyPr wrap="square" rtlCol="0">
              <a:spAutoFit/>
            </a:bodyPr>
            <a:lstStyle/>
            <a:p>
              <a:pPr algn="ctr"/>
              <a:r>
                <a:rPr lang="en-US" sz="1000" b="1" dirty="0">
                  <a:latin typeface="+mn-lt"/>
                  <a:cs typeface="Times New Roman" panose="02020603050405020304" pitchFamily="18" charset="0"/>
                </a:rPr>
                <a:t>…</a:t>
              </a:r>
            </a:p>
          </p:txBody>
        </p:sp>
        <p:sp>
          <p:nvSpPr>
            <p:cNvPr id="41" name="TextBox 40">
              <a:extLst>
                <a:ext uri="{FF2B5EF4-FFF2-40B4-BE49-F238E27FC236}">
                  <a16:creationId xmlns:a16="http://schemas.microsoft.com/office/drawing/2014/main" id="{C66C31F3-3446-400A-B9CB-3C083351609F}"/>
                </a:ext>
              </a:extLst>
            </p:cNvPr>
            <p:cNvSpPr txBox="1"/>
            <p:nvPr/>
          </p:nvSpPr>
          <p:spPr>
            <a:xfrm>
              <a:off x="5715716" y="5080836"/>
              <a:ext cx="189810" cy="232012"/>
            </a:xfrm>
            <a:prstGeom prst="rect">
              <a:avLst/>
            </a:prstGeom>
            <a:noFill/>
          </p:spPr>
          <p:txBody>
            <a:bodyPr wrap="square" rtlCol="0">
              <a:spAutoFit/>
            </a:bodyPr>
            <a:lstStyle/>
            <a:p>
              <a:pPr algn="ctr"/>
              <a:r>
                <a:rPr lang="en-US" sz="900" b="1" dirty="0">
                  <a:latin typeface="+mn-lt"/>
                  <a:cs typeface="Times New Roman" panose="02020603050405020304" pitchFamily="18" charset="0"/>
                </a:rPr>
                <a:t>…</a:t>
              </a:r>
            </a:p>
          </p:txBody>
        </p:sp>
        <p:sp>
          <p:nvSpPr>
            <p:cNvPr id="42" name="TextBox 41">
              <a:extLst>
                <a:ext uri="{FF2B5EF4-FFF2-40B4-BE49-F238E27FC236}">
                  <a16:creationId xmlns:a16="http://schemas.microsoft.com/office/drawing/2014/main" id="{04716403-02BD-4A46-A7DD-CF402568B208}"/>
                </a:ext>
              </a:extLst>
            </p:cNvPr>
            <p:cNvSpPr txBox="1"/>
            <p:nvPr/>
          </p:nvSpPr>
          <p:spPr>
            <a:xfrm>
              <a:off x="7752108" y="5072497"/>
              <a:ext cx="189810" cy="232012"/>
            </a:xfrm>
            <a:prstGeom prst="rect">
              <a:avLst/>
            </a:prstGeom>
            <a:noFill/>
          </p:spPr>
          <p:txBody>
            <a:bodyPr wrap="square" rtlCol="0">
              <a:spAutoFit/>
            </a:bodyPr>
            <a:lstStyle/>
            <a:p>
              <a:pPr algn="ctr"/>
              <a:r>
                <a:rPr lang="en-US" sz="900" b="1" dirty="0">
                  <a:latin typeface="+mn-lt"/>
                  <a:cs typeface="Times New Roman" panose="02020603050405020304" pitchFamily="18" charset="0"/>
                </a:rPr>
                <a:t>…</a:t>
              </a:r>
            </a:p>
          </p:txBody>
        </p:sp>
      </p:grpSp>
      <p:pic>
        <p:nvPicPr>
          <p:cNvPr id="64" name="Picture 63">
            <a:extLst>
              <a:ext uri="{FF2B5EF4-FFF2-40B4-BE49-F238E27FC236}">
                <a16:creationId xmlns:a16="http://schemas.microsoft.com/office/drawing/2014/main" id="{B120A29E-070B-46A8-BC05-4285C920EDD9}"/>
              </a:ext>
            </a:extLst>
          </p:cNvPr>
          <p:cNvPicPr>
            <a:picLocks noChangeAspect="1"/>
          </p:cNvPicPr>
          <p:nvPr/>
        </p:nvPicPr>
        <p:blipFill rotWithShape="1">
          <a:blip r:embed="rId2"/>
          <a:srcRect l="1181" t="15272" r="13987" b="75516"/>
          <a:stretch/>
        </p:blipFill>
        <p:spPr>
          <a:xfrm>
            <a:off x="6754025" y="1441525"/>
            <a:ext cx="6400800" cy="376517"/>
          </a:xfrm>
          <a:prstGeom prst="rect">
            <a:avLst/>
          </a:prstGeom>
        </p:spPr>
      </p:pic>
      <p:pic>
        <p:nvPicPr>
          <p:cNvPr id="65" name="Picture 64">
            <a:extLst>
              <a:ext uri="{FF2B5EF4-FFF2-40B4-BE49-F238E27FC236}">
                <a16:creationId xmlns:a16="http://schemas.microsoft.com/office/drawing/2014/main" id="{548EA857-A8C7-4904-89E0-417AFA5BCA3A}"/>
              </a:ext>
            </a:extLst>
          </p:cNvPr>
          <p:cNvPicPr>
            <a:picLocks noChangeAspect="1"/>
          </p:cNvPicPr>
          <p:nvPr/>
        </p:nvPicPr>
        <p:blipFill rotWithShape="1">
          <a:blip r:embed="rId3"/>
          <a:srcRect l="1204" t="38318" r="13978" b="55296"/>
          <a:stretch/>
        </p:blipFill>
        <p:spPr>
          <a:xfrm>
            <a:off x="6832314" y="1398774"/>
            <a:ext cx="6400800" cy="261064"/>
          </a:xfrm>
          <a:prstGeom prst="rect">
            <a:avLst/>
          </a:prstGeom>
        </p:spPr>
      </p:pic>
      <p:pic>
        <p:nvPicPr>
          <p:cNvPr id="66" name="Picture 65">
            <a:extLst>
              <a:ext uri="{FF2B5EF4-FFF2-40B4-BE49-F238E27FC236}">
                <a16:creationId xmlns:a16="http://schemas.microsoft.com/office/drawing/2014/main" id="{7355B2A7-845A-403A-B10E-6D1F92271E0F}"/>
              </a:ext>
            </a:extLst>
          </p:cNvPr>
          <p:cNvPicPr>
            <a:picLocks noChangeAspect="1"/>
          </p:cNvPicPr>
          <p:nvPr/>
        </p:nvPicPr>
        <p:blipFill rotWithShape="1">
          <a:blip r:embed="rId3"/>
          <a:srcRect l="1204" t="54819" r="19941" b="38082"/>
          <a:stretch/>
        </p:blipFill>
        <p:spPr>
          <a:xfrm>
            <a:off x="6754025" y="1860793"/>
            <a:ext cx="5950756" cy="290176"/>
          </a:xfrm>
          <a:prstGeom prst="rect">
            <a:avLst/>
          </a:prstGeom>
        </p:spPr>
      </p:pic>
      <p:sp>
        <p:nvSpPr>
          <p:cNvPr id="4" name="Rectangle 3">
            <a:hlinkClick r:id="rId4" action="ppaction://hlinksldjump"/>
            <a:extLst>
              <a:ext uri="{FF2B5EF4-FFF2-40B4-BE49-F238E27FC236}">
                <a16:creationId xmlns:a16="http://schemas.microsoft.com/office/drawing/2014/main" id="{BCAFAED9-6BEA-0B01-421B-C266B5ACBA5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544795409"/>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VFT Model</a:t>
            </a:r>
          </a:p>
        </p:txBody>
      </p:sp>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Formulation</a:t>
            </a:r>
          </a:p>
          <a:p>
            <a:pPr lvl="2"/>
            <a:r>
              <a:rPr lang="en-US" dirty="0">
                <a:cs typeface="Arial"/>
              </a:rPr>
              <a:t>Objective: Maximize Solution Quality</a:t>
            </a:r>
          </a:p>
          <a:p>
            <a:pPr lvl="2"/>
            <a:r>
              <a:rPr lang="en-US" dirty="0">
                <a:cs typeface="Arial"/>
              </a:rPr>
              <a:t>Some “basic” constraints</a:t>
            </a: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64" name="Picture 63">
            <a:extLst>
              <a:ext uri="{FF2B5EF4-FFF2-40B4-BE49-F238E27FC236}">
                <a16:creationId xmlns:a16="http://schemas.microsoft.com/office/drawing/2014/main" id="{B120A29E-070B-46A8-BC05-4285C920EDD9}"/>
              </a:ext>
            </a:extLst>
          </p:cNvPr>
          <p:cNvPicPr>
            <a:picLocks noChangeAspect="1"/>
          </p:cNvPicPr>
          <p:nvPr/>
        </p:nvPicPr>
        <p:blipFill rotWithShape="1">
          <a:blip r:embed="rId2"/>
          <a:srcRect l="1181" t="15272" r="13987" b="75516"/>
          <a:stretch/>
        </p:blipFill>
        <p:spPr>
          <a:xfrm>
            <a:off x="6754025" y="1441525"/>
            <a:ext cx="6400800" cy="376517"/>
          </a:xfrm>
          <a:prstGeom prst="rect">
            <a:avLst/>
          </a:prstGeom>
        </p:spPr>
      </p:pic>
      <p:pic>
        <p:nvPicPr>
          <p:cNvPr id="65" name="Picture 64">
            <a:extLst>
              <a:ext uri="{FF2B5EF4-FFF2-40B4-BE49-F238E27FC236}">
                <a16:creationId xmlns:a16="http://schemas.microsoft.com/office/drawing/2014/main" id="{548EA857-A8C7-4904-89E0-417AFA5BCA3A}"/>
              </a:ext>
            </a:extLst>
          </p:cNvPr>
          <p:cNvPicPr>
            <a:picLocks noChangeAspect="1"/>
          </p:cNvPicPr>
          <p:nvPr/>
        </p:nvPicPr>
        <p:blipFill rotWithShape="1">
          <a:blip r:embed="rId3"/>
          <a:srcRect l="1204" t="38318" r="13978" b="55296"/>
          <a:stretch/>
        </p:blipFill>
        <p:spPr>
          <a:xfrm>
            <a:off x="6832314" y="1398774"/>
            <a:ext cx="6400800" cy="261064"/>
          </a:xfrm>
          <a:prstGeom prst="rect">
            <a:avLst/>
          </a:prstGeom>
        </p:spPr>
      </p:pic>
      <p:pic>
        <p:nvPicPr>
          <p:cNvPr id="66" name="Picture 65">
            <a:extLst>
              <a:ext uri="{FF2B5EF4-FFF2-40B4-BE49-F238E27FC236}">
                <a16:creationId xmlns:a16="http://schemas.microsoft.com/office/drawing/2014/main" id="{7355B2A7-845A-403A-B10E-6D1F92271E0F}"/>
              </a:ext>
            </a:extLst>
          </p:cNvPr>
          <p:cNvPicPr>
            <a:picLocks noChangeAspect="1"/>
          </p:cNvPicPr>
          <p:nvPr/>
        </p:nvPicPr>
        <p:blipFill rotWithShape="1">
          <a:blip r:embed="rId3">
            <a:alphaModFix/>
          </a:blip>
          <a:srcRect l="1204" t="54819" r="19941" b="38082"/>
          <a:stretch/>
        </p:blipFill>
        <p:spPr>
          <a:xfrm>
            <a:off x="6754025" y="1860793"/>
            <a:ext cx="5950756" cy="290176"/>
          </a:xfrm>
          <a:prstGeom prst="rect">
            <a:avLst/>
          </a:prstGeom>
        </p:spPr>
      </p:pic>
      <p:pic>
        <p:nvPicPr>
          <p:cNvPr id="115" name="Picture 114">
            <a:extLst>
              <a:ext uri="{FF2B5EF4-FFF2-40B4-BE49-F238E27FC236}">
                <a16:creationId xmlns:a16="http://schemas.microsoft.com/office/drawing/2014/main" id="{B501E605-E278-49C2-92A4-86F729B37073}"/>
              </a:ext>
            </a:extLst>
          </p:cNvPr>
          <p:cNvPicPr>
            <a:picLocks noChangeAspect="1"/>
          </p:cNvPicPr>
          <p:nvPr/>
        </p:nvPicPr>
        <p:blipFill rotWithShape="1">
          <a:blip r:embed="rId4"/>
          <a:srcRect l="1196" t="85861" r="18847" b="4928"/>
          <a:stretch/>
        </p:blipFill>
        <p:spPr>
          <a:xfrm>
            <a:off x="6899275" y="5211680"/>
            <a:ext cx="6034066" cy="376517"/>
          </a:xfrm>
          <a:prstGeom prst="rect">
            <a:avLst/>
          </a:prstGeom>
        </p:spPr>
      </p:pic>
      <p:pic>
        <p:nvPicPr>
          <p:cNvPr id="116" name="Picture 115">
            <a:extLst>
              <a:ext uri="{FF2B5EF4-FFF2-40B4-BE49-F238E27FC236}">
                <a16:creationId xmlns:a16="http://schemas.microsoft.com/office/drawing/2014/main" id="{7475C717-EFEB-455E-9E93-6DBAA2AF736A}"/>
              </a:ext>
            </a:extLst>
          </p:cNvPr>
          <p:cNvPicPr>
            <a:picLocks noChangeAspect="1"/>
          </p:cNvPicPr>
          <p:nvPr/>
        </p:nvPicPr>
        <p:blipFill rotWithShape="1">
          <a:blip r:embed="rId4"/>
          <a:srcRect l="1196" t="12716" r="18847" b="73628"/>
          <a:stretch/>
        </p:blipFill>
        <p:spPr>
          <a:xfrm>
            <a:off x="6899275" y="2351178"/>
            <a:ext cx="6034066" cy="558240"/>
          </a:xfrm>
          <a:prstGeom prst="rect">
            <a:avLst/>
          </a:prstGeom>
        </p:spPr>
      </p:pic>
      <p:grpSp>
        <p:nvGrpSpPr>
          <p:cNvPr id="59" name="Group 58">
            <a:extLst>
              <a:ext uri="{FF2B5EF4-FFF2-40B4-BE49-F238E27FC236}">
                <a16:creationId xmlns:a16="http://schemas.microsoft.com/office/drawing/2014/main" id="{5557D28D-523D-4DC6-B025-09D1E3B1E4CA}"/>
              </a:ext>
            </a:extLst>
          </p:cNvPr>
          <p:cNvGrpSpPr/>
          <p:nvPr/>
        </p:nvGrpSpPr>
        <p:grpSpPr>
          <a:xfrm>
            <a:off x="558563" y="3669235"/>
            <a:ext cx="6174013" cy="2919227"/>
            <a:chOff x="2445488" y="2378697"/>
            <a:chExt cx="6205575" cy="2934151"/>
          </a:xfrm>
        </p:grpSpPr>
        <p:sp>
          <p:nvSpPr>
            <p:cNvPr id="60" name="Rectangle 59">
              <a:extLst>
                <a:ext uri="{FF2B5EF4-FFF2-40B4-BE49-F238E27FC236}">
                  <a16:creationId xmlns:a16="http://schemas.microsoft.com/office/drawing/2014/main" id="{9F4D232D-BB16-4309-8329-7B38182DF204}"/>
                </a:ext>
              </a:extLst>
            </p:cNvPr>
            <p:cNvSpPr/>
            <p:nvPr/>
          </p:nvSpPr>
          <p:spPr>
            <a:xfrm>
              <a:off x="6174418" y="3192514"/>
              <a:ext cx="1333500"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Solution Value</a:t>
              </a:r>
            </a:p>
          </p:txBody>
        </p:sp>
        <p:sp>
          <p:nvSpPr>
            <p:cNvPr id="61" name="Rectangle 60">
              <a:extLst>
                <a:ext uri="{FF2B5EF4-FFF2-40B4-BE49-F238E27FC236}">
                  <a16:creationId xmlns:a16="http://schemas.microsoft.com/office/drawing/2014/main" id="{B75063F9-B101-4431-BA90-AB361F784BB3}"/>
                </a:ext>
              </a:extLst>
            </p:cNvPr>
            <p:cNvSpPr/>
            <p:nvPr/>
          </p:nvSpPr>
          <p:spPr>
            <a:xfrm>
              <a:off x="3188438" y="3188704"/>
              <a:ext cx="1333500"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Cadet Solution Value</a:t>
              </a:r>
            </a:p>
          </p:txBody>
        </p:sp>
        <p:sp>
          <p:nvSpPr>
            <p:cNvPr id="62" name="Rectangle 61">
              <a:extLst>
                <a:ext uri="{FF2B5EF4-FFF2-40B4-BE49-F238E27FC236}">
                  <a16:creationId xmlns:a16="http://schemas.microsoft.com/office/drawing/2014/main" id="{55CF5532-A42E-4C0B-AB60-E1803250A329}"/>
                </a:ext>
              </a:extLst>
            </p:cNvPr>
            <p:cNvSpPr/>
            <p:nvPr/>
          </p:nvSpPr>
          <p:spPr>
            <a:xfrm>
              <a:off x="2445488" y="3992613"/>
              <a:ext cx="1192529"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Cadet 1 Utility</a:t>
              </a:r>
            </a:p>
          </p:txBody>
        </p:sp>
        <p:sp>
          <p:nvSpPr>
            <p:cNvPr id="117" name="Rectangle 116">
              <a:extLst>
                <a:ext uri="{FF2B5EF4-FFF2-40B4-BE49-F238E27FC236}">
                  <a16:creationId xmlns:a16="http://schemas.microsoft.com/office/drawing/2014/main" id="{1008BAA0-56EF-4002-8274-E4CA6A5812B8}"/>
                </a:ext>
              </a:extLst>
            </p:cNvPr>
            <p:cNvSpPr/>
            <p:nvPr/>
          </p:nvSpPr>
          <p:spPr>
            <a:xfrm>
              <a:off x="4072358" y="3992613"/>
              <a:ext cx="1192529"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Cadet N Utility</a:t>
              </a:r>
            </a:p>
          </p:txBody>
        </p:sp>
        <p:sp>
          <p:nvSpPr>
            <p:cNvPr id="118" name="Rectangle 117">
              <a:extLst>
                <a:ext uri="{FF2B5EF4-FFF2-40B4-BE49-F238E27FC236}">
                  <a16:creationId xmlns:a16="http://schemas.microsoft.com/office/drawing/2014/main" id="{D43ADE49-05CE-4A26-BDAA-F54BF38DC45E}"/>
                </a:ext>
              </a:extLst>
            </p:cNvPr>
            <p:cNvSpPr/>
            <p:nvPr/>
          </p:nvSpPr>
          <p:spPr>
            <a:xfrm>
              <a:off x="5431470" y="3988651"/>
              <a:ext cx="1192529"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1 Value</a:t>
              </a:r>
            </a:p>
          </p:txBody>
        </p:sp>
        <p:sp>
          <p:nvSpPr>
            <p:cNvPr id="119" name="Rectangle 118">
              <a:extLst>
                <a:ext uri="{FF2B5EF4-FFF2-40B4-BE49-F238E27FC236}">
                  <a16:creationId xmlns:a16="http://schemas.microsoft.com/office/drawing/2014/main" id="{8382EDF1-149F-4B06-8175-34958EFC53D6}"/>
                </a:ext>
              </a:extLst>
            </p:cNvPr>
            <p:cNvSpPr/>
            <p:nvPr/>
          </p:nvSpPr>
          <p:spPr>
            <a:xfrm>
              <a:off x="7058340" y="3988651"/>
              <a:ext cx="1192529"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M Value</a:t>
              </a:r>
            </a:p>
          </p:txBody>
        </p:sp>
        <p:sp>
          <p:nvSpPr>
            <p:cNvPr id="120" name="Rectangle 119">
              <a:extLst>
                <a:ext uri="{FF2B5EF4-FFF2-40B4-BE49-F238E27FC236}">
                  <a16:creationId xmlns:a16="http://schemas.microsoft.com/office/drawing/2014/main" id="{CFE999FF-8F46-48B7-99B5-ACC10D8B5B0F}"/>
                </a:ext>
              </a:extLst>
            </p:cNvPr>
            <p:cNvSpPr/>
            <p:nvPr/>
          </p:nvSpPr>
          <p:spPr>
            <a:xfrm>
              <a:off x="5937866" y="4711593"/>
              <a:ext cx="670561" cy="600075"/>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1 Objective O Value</a:t>
              </a:r>
            </a:p>
          </p:txBody>
        </p:sp>
        <p:sp>
          <p:nvSpPr>
            <p:cNvPr id="121" name="Rectangle 120">
              <a:extLst>
                <a:ext uri="{FF2B5EF4-FFF2-40B4-BE49-F238E27FC236}">
                  <a16:creationId xmlns:a16="http://schemas.microsoft.com/office/drawing/2014/main" id="{73D19A97-05CA-44BE-B61B-BFBA49BC1E5D}"/>
                </a:ext>
              </a:extLst>
            </p:cNvPr>
            <p:cNvSpPr/>
            <p:nvPr/>
          </p:nvSpPr>
          <p:spPr>
            <a:xfrm>
              <a:off x="5011045" y="4711594"/>
              <a:ext cx="670561" cy="600075"/>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1 Objective 1 Value</a:t>
              </a:r>
            </a:p>
          </p:txBody>
        </p:sp>
        <p:cxnSp>
          <p:nvCxnSpPr>
            <p:cNvPr id="122" name="Straight Connector 121">
              <a:extLst>
                <a:ext uri="{FF2B5EF4-FFF2-40B4-BE49-F238E27FC236}">
                  <a16:creationId xmlns:a16="http://schemas.microsoft.com/office/drawing/2014/main" id="{601B23DE-C95A-4AAA-9445-CA0C7E39D71D}"/>
                </a:ext>
              </a:extLst>
            </p:cNvPr>
            <p:cNvCxnSpPr>
              <a:cxnSpLocks/>
              <a:stCxn id="61" idx="2"/>
            </p:cNvCxnSpPr>
            <p:nvPr/>
          </p:nvCxnSpPr>
          <p:spPr>
            <a:xfrm>
              <a:off x="3855187" y="3577324"/>
              <a:ext cx="0" cy="2103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A121CDC-2E5C-4A9B-8C51-A57B5601BD43}"/>
                </a:ext>
              </a:extLst>
            </p:cNvPr>
            <p:cNvGrpSpPr/>
            <p:nvPr/>
          </p:nvGrpSpPr>
          <p:grpSpPr>
            <a:xfrm>
              <a:off x="3026895" y="3780626"/>
              <a:ext cx="828292" cy="208025"/>
              <a:chOff x="2002536" y="1643482"/>
              <a:chExt cx="828292" cy="208025"/>
            </a:xfrm>
          </p:grpSpPr>
          <p:cxnSp>
            <p:nvCxnSpPr>
              <p:cNvPr id="161" name="Straight Connector 160">
                <a:extLst>
                  <a:ext uri="{FF2B5EF4-FFF2-40B4-BE49-F238E27FC236}">
                    <a16:creationId xmlns:a16="http://schemas.microsoft.com/office/drawing/2014/main" id="{90704E42-AF11-41E6-A782-2C361497A6FC}"/>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FF143E1-CB22-4AC4-B2D6-699E23216295}"/>
                  </a:ext>
                </a:extLst>
              </p:cNvPr>
              <p:cNvCxnSpPr>
                <a:cxnSpLocks/>
              </p:cNvCxnSpPr>
              <p:nvPr/>
            </p:nvCxnSpPr>
            <p:spPr>
              <a:xfrm>
                <a:off x="2002536" y="1643482"/>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26FDC9CF-BAA4-4EDE-B082-7DA37736D053}"/>
                </a:ext>
              </a:extLst>
            </p:cNvPr>
            <p:cNvGrpSpPr/>
            <p:nvPr/>
          </p:nvGrpSpPr>
          <p:grpSpPr>
            <a:xfrm flipH="1">
              <a:off x="3840330" y="3784587"/>
              <a:ext cx="828292" cy="208025"/>
              <a:chOff x="2002536" y="1647444"/>
              <a:chExt cx="828292" cy="208025"/>
            </a:xfrm>
          </p:grpSpPr>
          <p:cxnSp>
            <p:nvCxnSpPr>
              <p:cNvPr id="159" name="Straight Connector 158">
                <a:extLst>
                  <a:ext uri="{FF2B5EF4-FFF2-40B4-BE49-F238E27FC236}">
                    <a16:creationId xmlns:a16="http://schemas.microsoft.com/office/drawing/2014/main" id="{1A5262CE-9E7A-4F97-B6B0-0AA57A3788DA}"/>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6F6B56D-0541-49A8-9A90-2BFC386B69EE}"/>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5" name="Straight Connector 124">
              <a:extLst>
                <a:ext uri="{FF2B5EF4-FFF2-40B4-BE49-F238E27FC236}">
                  <a16:creationId xmlns:a16="http://schemas.microsoft.com/office/drawing/2014/main" id="{8E3F9C57-FAC3-41A9-937E-31EDD5A01925}"/>
                </a:ext>
              </a:extLst>
            </p:cNvPr>
            <p:cNvCxnSpPr>
              <a:cxnSpLocks/>
            </p:cNvCxnSpPr>
            <p:nvPr/>
          </p:nvCxnSpPr>
          <p:spPr>
            <a:xfrm>
              <a:off x="6822686" y="3574275"/>
              <a:ext cx="0" cy="2103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A7E6FF4A-63D6-4964-A0FC-6E633DFC4B86}"/>
                </a:ext>
              </a:extLst>
            </p:cNvPr>
            <p:cNvGrpSpPr/>
            <p:nvPr/>
          </p:nvGrpSpPr>
          <p:grpSpPr>
            <a:xfrm>
              <a:off x="5994394" y="3781539"/>
              <a:ext cx="828292" cy="208025"/>
              <a:chOff x="2002536" y="1647444"/>
              <a:chExt cx="828292" cy="208025"/>
            </a:xfrm>
          </p:grpSpPr>
          <p:cxnSp>
            <p:nvCxnSpPr>
              <p:cNvPr id="157" name="Straight Connector 156">
                <a:extLst>
                  <a:ext uri="{FF2B5EF4-FFF2-40B4-BE49-F238E27FC236}">
                    <a16:creationId xmlns:a16="http://schemas.microsoft.com/office/drawing/2014/main" id="{27F4D86D-6123-4258-9ACA-9337C5557E1F}"/>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8AA8AB8E-E3F0-4506-A004-E81AC26F8603}"/>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F92FBFD-EB9A-41D4-98DC-8F8DB1CBFBC3}"/>
                </a:ext>
              </a:extLst>
            </p:cNvPr>
            <p:cNvGrpSpPr/>
            <p:nvPr/>
          </p:nvGrpSpPr>
          <p:grpSpPr>
            <a:xfrm flipH="1">
              <a:off x="6807829" y="3781538"/>
              <a:ext cx="828292" cy="208025"/>
              <a:chOff x="2002536" y="1647444"/>
              <a:chExt cx="828292" cy="208025"/>
            </a:xfrm>
          </p:grpSpPr>
          <p:cxnSp>
            <p:nvCxnSpPr>
              <p:cNvPr id="155" name="Straight Connector 154">
                <a:extLst>
                  <a:ext uri="{FF2B5EF4-FFF2-40B4-BE49-F238E27FC236}">
                    <a16:creationId xmlns:a16="http://schemas.microsoft.com/office/drawing/2014/main" id="{50405824-2971-45DF-8645-A84AC1656F7A}"/>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150D05F9-4047-4D26-BA9D-4C4C31E8BE78}"/>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8" name="Rectangle 127">
              <a:extLst>
                <a:ext uri="{FF2B5EF4-FFF2-40B4-BE49-F238E27FC236}">
                  <a16:creationId xmlns:a16="http://schemas.microsoft.com/office/drawing/2014/main" id="{8F0FF062-19C1-449F-98BC-37F32C8C7E03}"/>
                </a:ext>
              </a:extLst>
            </p:cNvPr>
            <p:cNvSpPr/>
            <p:nvPr/>
          </p:nvSpPr>
          <p:spPr>
            <a:xfrm>
              <a:off x="4681427" y="2378697"/>
              <a:ext cx="1333500" cy="3886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Solution Quality</a:t>
              </a:r>
            </a:p>
          </p:txBody>
        </p:sp>
        <p:cxnSp>
          <p:nvCxnSpPr>
            <p:cNvPr id="129" name="Straight Connector 128">
              <a:extLst>
                <a:ext uri="{FF2B5EF4-FFF2-40B4-BE49-F238E27FC236}">
                  <a16:creationId xmlns:a16="http://schemas.microsoft.com/office/drawing/2014/main" id="{1DA118F7-9B59-4EE9-8AB4-22F3A0BBA839}"/>
                </a:ext>
              </a:extLst>
            </p:cNvPr>
            <p:cNvCxnSpPr>
              <a:cxnSpLocks/>
            </p:cNvCxnSpPr>
            <p:nvPr/>
          </p:nvCxnSpPr>
          <p:spPr>
            <a:xfrm>
              <a:off x="5348177" y="2759320"/>
              <a:ext cx="0" cy="2103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6FEC62F-A6E4-4183-950C-9A877FC84883}"/>
                </a:ext>
              </a:extLst>
            </p:cNvPr>
            <p:cNvCxnSpPr>
              <a:cxnSpLocks/>
            </p:cNvCxnSpPr>
            <p:nvPr/>
          </p:nvCxnSpPr>
          <p:spPr>
            <a:xfrm>
              <a:off x="3840330" y="296658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FE460D4-B190-4DEA-BA76-ACF1FAB5F1A9}"/>
                </a:ext>
              </a:extLst>
            </p:cNvPr>
            <p:cNvCxnSpPr>
              <a:cxnSpLocks/>
            </p:cNvCxnSpPr>
            <p:nvPr/>
          </p:nvCxnSpPr>
          <p:spPr>
            <a:xfrm>
              <a:off x="5329889" y="2966583"/>
              <a:ext cx="14927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D5A836F-C62A-43F0-909F-3FC4B059062D}"/>
                </a:ext>
              </a:extLst>
            </p:cNvPr>
            <p:cNvCxnSpPr>
              <a:cxnSpLocks/>
            </p:cNvCxnSpPr>
            <p:nvPr/>
          </p:nvCxnSpPr>
          <p:spPr>
            <a:xfrm flipH="1">
              <a:off x="6823475" y="2966583"/>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5DB5E6C-9748-4CB3-8F17-FFFB3B256C91}"/>
                </a:ext>
              </a:extLst>
            </p:cNvPr>
            <p:cNvCxnSpPr>
              <a:cxnSpLocks/>
            </p:cNvCxnSpPr>
            <p:nvPr/>
          </p:nvCxnSpPr>
          <p:spPr>
            <a:xfrm>
              <a:off x="3840330" y="2966583"/>
              <a:ext cx="15078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19A3BA15-B2FD-4790-A5AC-D444D6FD36DB}"/>
                </a:ext>
              </a:extLst>
            </p:cNvPr>
            <p:cNvSpPr/>
            <p:nvPr/>
          </p:nvSpPr>
          <p:spPr>
            <a:xfrm>
              <a:off x="7980502" y="4703254"/>
              <a:ext cx="670561" cy="600075"/>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M Objective O Value</a:t>
              </a:r>
            </a:p>
          </p:txBody>
        </p:sp>
        <p:sp>
          <p:nvSpPr>
            <p:cNvPr id="135" name="Rectangle 134">
              <a:extLst>
                <a:ext uri="{FF2B5EF4-FFF2-40B4-BE49-F238E27FC236}">
                  <a16:creationId xmlns:a16="http://schemas.microsoft.com/office/drawing/2014/main" id="{40F5DE2E-BC60-45AA-9A9B-967885395E0D}"/>
                </a:ext>
              </a:extLst>
            </p:cNvPr>
            <p:cNvSpPr/>
            <p:nvPr/>
          </p:nvSpPr>
          <p:spPr>
            <a:xfrm>
              <a:off x="7053681" y="4703255"/>
              <a:ext cx="670561" cy="600075"/>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M Objective 1 Value</a:t>
              </a:r>
            </a:p>
          </p:txBody>
        </p:sp>
        <p:cxnSp>
          <p:nvCxnSpPr>
            <p:cNvPr id="136" name="Straight Connector 135">
              <a:extLst>
                <a:ext uri="{FF2B5EF4-FFF2-40B4-BE49-F238E27FC236}">
                  <a16:creationId xmlns:a16="http://schemas.microsoft.com/office/drawing/2014/main" id="{4BA60020-DB67-4127-A852-01205EBB6A3F}"/>
                </a:ext>
              </a:extLst>
            </p:cNvPr>
            <p:cNvCxnSpPr>
              <a:cxnSpLocks/>
            </p:cNvCxnSpPr>
            <p:nvPr/>
          </p:nvCxnSpPr>
          <p:spPr>
            <a:xfrm>
              <a:off x="7636782" y="4374070"/>
              <a:ext cx="0" cy="157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00E080EA-8C0A-4103-A700-E1FCECED5AA5}"/>
                </a:ext>
              </a:extLst>
            </p:cNvPr>
            <p:cNvGrpSpPr/>
            <p:nvPr/>
          </p:nvGrpSpPr>
          <p:grpSpPr>
            <a:xfrm>
              <a:off x="7378980" y="4531421"/>
              <a:ext cx="514281" cy="167872"/>
              <a:chOff x="1988043" y="1642109"/>
              <a:chExt cx="842785" cy="174881"/>
            </a:xfrm>
          </p:grpSpPr>
          <p:cxnSp>
            <p:nvCxnSpPr>
              <p:cNvPr id="153" name="Straight Connector 152">
                <a:extLst>
                  <a:ext uri="{FF2B5EF4-FFF2-40B4-BE49-F238E27FC236}">
                    <a16:creationId xmlns:a16="http://schemas.microsoft.com/office/drawing/2014/main" id="{401FE9DB-BAC9-4812-9917-604FCCFCBDF8}"/>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36D1A3B-A787-495E-BF75-544DEB847AF2}"/>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89825CA6-AB04-4264-84E5-CC5D0997639C}"/>
                </a:ext>
              </a:extLst>
            </p:cNvPr>
            <p:cNvGrpSpPr/>
            <p:nvPr/>
          </p:nvGrpSpPr>
          <p:grpSpPr>
            <a:xfrm flipH="1">
              <a:off x="7808751" y="4531421"/>
              <a:ext cx="514281" cy="167872"/>
              <a:chOff x="1988043" y="1642109"/>
              <a:chExt cx="842785" cy="174881"/>
            </a:xfrm>
          </p:grpSpPr>
          <p:cxnSp>
            <p:nvCxnSpPr>
              <p:cNvPr id="151" name="Straight Connector 150">
                <a:extLst>
                  <a:ext uri="{FF2B5EF4-FFF2-40B4-BE49-F238E27FC236}">
                    <a16:creationId xmlns:a16="http://schemas.microsoft.com/office/drawing/2014/main" id="{30B3C380-4EBF-4D32-8CEA-E22BF9B8EBD2}"/>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D792383F-34B5-46E9-815E-236A6A669A4E}"/>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22CCC792-D0F6-4BA3-B9C6-9DD014BAD788}"/>
                </a:ext>
              </a:extLst>
            </p:cNvPr>
            <p:cNvGrpSpPr/>
            <p:nvPr/>
          </p:nvGrpSpPr>
          <p:grpSpPr>
            <a:xfrm flipH="1">
              <a:off x="5329094" y="4377148"/>
              <a:ext cx="944052" cy="325223"/>
              <a:chOff x="7000471" y="880113"/>
              <a:chExt cx="944052" cy="325223"/>
            </a:xfrm>
          </p:grpSpPr>
          <p:cxnSp>
            <p:nvCxnSpPr>
              <p:cNvPr id="144" name="Straight Connector 143">
                <a:extLst>
                  <a:ext uri="{FF2B5EF4-FFF2-40B4-BE49-F238E27FC236}">
                    <a16:creationId xmlns:a16="http://schemas.microsoft.com/office/drawing/2014/main" id="{34188B2A-1D39-4D4F-BA2E-C8086EB87D38}"/>
                  </a:ext>
                </a:extLst>
              </p:cNvPr>
              <p:cNvCxnSpPr>
                <a:cxnSpLocks/>
              </p:cNvCxnSpPr>
              <p:nvPr/>
            </p:nvCxnSpPr>
            <p:spPr>
              <a:xfrm>
                <a:off x="7258273" y="880113"/>
                <a:ext cx="0" cy="157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5" name="Group 144">
                <a:extLst>
                  <a:ext uri="{FF2B5EF4-FFF2-40B4-BE49-F238E27FC236}">
                    <a16:creationId xmlns:a16="http://schemas.microsoft.com/office/drawing/2014/main" id="{A4D9FFC0-827F-4C8A-82B4-0FC22E97BC98}"/>
                  </a:ext>
                </a:extLst>
              </p:cNvPr>
              <p:cNvGrpSpPr/>
              <p:nvPr/>
            </p:nvGrpSpPr>
            <p:grpSpPr>
              <a:xfrm>
                <a:off x="7000471" y="1037464"/>
                <a:ext cx="514281" cy="167872"/>
                <a:chOff x="1988043" y="1642109"/>
                <a:chExt cx="842785" cy="174881"/>
              </a:xfrm>
            </p:grpSpPr>
            <p:cxnSp>
              <p:nvCxnSpPr>
                <p:cNvPr id="149" name="Straight Connector 148">
                  <a:extLst>
                    <a:ext uri="{FF2B5EF4-FFF2-40B4-BE49-F238E27FC236}">
                      <a16:creationId xmlns:a16="http://schemas.microsoft.com/office/drawing/2014/main" id="{585B9E4E-44E9-4412-9500-2EBF8062B3DA}"/>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40F233E3-0D16-4F8E-8044-8A71834F347A}"/>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F599868F-9EA1-4B88-AE5A-84ADC046C1DC}"/>
                  </a:ext>
                </a:extLst>
              </p:cNvPr>
              <p:cNvGrpSpPr/>
              <p:nvPr/>
            </p:nvGrpSpPr>
            <p:grpSpPr>
              <a:xfrm flipH="1">
                <a:off x="7430242" y="1037464"/>
                <a:ext cx="514281" cy="167872"/>
                <a:chOff x="1988043" y="1642109"/>
                <a:chExt cx="842785" cy="174881"/>
              </a:xfrm>
            </p:grpSpPr>
            <p:cxnSp>
              <p:nvCxnSpPr>
                <p:cNvPr id="147" name="Straight Connector 146">
                  <a:extLst>
                    <a:ext uri="{FF2B5EF4-FFF2-40B4-BE49-F238E27FC236}">
                      <a16:creationId xmlns:a16="http://schemas.microsoft.com/office/drawing/2014/main" id="{FF066184-7781-487C-8CBB-33732C73B059}"/>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4571B43-8CC3-45AC-85FA-2733EBFAF09A}"/>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0" name="TextBox 139">
              <a:extLst>
                <a:ext uri="{FF2B5EF4-FFF2-40B4-BE49-F238E27FC236}">
                  <a16:creationId xmlns:a16="http://schemas.microsoft.com/office/drawing/2014/main" id="{CB972283-D458-4457-AA1F-92E58B1BB389}"/>
                </a:ext>
              </a:extLst>
            </p:cNvPr>
            <p:cNvSpPr txBox="1"/>
            <p:nvPr/>
          </p:nvSpPr>
          <p:spPr>
            <a:xfrm>
              <a:off x="3671053" y="4119090"/>
              <a:ext cx="338554" cy="247480"/>
            </a:xfrm>
            <a:prstGeom prst="rect">
              <a:avLst/>
            </a:prstGeom>
            <a:noFill/>
          </p:spPr>
          <p:txBody>
            <a:bodyPr wrap="square" rtlCol="0">
              <a:spAutoFit/>
            </a:bodyPr>
            <a:lstStyle/>
            <a:p>
              <a:pPr algn="ctr"/>
              <a:r>
                <a:rPr lang="en-US" sz="1000" b="1" dirty="0">
                  <a:latin typeface="+mn-lt"/>
                  <a:cs typeface="Times New Roman" panose="02020603050405020304" pitchFamily="18" charset="0"/>
                </a:rPr>
                <a:t>…</a:t>
              </a:r>
            </a:p>
          </p:txBody>
        </p:sp>
        <p:sp>
          <p:nvSpPr>
            <p:cNvPr id="141" name="TextBox 140">
              <a:extLst>
                <a:ext uri="{FF2B5EF4-FFF2-40B4-BE49-F238E27FC236}">
                  <a16:creationId xmlns:a16="http://schemas.microsoft.com/office/drawing/2014/main" id="{B168AF91-B860-4246-BF1D-69EE448415AE}"/>
                </a:ext>
              </a:extLst>
            </p:cNvPr>
            <p:cNvSpPr txBox="1"/>
            <p:nvPr/>
          </p:nvSpPr>
          <p:spPr>
            <a:xfrm>
              <a:off x="6659352" y="4119090"/>
              <a:ext cx="338554" cy="247480"/>
            </a:xfrm>
            <a:prstGeom prst="rect">
              <a:avLst/>
            </a:prstGeom>
            <a:noFill/>
          </p:spPr>
          <p:txBody>
            <a:bodyPr wrap="square" rtlCol="0">
              <a:spAutoFit/>
            </a:bodyPr>
            <a:lstStyle/>
            <a:p>
              <a:pPr algn="ctr"/>
              <a:r>
                <a:rPr lang="en-US" sz="1000" b="1" dirty="0">
                  <a:latin typeface="+mn-lt"/>
                  <a:cs typeface="Times New Roman" panose="02020603050405020304" pitchFamily="18" charset="0"/>
                </a:rPr>
                <a:t>…</a:t>
              </a:r>
            </a:p>
          </p:txBody>
        </p:sp>
        <p:sp>
          <p:nvSpPr>
            <p:cNvPr id="142" name="TextBox 141">
              <a:extLst>
                <a:ext uri="{FF2B5EF4-FFF2-40B4-BE49-F238E27FC236}">
                  <a16:creationId xmlns:a16="http://schemas.microsoft.com/office/drawing/2014/main" id="{8FCF35A0-5312-4DE5-A12F-72BFFE175B02}"/>
                </a:ext>
              </a:extLst>
            </p:cNvPr>
            <p:cNvSpPr txBox="1"/>
            <p:nvPr/>
          </p:nvSpPr>
          <p:spPr>
            <a:xfrm>
              <a:off x="5715716" y="5080836"/>
              <a:ext cx="189810" cy="232012"/>
            </a:xfrm>
            <a:prstGeom prst="rect">
              <a:avLst/>
            </a:prstGeom>
            <a:noFill/>
          </p:spPr>
          <p:txBody>
            <a:bodyPr wrap="square" rtlCol="0">
              <a:spAutoFit/>
            </a:bodyPr>
            <a:lstStyle/>
            <a:p>
              <a:pPr algn="ctr"/>
              <a:r>
                <a:rPr lang="en-US" sz="900" b="1" dirty="0">
                  <a:latin typeface="+mn-lt"/>
                  <a:cs typeface="Times New Roman" panose="02020603050405020304" pitchFamily="18" charset="0"/>
                </a:rPr>
                <a:t>…</a:t>
              </a:r>
            </a:p>
          </p:txBody>
        </p:sp>
        <p:sp>
          <p:nvSpPr>
            <p:cNvPr id="143" name="TextBox 142">
              <a:extLst>
                <a:ext uri="{FF2B5EF4-FFF2-40B4-BE49-F238E27FC236}">
                  <a16:creationId xmlns:a16="http://schemas.microsoft.com/office/drawing/2014/main" id="{17F3716C-CF57-4103-B932-2A5BD3A09377}"/>
                </a:ext>
              </a:extLst>
            </p:cNvPr>
            <p:cNvSpPr txBox="1"/>
            <p:nvPr/>
          </p:nvSpPr>
          <p:spPr>
            <a:xfrm>
              <a:off x="7752108" y="5072497"/>
              <a:ext cx="189810" cy="232012"/>
            </a:xfrm>
            <a:prstGeom prst="rect">
              <a:avLst/>
            </a:prstGeom>
            <a:noFill/>
          </p:spPr>
          <p:txBody>
            <a:bodyPr wrap="square" rtlCol="0">
              <a:spAutoFit/>
            </a:bodyPr>
            <a:lstStyle/>
            <a:p>
              <a:pPr algn="ctr"/>
              <a:r>
                <a:rPr lang="en-US" sz="900" b="1" dirty="0">
                  <a:latin typeface="+mn-lt"/>
                  <a:cs typeface="Times New Roman" panose="02020603050405020304" pitchFamily="18" charset="0"/>
                </a:rPr>
                <a:t>…</a:t>
              </a:r>
            </a:p>
          </p:txBody>
        </p:sp>
      </p:grpSp>
      <p:sp>
        <p:nvSpPr>
          <p:cNvPr id="4" name="Rectangle 3">
            <a:hlinkClick r:id="rId5" action="ppaction://hlinksldjump"/>
            <a:extLst>
              <a:ext uri="{FF2B5EF4-FFF2-40B4-BE49-F238E27FC236}">
                <a16:creationId xmlns:a16="http://schemas.microsoft.com/office/drawing/2014/main" id="{56EB76F5-2DEB-B14B-434B-FD2BFF991CE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950413956"/>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2C433DB-1884-4AF5-B6B5-3C4AAD3D20B6}"/>
              </a:ext>
            </a:extLst>
          </p:cNvPr>
          <p:cNvSpPr txBox="1">
            <a:spLocks/>
          </p:cNvSpPr>
          <p:nvPr/>
        </p:nvSpPr>
        <p:spPr bwMode="auto">
          <a:xfrm>
            <a:off x="573131" y="3084925"/>
            <a:ext cx="12347488" cy="1419987"/>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pPr marL="0" indent="0">
              <a:lnSpc>
                <a:spcPct val="150000"/>
              </a:lnSpc>
              <a:buNone/>
            </a:pPr>
            <a:r>
              <a:rPr lang="en-US" kern="0" dirty="0"/>
              <a:t>	“What distinguishes our military, what makes us the premier fighting force in the world and guarantees it will prevail in any conflict, is the quality of our service members”    Secretary of Defense Mark T. Esper </a:t>
            </a:r>
          </a:p>
        </p:txBody>
      </p:sp>
      <p:sp>
        <p:nvSpPr>
          <p:cNvPr id="2" name="Title 1"/>
          <p:cNvSpPr>
            <a:spLocks noGrp="1"/>
          </p:cNvSpPr>
          <p:nvPr>
            <p:ph type="title"/>
          </p:nvPr>
        </p:nvSpPr>
        <p:spPr/>
        <p:txBody>
          <a:bodyPr/>
          <a:lstStyle/>
          <a:p>
            <a:r>
              <a:rPr lang="en-US" dirty="0"/>
              <a:t>Background</a:t>
            </a:r>
          </a:p>
        </p:txBody>
      </p:sp>
      <p:cxnSp>
        <p:nvCxnSpPr>
          <p:cNvPr id="5" name="Straight Connector 4">
            <a:extLst>
              <a:ext uri="{FF2B5EF4-FFF2-40B4-BE49-F238E27FC236}">
                <a16:creationId xmlns:a16="http://schemas.microsoft.com/office/drawing/2014/main" id="{BDFE7137-8175-4743-9CA8-52E770D58442}"/>
              </a:ext>
            </a:extLst>
          </p:cNvPr>
          <p:cNvCxnSpPr/>
          <p:nvPr/>
        </p:nvCxnSpPr>
        <p:spPr bwMode="auto">
          <a:xfrm>
            <a:off x="4695299" y="4846057"/>
            <a:ext cx="27326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 name="Rectangle 2">
            <a:hlinkClick r:id="rId2" action="ppaction://hlinksldjump"/>
            <a:extLst>
              <a:ext uri="{FF2B5EF4-FFF2-40B4-BE49-F238E27FC236}">
                <a16:creationId xmlns:a16="http://schemas.microsoft.com/office/drawing/2014/main" id="{B05AB3CB-386E-341D-20A4-161EF71C8F7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545833374"/>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a:extLst>
              <a:ext uri="{FF2B5EF4-FFF2-40B4-BE49-F238E27FC236}">
                <a16:creationId xmlns:a16="http://schemas.microsoft.com/office/drawing/2014/main" id="{ED616AEB-173B-4C77-B149-655ACE4D5AB1}"/>
              </a:ext>
            </a:extLst>
          </p:cNvPr>
          <p:cNvPicPr>
            <a:picLocks noChangeAspect="1"/>
          </p:cNvPicPr>
          <p:nvPr/>
        </p:nvPicPr>
        <p:blipFill rotWithShape="1">
          <a:blip r:embed="rId2"/>
          <a:srcRect l="1196" t="13376" r="80166" b="73628"/>
          <a:stretch/>
        </p:blipFill>
        <p:spPr>
          <a:xfrm>
            <a:off x="6899275" y="2378158"/>
            <a:ext cx="1406526" cy="531260"/>
          </a:xfrm>
          <a:prstGeom prst="rect">
            <a:avLst/>
          </a:prstGeom>
        </p:spPr>
      </p:pic>
      <p:sp>
        <p:nvSpPr>
          <p:cNvPr id="2" name="Title 1"/>
          <p:cNvSpPr>
            <a:spLocks noGrp="1"/>
          </p:cNvSpPr>
          <p:nvPr>
            <p:ph type="title"/>
          </p:nvPr>
        </p:nvSpPr>
        <p:spPr/>
        <p:txBody>
          <a:bodyPr/>
          <a:lstStyle/>
          <a:p>
            <a:r>
              <a:rPr lang="en-US" dirty="0"/>
              <a:t>VFT Model</a:t>
            </a:r>
          </a:p>
        </p:txBody>
      </p:sp>
      <p:sp>
        <p:nvSpPr>
          <p:cNvPr id="3" name="Content Placeholder 2"/>
          <p:cNvSpPr>
            <a:spLocks noGrp="1"/>
          </p:cNvSpPr>
          <p:nvPr>
            <p:ph idx="1"/>
          </p:nvPr>
        </p:nvSpPr>
        <p:spPr>
          <a:xfrm>
            <a:off x="573882" y="1440329"/>
            <a:ext cx="6172993" cy="5546165"/>
          </a:xfrm>
        </p:spPr>
        <p:txBody>
          <a:bodyPr/>
          <a:lstStyle/>
          <a:p>
            <a:r>
              <a:rPr lang="en-US" dirty="0"/>
              <a:t>Optimization Model</a:t>
            </a:r>
          </a:p>
          <a:p>
            <a:pPr lvl="1"/>
            <a:r>
              <a:rPr lang="en-US" dirty="0">
                <a:cs typeface="Arial"/>
              </a:rPr>
              <a:t>Formulation</a:t>
            </a:r>
          </a:p>
          <a:p>
            <a:pPr lvl="2"/>
            <a:r>
              <a:rPr lang="en-US" dirty="0">
                <a:cs typeface="Arial"/>
              </a:rPr>
              <a:t>Objective: Maximize Solution Quality</a:t>
            </a:r>
          </a:p>
          <a:p>
            <a:pPr lvl="2"/>
            <a:r>
              <a:rPr lang="en-US" dirty="0">
                <a:cs typeface="Arial"/>
              </a:rPr>
              <a:t>Some “basic” constraints</a:t>
            </a:r>
          </a:p>
          <a:p>
            <a:pPr lvl="2"/>
            <a:r>
              <a:rPr lang="en-US" dirty="0">
                <a:cs typeface="Arial"/>
              </a:rPr>
              <a:t>Value constraints can be added if needed</a:t>
            </a: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62" name="Picture 61">
            <a:extLst>
              <a:ext uri="{FF2B5EF4-FFF2-40B4-BE49-F238E27FC236}">
                <a16:creationId xmlns:a16="http://schemas.microsoft.com/office/drawing/2014/main" id="{8CC039DE-D03F-4165-A863-E0B9E166FAB8}"/>
              </a:ext>
            </a:extLst>
          </p:cNvPr>
          <p:cNvPicPr>
            <a:picLocks noChangeAspect="1"/>
          </p:cNvPicPr>
          <p:nvPr/>
        </p:nvPicPr>
        <p:blipFill rotWithShape="1">
          <a:blip r:embed="rId2"/>
          <a:srcRect l="1196" t="27614" r="18847" b="13800"/>
          <a:stretch/>
        </p:blipFill>
        <p:spPr>
          <a:xfrm>
            <a:off x="6899275" y="2909418"/>
            <a:ext cx="6034066" cy="2394857"/>
          </a:xfrm>
          <a:prstGeom prst="rect">
            <a:avLst/>
          </a:prstGeom>
        </p:spPr>
      </p:pic>
      <p:pic>
        <p:nvPicPr>
          <p:cNvPr id="64" name="Picture 63">
            <a:extLst>
              <a:ext uri="{FF2B5EF4-FFF2-40B4-BE49-F238E27FC236}">
                <a16:creationId xmlns:a16="http://schemas.microsoft.com/office/drawing/2014/main" id="{B120A29E-070B-46A8-BC05-4285C920EDD9}"/>
              </a:ext>
            </a:extLst>
          </p:cNvPr>
          <p:cNvPicPr>
            <a:picLocks noChangeAspect="1"/>
          </p:cNvPicPr>
          <p:nvPr/>
        </p:nvPicPr>
        <p:blipFill rotWithShape="1">
          <a:blip r:embed="rId3"/>
          <a:srcRect l="1181" t="15272" r="13987" b="75516"/>
          <a:stretch/>
        </p:blipFill>
        <p:spPr>
          <a:xfrm>
            <a:off x="6754025" y="1441525"/>
            <a:ext cx="6400800" cy="376517"/>
          </a:xfrm>
          <a:prstGeom prst="rect">
            <a:avLst/>
          </a:prstGeom>
        </p:spPr>
      </p:pic>
      <p:pic>
        <p:nvPicPr>
          <p:cNvPr id="65" name="Picture 64">
            <a:extLst>
              <a:ext uri="{FF2B5EF4-FFF2-40B4-BE49-F238E27FC236}">
                <a16:creationId xmlns:a16="http://schemas.microsoft.com/office/drawing/2014/main" id="{548EA857-A8C7-4904-89E0-417AFA5BCA3A}"/>
              </a:ext>
            </a:extLst>
          </p:cNvPr>
          <p:cNvPicPr>
            <a:picLocks noChangeAspect="1"/>
          </p:cNvPicPr>
          <p:nvPr/>
        </p:nvPicPr>
        <p:blipFill rotWithShape="1">
          <a:blip r:embed="rId4"/>
          <a:srcRect l="1204" t="38318" r="13978" b="55296"/>
          <a:stretch/>
        </p:blipFill>
        <p:spPr>
          <a:xfrm>
            <a:off x="6832314" y="1398774"/>
            <a:ext cx="6400800" cy="261064"/>
          </a:xfrm>
          <a:prstGeom prst="rect">
            <a:avLst/>
          </a:prstGeom>
        </p:spPr>
      </p:pic>
      <p:pic>
        <p:nvPicPr>
          <p:cNvPr id="66" name="Picture 65">
            <a:extLst>
              <a:ext uri="{FF2B5EF4-FFF2-40B4-BE49-F238E27FC236}">
                <a16:creationId xmlns:a16="http://schemas.microsoft.com/office/drawing/2014/main" id="{7355B2A7-845A-403A-B10E-6D1F92271E0F}"/>
              </a:ext>
            </a:extLst>
          </p:cNvPr>
          <p:cNvPicPr>
            <a:picLocks noChangeAspect="1"/>
          </p:cNvPicPr>
          <p:nvPr/>
        </p:nvPicPr>
        <p:blipFill rotWithShape="1">
          <a:blip r:embed="rId4">
            <a:alphaModFix/>
          </a:blip>
          <a:srcRect l="1204" t="54819" r="19941" b="38082"/>
          <a:stretch/>
        </p:blipFill>
        <p:spPr>
          <a:xfrm>
            <a:off x="6754025" y="1860793"/>
            <a:ext cx="5950756" cy="290176"/>
          </a:xfrm>
          <a:prstGeom prst="rect">
            <a:avLst/>
          </a:prstGeom>
        </p:spPr>
      </p:pic>
      <p:pic>
        <p:nvPicPr>
          <p:cNvPr id="115" name="Picture 114">
            <a:extLst>
              <a:ext uri="{FF2B5EF4-FFF2-40B4-BE49-F238E27FC236}">
                <a16:creationId xmlns:a16="http://schemas.microsoft.com/office/drawing/2014/main" id="{B501E605-E278-49C2-92A4-86F729B37073}"/>
              </a:ext>
            </a:extLst>
          </p:cNvPr>
          <p:cNvPicPr>
            <a:picLocks noChangeAspect="1"/>
          </p:cNvPicPr>
          <p:nvPr/>
        </p:nvPicPr>
        <p:blipFill rotWithShape="1">
          <a:blip r:embed="rId2">
            <a:alphaModFix/>
          </a:blip>
          <a:srcRect l="1196" t="85861" r="18847" b="4928"/>
          <a:stretch/>
        </p:blipFill>
        <p:spPr>
          <a:xfrm>
            <a:off x="6899275" y="5211680"/>
            <a:ext cx="6034066" cy="376517"/>
          </a:xfrm>
          <a:prstGeom prst="rect">
            <a:avLst/>
          </a:prstGeom>
        </p:spPr>
      </p:pic>
      <p:pic>
        <p:nvPicPr>
          <p:cNvPr id="116" name="Picture 115">
            <a:extLst>
              <a:ext uri="{FF2B5EF4-FFF2-40B4-BE49-F238E27FC236}">
                <a16:creationId xmlns:a16="http://schemas.microsoft.com/office/drawing/2014/main" id="{7475C717-EFEB-455E-9E93-6DBAA2AF736A}"/>
              </a:ext>
            </a:extLst>
          </p:cNvPr>
          <p:cNvPicPr>
            <a:picLocks noChangeAspect="1"/>
          </p:cNvPicPr>
          <p:nvPr/>
        </p:nvPicPr>
        <p:blipFill rotWithShape="1">
          <a:blip r:embed="rId2">
            <a:alphaModFix/>
          </a:blip>
          <a:srcRect l="19834" t="13377" r="18847" b="73628"/>
          <a:stretch/>
        </p:blipFill>
        <p:spPr>
          <a:xfrm>
            <a:off x="8305801" y="2378157"/>
            <a:ext cx="4627540" cy="531260"/>
          </a:xfrm>
          <a:prstGeom prst="rect">
            <a:avLst/>
          </a:prstGeom>
        </p:spPr>
      </p:pic>
      <p:grpSp>
        <p:nvGrpSpPr>
          <p:cNvPr id="61" name="Group 60">
            <a:extLst>
              <a:ext uri="{FF2B5EF4-FFF2-40B4-BE49-F238E27FC236}">
                <a16:creationId xmlns:a16="http://schemas.microsoft.com/office/drawing/2014/main" id="{D17A98B2-75D5-48F6-9455-CE5432782B74}"/>
              </a:ext>
            </a:extLst>
          </p:cNvPr>
          <p:cNvGrpSpPr/>
          <p:nvPr/>
        </p:nvGrpSpPr>
        <p:grpSpPr>
          <a:xfrm>
            <a:off x="558563" y="3669235"/>
            <a:ext cx="6174013" cy="2919227"/>
            <a:chOff x="2445488" y="2378697"/>
            <a:chExt cx="6205575" cy="2934151"/>
          </a:xfrm>
        </p:grpSpPr>
        <p:sp>
          <p:nvSpPr>
            <p:cNvPr id="119" name="Rectangle 118">
              <a:extLst>
                <a:ext uri="{FF2B5EF4-FFF2-40B4-BE49-F238E27FC236}">
                  <a16:creationId xmlns:a16="http://schemas.microsoft.com/office/drawing/2014/main" id="{9E517610-FBCF-4D02-B35B-3C6A72A23868}"/>
                </a:ext>
              </a:extLst>
            </p:cNvPr>
            <p:cNvSpPr/>
            <p:nvPr/>
          </p:nvSpPr>
          <p:spPr>
            <a:xfrm>
              <a:off x="6174418" y="3192514"/>
              <a:ext cx="1333500"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Solution Value</a:t>
              </a:r>
            </a:p>
          </p:txBody>
        </p:sp>
        <p:sp>
          <p:nvSpPr>
            <p:cNvPr id="120" name="Rectangle 119">
              <a:extLst>
                <a:ext uri="{FF2B5EF4-FFF2-40B4-BE49-F238E27FC236}">
                  <a16:creationId xmlns:a16="http://schemas.microsoft.com/office/drawing/2014/main" id="{813787CA-A8FC-4599-BF66-1A10C788A9C1}"/>
                </a:ext>
              </a:extLst>
            </p:cNvPr>
            <p:cNvSpPr/>
            <p:nvPr/>
          </p:nvSpPr>
          <p:spPr>
            <a:xfrm>
              <a:off x="3188438" y="3188704"/>
              <a:ext cx="1333500"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Cadet Solution Value</a:t>
              </a:r>
            </a:p>
          </p:txBody>
        </p:sp>
        <p:sp>
          <p:nvSpPr>
            <p:cNvPr id="121" name="Rectangle 120">
              <a:extLst>
                <a:ext uri="{FF2B5EF4-FFF2-40B4-BE49-F238E27FC236}">
                  <a16:creationId xmlns:a16="http://schemas.microsoft.com/office/drawing/2014/main" id="{9F125B37-A41A-40B7-B9B9-45254346B9A5}"/>
                </a:ext>
              </a:extLst>
            </p:cNvPr>
            <p:cNvSpPr/>
            <p:nvPr/>
          </p:nvSpPr>
          <p:spPr>
            <a:xfrm>
              <a:off x="2445488" y="3992613"/>
              <a:ext cx="1192529"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Cadet 1 Utility</a:t>
              </a:r>
            </a:p>
          </p:txBody>
        </p:sp>
        <p:sp>
          <p:nvSpPr>
            <p:cNvPr id="122" name="Rectangle 121">
              <a:extLst>
                <a:ext uri="{FF2B5EF4-FFF2-40B4-BE49-F238E27FC236}">
                  <a16:creationId xmlns:a16="http://schemas.microsoft.com/office/drawing/2014/main" id="{047DB623-8FF1-4ECA-8CF0-765EB297CBFC}"/>
                </a:ext>
              </a:extLst>
            </p:cNvPr>
            <p:cNvSpPr/>
            <p:nvPr/>
          </p:nvSpPr>
          <p:spPr>
            <a:xfrm>
              <a:off x="4072358" y="3992613"/>
              <a:ext cx="1192529"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Cadet N Utility</a:t>
              </a:r>
            </a:p>
          </p:txBody>
        </p:sp>
        <p:sp>
          <p:nvSpPr>
            <p:cNvPr id="123" name="Rectangle 122">
              <a:extLst>
                <a:ext uri="{FF2B5EF4-FFF2-40B4-BE49-F238E27FC236}">
                  <a16:creationId xmlns:a16="http://schemas.microsoft.com/office/drawing/2014/main" id="{2A053B6F-1278-4A51-B5E4-D0169D8EDFBF}"/>
                </a:ext>
              </a:extLst>
            </p:cNvPr>
            <p:cNvSpPr/>
            <p:nvPr/>
          </p:nvSpPr>
          <p:spPr>
            <a:xfrm>
              <a:off x="5431470" y="3988651"/>
              <a:ext cx="1192529"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1 Value</a:t>
              </a:r>
            </a:p>
          </p:txBody>
        </p:sp>
        <p:sp>
          <p:nvSpPr>
            <p:cNvPr id="124" name="Rectangle 123">
              <a:extLst>
                <a:ext uri="{FF2B5EF4-FFF2-40B4-BE49-F238E27FC236}">
                  <a16:creationId xmlns:a16="http://schemas.microsoft.com/office/drawing/2014/main" id="{FFB46422-83EC-4989-8D33-0B24FBCCA998}"/>
                </a:ext>
              </a:extLst>
            </p:cNvPr>
            <p:cNvSpPr/>
            <p:nvPr/>
          </p:nvSpPr>
          <p:spPr>
            <a:xfrm>
              <a:off x="7058340" y="3988651"/>
              <a:ext cx="1192529" cy="388620"/>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AFSC M Value</a:t>
              </a:r>
            </a:p>
          </p:txBody>
        </p:sp>
        <p:sp>
          <p:nvSpPr>
            <p:cNvPr id="125" name="Rectangle 124">
              <a:extLst>
                <a:ext uri="{FF2B5EF4-FFF2-40B4-BE49-F238E27FC236}">
                  <a16:creationId xmlns:a16="http://schemas.microsoft.com/office/drawing/2014/main" id="{3C5B7BA9-9A1D-41C3-9E46-82517FB75223}"/>
                </a:ext>
              </a:extLst>
            </p:cNvPr>
            <p:cNvSpPr/>
            <p:nvPr/>
          </p:nvSpPr>
          <p:spPr>
            <a:xfrm>
              <a:off x="5937866" y="4711593"/>
              <a:ext cx="670561" cy="600075"/>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1 Objective O Value</a:t>
              </a:r>
            </a:p>
          </p:txBody>
        </p:sp>
        <p:sp>
          <p:nvSpPr>
            <p:cNvPr id="126" name="Rectangle 125">
              <a:extLst>
                <a:ext uri="{FF2B5EF4-FFF2-40B4-BE49-F238E27FC236}">
                  <a16:creationId xmlns:a16="http://schemas.microsoft.com/office/drawing/2014/main" id="{27CC1283-5881-4D04-B9AC-D0E65E814A22}"/>
                </a:ext>
              </a:extLst>
            </p:cNvPr>
            <p:cNvSpPr/>
            <p:nvPr/>
          </p:nvSpPr>
          <p:spPr>
            <a:xfrm>
              <a:off x="5011045" y="4711594"/>
              <a:ext cx="670561" cy="600075"/>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1 Objective 1 Value</a:t>
              </a:r>
            </a:p>
          </p:txBody>
        </p:sp>
        <p:cxnSp>
          <p:nvCxnSpPr>
            <p:cNvPr id="127" name="Straight Connector 126">
              <a:extLst>
                <a:ext uri="{FF2B5EF4-FFF2-40B4-BE49-F238E27FC236}">
                  <a16:creationId xmlns:a16="http://schemas.microsoft.com/office/drawing/2014/main" id="{9DF9DBD1-79D5-4C8F-A1A1-B5CD10AC1C5B}"/>
                </a:ext>
              </a:extLst>
            </p:cNvPr>
            <p:cNvCxnSpPr>
              <a:cxnSpLocks/>
              <a:stCxn id="120" idx="2"/>
            </p:cNvCxnSpPr>
            <p:nvPr/>
          </p:nvCxnSpPr>
          <p:spPr>
            <a:xfrm>
              <a:off x="3855187" y="3577324"/>
              <a:ext cx="0" cy="2103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6766F55D-5EB0-4E13-80D0-3A2D3133755F}"/>
                </a:ext>
              </a:extLst>
            </p:cNvPr>
            <p:cNvGrpSpPr/>
            <p:nvPr/>
          </p:nvGrpSpPr>
          <p:grpSpPr>
            <a:xfrm>
              <a:off x="3026895" y="3780626"/>
              <a:ext cx="828292" cy="208025"/>
              <a:chOff x="2002536" y="1643482"/>
              <a:chExt cx="828292" cy="208025"/>
            </a:xfrm>
          </p:grpSpPr>
          <p:cxnSp>
            <p:nvCxnSpPr>
              <p:cNvPr id="166" name="Straight Connector 165">
                <a:extLst>
                  <a:ext uri="{FF2B5EF4-FFF2-40B4-BE49-F238E27FC236}">
                    <a16:creationId xmlns:a16="http://schemas.microsoft.com/office/drawing/2014/main" id="{8341B96D-B89D-46CB-AE98-4ED1F12518D9}"/>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58EEA4F5-906B-4D3D-A563-5BA055471C6B}"/>
                  </a:ext>
                </a:extLst>
              </p:cNvPr>
              <p:cNvCxnSpPr>
                <a:cxnSpLocks/>
              </p:cNvCxnSpPr>
              <p:nvPr/>
            </p:nvCxnSpPr>
            <p:spPr>
              <a:xfrm>
                <a:off x="2002536" y="1643482"/>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914726EC-CDBD-4F3A-8A87-047809671FD1}"/>
                </a:ext>
              </a:extLst>
            </p:cNvPr>
            <p:cNvGrpSpPr/>
            <p:nvPr/>
          </p:nvGrpSpPr>
          <p:grpSpPr>
            <a:xfrm flipH="1">
              <a:off x="3840330" y="3784587"/>
              <a:ext cx="828292" cy="208025"/>
              <a:chOff x="2002536" y="1647444"/>
              <a:chExt cx="828292" cy="208025"/>
            </a:xfrm>
          </p:grpSpPr>
          <p:cxnSp>
            <p:nvCxnSpPr>
              <p:cNvPr id="164" name="Straight Connector 163">
                <a:extLst>
                  <a:ext uri="{FF2B5EF4-FFF2-40B4-BE49-F238E27FC236}">
                    <a16:creationId xmlns:a16="http://schemas.microsoft.com/office/drawing/2014/main" id="{986606EF-743A-4F1A-A12B-C234F8C7E2B3}"/>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D0E6760-408E-4E46-BCF6-873A15B0BE16}"/>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0" name="Straight Connector 129">
              <a:extLst>
                <a:ext uri="{FF2B5EF4-FFF2-40B4-BE49-F238E27FC236}">
                  <a16:creationId xmlns:a16="http://schemas.microsoft.com/office/drawing/2014/main" id="{471543F1-3855-487C-BE2E-B02AF99B7DAC}"/>
                </a:ext>
              </a:extLst>
            </p:cNvPr>
            <p:cNvCxnSpPr>
              <a:cxnSpLocks/>
            </p:cNvCxnSpPr>
            <p:nvPr/>
          </p:nvCxnSpPr>
          <p:spPr>
            <a:xfrm>
              <a:off x="6822686" y="3574275"/>
              <a:ext cx="0" cy="2103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3F50E45A-A187-4156-9633-A63404192F9B}"/>
                </a:ext>
              </a:extLst>
            </p:cNvPr>
            <p:cNvGrpSpPr/>
            <p:nvPr/>
          </p:nvGrpSpPr>
          <p:grpSpPr>
            <a:xfrm>
              <a:off x="5994394" y="3781539"/>
              <a:ext cx="828292" cy="208025"/>
              <a:chOff x="2002536" y="1647444"/>
              <a:chExt cx="828292" cy="208025"/>
            </a:xfrm>
          </p:grpSpPr>
          <p:cxnSp>
            <p:nvCxnSpPr>
              <p:cNvPr id="162" name="Straight Connector 161">
                <a:extLst>
                  <a:ext uri="{FF2B5EF4-FFF2-40B4-BE49-F238E27FC236}">
                    <a16:creationId xmlns:a16="http://schemas.microsoft.com/office/drawing/2014/main" id="{7EDDB8E3-9A6F-4918-9893-22C79184D1E4}"/>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3E3EA7E-38D8-474A-A6F6-553DD6831521}"/>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E01D7E5B-7756-435C-B06C-B861F566D1CA}"/>
                </a:ext>
              </a:extLst>
            </p:cNvPr>
            <p:cNvGrpSpPr/>
            <p:nvPr/>
          </p:nvGrpSpPr>
          <p:grpSpPr>
            <a:xfrm flipH="1">
              <a:off x="6807829" y="3781538"/>
              <a:ext cx="828292" cy="208025"/>
              <a:chOff x="2002536" y="1647444"/>
              <a:chExt cx="828292" cy="208025"/>
            </a:xfrm>
          </p:grpSpPr>
          <p:cxnSp>
            <p:nvCxnSpPr>
              <p:cNvPr id="160" name="Straight Connector 159">
                <a:extLst>
                  <a:ext uri="{FF2B5EF4-FFF2-40B4-BE49-F238E27FC236}">
                    <a16:creationId xmlns:a16="http://schemas.microsoft.com/office/drawing/2014/main" id="{DB00583F-1BF1-41C8-8ABC-B5A17F1E0EDA}"/>
                  </a:ext>
                </a:extLst>
              </p:cNvPr>
              <p:cNvCxnSpPr>
                <a:cxnSpLocks/>
              </p:cNvCxnSpPr>
              <p:nvPr/>
            </p:nvCxnSpPr>
            <p:spPr>
              <a:xfrm flipH="1">
                <a:off x="2002536" y="1647444"/>
                <a:ext cx="828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22527BF-4534-4CBF-8ED5-8249DB3FBDDA}"/>
                  </a:ext>
                </a:extLst>
              </p:cNvPr>
              <p:cNvCxnSpPr>
                <a:cxnSpLocks/>
              </p:cNvCxnSpPr>
              <p:nvPr/>
            </p:nvCxnSpPr>
            <p:spPr>
              <a:xfrm>
                <a:off x="2011677" y="164744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3" name="Rectangle 132">
              <a:extLst>
                <a:ext uri="{FF2B5EF4-FFF2-40B4-BE49-F238E27FC236}">
                  <a16:creationId xmlns:a16="http://schemas.microsoft.com/office/drawing/2014/main" id="{9677FC53-C45C-45AD-92D8-7641F5C559FF}"/>
                </a:ext>
              </a:extLst>
            </p:cNvPr>
            <p:cNvSpPr/>
            <p:nvPr/>
          </p:nvSpPr>
          <p:spPr>
            <a:xfrm>
              <a:off x="4681427" y="2378697"/>
              <a:ext cx="1333500" cy="3886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cs typeface="Times New Roman" panose="02020603050405020304" pitchFamily="18" charset="0"/>
                </a:rPr>
                <a:t>Maximize Solution Quality</a:t>
              </a:r>
            </a:p>
          </p:txBody>
        </p:sp>
        <p:cxnSp>
          <p:nvCxnSpPr>
            <p:cNvPr id="134" name="Straight Connector 133">
              <a:extLst>
                <a:ext uri="{FF2B5EF4-FFF2-40B4-BE49-F238E27FC236}">
                  <a16:creationId xmlns:a16="http://schemas.microsoft.com/office/drawing/2014/main" id="{DA0123E6-5298-49D4-A755-1C80CD64CE63}"/>
                </a:ext>
              </a:extLst>
            </p:cNvPr>
            <p:cNvCxnSpPr>
              <a:cxnSpLocks/>
            </p:cNvCxnSpPr>
            <p:nvPr/>
          </p:nvCxnSpPr>
          <p:spPr>
            <a:xfrm>
              <a:off x="5348177" y="2759320"/>
              <a:ext cx="0" cy="2103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D1C091D-8050-417D-8613-8846A1E77AEF}"/>
                </a:ext>
              </a:extLst>
            </p:cNvPr>
            <p:cNvCxnSpPr>
              <a:cxnSpLocks/>
            </p:cNvCxnSpPr>
            <p:nvPr/>
          </p:nvCxnSpPr>
          <p:spPr>
            <a:xfrm>
              <a:off x="3840330" y="2966584"/>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A06E435-4C01-434A-B0C4-2B928BBB34E0}"/>
                </a:ext>
              </a:extLst>
            </p:cNvPr>
            <p:cNvCxnSpPr>
              <a:cxnSpLocks/>
            </p:cNvCxnSpPr>
            <p:nvPr/>
          </p:nvCxnSpPr>
          <p:spPr>
            <a:xfrm>
              <a:off x="5329889" y="2966583"/>
              <a:ext cx="14927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0E898E1-33C3-4A2C-BC47-126DC3CA87A7}"/>
                </a:ext>
              </a:extLst>
            </p:cNvPr>
            <p:cNvCxnSpPr>
              <a:cxnSpLocks/>
            </p:cNvCxnSpPr>
            <p:nvPr/>
          </p:nvCxnSpPr>
          <p:spPr>
            <a:xfrm flipH="1">
              <a:off x="6823475" y="2966583"/>
              <a:ext cx="0" cy="20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2CDDEA4-0199-4854-A7AD-E59B06D76577}"/>
                </a:ext>
              </a:extLst>
            </p:cNvPr>
            <p:cNvCxnSpPr>
              <a:cxnSpLocks/>
            </p:cNvCxnSpPr>
            <p:nvPr/>
          </p:nvCxnSpPr>
          <p:spPr>
            <a:xfrm>
              <a:off x="3840330" y="2966583"/>
              <a:ext cx="15078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0A00180D-D5FC-4E0D-B211-F76858FBAF4D}"/>
                </a:ext>
              </a:extLst>
            </p:cNvPr>
            <p:cNvSpPr/>
            <p:nvPr/>
          </p:nvSpPr>
          <p:spPr>
            <a:xfrm>
              <a:off x="7980502" y="4703254"/>
              <a:ext cx="670561" cy="600075"/>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M Objective O Value</a:t>
              </a:r>
            </a:p>
          </p:txBody>
        </p:sp>
        <p:sp>
          <p:nvSpPr>
            <p:cNvPr id="140" name="Rectangle 139">
              <a:extLst>
                <a:ext uri="{FF2B5EF4-FFF2-40B4-BE49-F238E27FC236}">
                  <a16:creationId xmlns:a16="http://schemas.microsoft.com/office/drawing/2014/main" id="{48F0062A-29C9-4E97-8F8D-869AA261BE23}"/>
                </a:ext>
              </a:extLst>
            </p:cNvPr>
            <p:cNvSpPr/>
            <p:nvPr/>
          </p:nvSpPr>
          <p:spPr>
            <a:xfrm>
              <a:off x="7053681" y="4703255"/>
              <a:ext cx="670561" cy="600075"/>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cs typeface="Times New Roman" panose="02020603050405020304" pitchFamily="18" charset="0"/>
                </a:rPr>
                <a:t>Maximize AFSC M Objective 1 Value</a:t>
              </a:r>
            </a:p>
          </p:txBody>
        </p:sp>
        <p:cxnSp>
          <p:nvCxnSpPr>
            <p:cNvPr id="141" name="Straight Connector 140">
              <a:extLst>
                <a:ext uri="{FF2B5EF4-FFF2-40B4-BE49-F238E27FC236}">
                  <a16:creationId xmlns:a16="http://schemas.microsoft.com/office/drawing/2014/main" id="{1DA8FC4D-58E1-4A13-A98C-ABA7EB245EBF}"/>
                </a:ext>
              </a:extLst>
            </p:cNvPr>
            <p:cNvCxnSpPr>
              <a:cxnSpLocks/>
            </p:cNvCxnSpPr>
            <p:nvPr/>
          </p:nvCxnSpPr>
          <p:spPr>
            <a:xfrm>
              <a:off x="7636782" y="4374070"/>
              <a:ext cx="0" cy="157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B75425A6-8BC6-4962-8D77-4BBD2FD1EF6B}"/>
                </a:ext>
              </a:extLst>
            </p:cNvPr>
            <p:cNvGrpSpPr/>
            <p:nvPr/>
          </p:nvGrpSpPr>
          <p:grpSpPr>
            <a:xfrm>
              <a:off x="7378980" y="4531421"/>
              <a:ext cx="514281" cy="167872"/>
              <a:chOff x="1988043" y="1642109"/>
              <a:chExt cx="842785" cy="174881"/>
            </a:xfrm>
          </p:grpSpPr>
          <p:cxnSp>
            <p:nvCxnSpPr>
              <p:cNvPr id="158" name="Straight Connector 157">
                <a:extLst>
                  <a:ext uri="{FF2B5EF4-FFF2-40B4-BE49-F238E27FC236}">
                    <a16:creationId xmlns:a16="http://schemas.microsoft.com/office/drawing/2014/main" id="{6CE98008-69CE-408B-AD19-363149A6BDD9}"/>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8C5AEB02-677B-4496-AC95-157D0E2210DC}"/>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0A5E679C-6654-4458-B7DA-2A4D7DE93863}"/>
                </a:ext>
              </a:extLst>
            </p:cNvPr>
            <p:cNvGrpSpPr/>
            <p:nvPr/>
          </p:nvGrpSpPr>
          <p:grpSpPr>
            <a:xfrm flipH="1">
              <a:off x="7808751" y="4531421"/>
              <a:ext cx="514281" cy="167872"/>
              <a:chOff x="1988043" y="1642109"/>
              <a:chExt cx="842785" cy="174881"/>
            </a:xfrm>
          </p:grpSpPr>
          <p:cxnSp>
            <p:nvCxnSpPr>
              <p:cNvPr id="156" name="Straight Connector 155">
                <a:extLst>
                  <a:ext uri="{FF2B5EF4-FFF2-40B4-BE49-F238E27FC236}">
                    <a16:creationId xmlns:a16="http://schemas.microsoft.com/office/drawing/2014/main" id="{4F4DA2AE-D517-4873-928C-4A52F39E1D88}"/>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D414A88A-FA63-4E91-946A-F831233D0B5B}"/>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1C123913-2EAC-4738-BC59-B65158325AC8}"/>
                </a:ext>
              </a:extLst>
            </p:cNvPr>
            <p:cNvGrpSpPr/>
            <p:nvPr/>
          </p:nvGrpSpPr>
          <p:grpSpPr>
            <a:xfrm flipH="1">
              <a:off x="5329094" y="4377148"/>
              <a:ext cx="944052" cy="325223"/>
              <a:chOff x="7000471" y="880113"/>
              <a:chExt cx="944052" cy="325223"/>
            </a:xfrm>
          </p:grpSpPr>
          <p:cxnSp>
            <p:nvCxnSpPr>
              <p:cNvPr id="149" name="Straight Connector 148">
                <a:extLst>
                  <a:ext uri="{FF2B5EF4-FFF2-40B4-BE49-F238E27FC236}">
                    <a16:creationId xmlns:a16="http://schemas.microsoft.com/office/drawing/2014/main" id="{6820BD31-CD6C-4BC7-B717-9D3B2D5774D3}"/>
                  </a:ext>
                </a:extLst>
              </p:cNvPr>
              <p:cNvCxnSpPr>
                <a:cxnSpLocks/>
              </p:cNvCxnSpPr>
              <p:nvPr/>
            </p:nvCxnSpPr>
            <p:spPr>
              <a:xfrm>
                <a:off x="7258273" y="880113"/>
                <a:ext cx="0" cy="157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0" name="Group 149">
                <a:extLst>
                  <a:ext uri="{FF2B5EF4-FFF2-40B4-BE49-F238E27FC236}">
                    <a16:creationId xmlns:a16="http://schemas.microsoft.com/office/drawing/2014/main" id="{FEBFCA1C-0F22-4FA3-9897-E64E0C39C22D}"/>
                  </a:ext>
                </a:extLst>
              </p:cNvPr>
              <p:cNvGrpSpPr/>
              <p:nvPr/>
            </p:nvGrpSpPr>
            <p:grpSpPr>
              <a:xfrm>
                <a:off x="7000471" y="1037464"/>
                <a:ext cx="514281" cy="167872"/>
                <a:chOff x="1988043" y="1642109"/>
                <a:chExt cx="842785" cy="174881"/>
              </a:xfrm>
            </p:grpSpPr>
            <p:cxnSp>
              <p:nvCxnSpPr>
                <p:cNvPr id="154" name="Straight Connector 153">
                  <a:extLst>
                    <a:ext uri="{FF2B5EF4-FFF2-40B4-BE49-F238E27FC236}">
                      <a16:creationId xmlns:a16="http://schemas.microsoft.com/office/drawing/2014/main" id="{721AB420-4314-488F-89CD-A20203680435}"/>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21BB4B2-FBFD-4564-90FA-2F7DA5FD2033}"/>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A6B8112A-770C-4AC5-BC00-A2BCE3936076}"/>
                  </a:ext>
                </a:extLst>
              </p:cNvPr>
              <p:cNvGrpSpPr/>
              <p:nvPr/>
            </p:nvGrpSpPr>
            <p:grpSpPr>
              <a:xfrm flipH="1">
                <a:off x="7430242" y="1037464"/>
                <a:ext cx="514281" cy="167872"/>
                <a:chOff x="1988043" y="1642109"/>
                <a:chExt cx="842785" cy="174881"/>
              </a:xfrm>
            </p:grpSpPr>
            <p:cxnSp>
              <p:nvCxnSpPr>
                <p:cNvPr id="152" name="Straight Connector 151">
                  <a:extLst>
                    <a:ext uri="{FF2B5EF4-FFF2-40B4-BE49-F238E27FC236}">
                      <a16:creationId xmlns:a16="http://schemas.microsoft.com/office/drawing/2014/main" id="{65B8F6AB-CA7A-4141-A948-6AA5AC72CC75}"/>
                    </a:ext>
                  </a:extLst>
                </p:cNvPr>
                <p:cNvCxnSpPr>
                  <a:cxnSpLocks/>
                </p:cNvCxnSpPr>
                <p:nvPr/>
              </p:nvCxnSpPr>
              <p:spPr>
                <a:xfrm flipH="1">
                  <a:off x="1988043" y="1647444"/>
                  <a:ext cx="842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B8AD9B2-9779-4627-AB89-421F994A785F}"/>
                    </a:ext>
                  </a:extLst>
                </p:cNvPr>
                <p:cNvCxnSpPr>
                  <a:cxnSpLocks/>
                </p:cNvCxnSpPr>
                <p:nvPr/>
              </p:nvCxnSpPr>
              <p:spPr>
                <a:xfrm flipH="1">
                  <a:off x="1988043" y="1642109"/>
                  <a:ext cx="0" cy="174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2B57C322-1895-41A6-9FAE-D7DEB3701B4F}"/>
                </a:ext>
              </a:extLst>
            </p:cNvPr>
            <p:cNvSpPr txBox="1"/>
            <p:nvPr/>
          </p:nvSpPr>
          <p:spPr>
            <a:xfrm>
              <a:off x="3671053" y="4119090"/>
              <a:ext cx="338554" cy="247480"/>
            </a:xfrm>
            <a:prstGeom prst="rect">
              <a:avLst/>
            </a:prstGeom>
            <a:noFill/>
          </p:spPr>
          <p:txBody>
            <a:bodyPr wrap="square" rtlCol="0">
              <a:spAutoFit/>
            </a:bodyPr>
            <a:lstStyle/>
            <a:p>
              <a:pPr algn="ctr"/>
              <a:r>
                <a:rPr lang="en-US" sz="1000" b="1" dirty="0">
                  <a:latin typeface="+mn-lt"/>
                  <a:cs typeface="Times New Roman" panose="02020603050405020304" pitchFamily="18" charset="0"/>
                </a:rPr>
                <a:t>…</a:t>
              </a:r>
            </a:p>
          </p:txBody>
        </p:sp>
        <p:sp>
          <p:nvSpPr>
            <p:cNvPr id="146" name="TextBox 145">
              <a:extLst>
                <a:ext uri="{FF2B5EF4-FFF2-40B4-BE49-F238E27FC236}">
                  <a16:creationId xmlns:a16="http://schemas.microsoft.com/office/drawing/2014/main" id="{D1231120-97AB-46ED-BDD2-7ACCDD172D0E}"/>
                </a:ext>
              </a:extLst>
            </p:cNvPr>
            <p:cNvSpPr txBox="1"/>
            <p:nvPr/>
          </p:nvSpPr>
          <p:spPr>
            <a:xfrm>
              <a:off x="6659352" y="4119090"/>
              <a:ext cx="338554" cy="247480"/>
            </a:xfrm>
            <a:prstGeom prst="rect">
              <a:avLst/>
            </a:prstGeom>
            <a:noFill/>
          </p:spPr>
          <p:txBody>
            <a:bodyPr wrap="square" rtlCol="0">
              <a:spAutoFit/>
            </a:bodyPr>
            <a:lstStyle/>
            <a:p>
              <a:pPr algn="ctr"/>
              <a:r>
                <a:rPr lang="en-US" sz="1000" b="1" dirty="0">
                  <a:latin typeface="+mn-lt"/>
                  <a:cs typeface="Times New Roman" panose="02020603050405020304" pitchFamily="18" charset="0"/>
                </a:rPr>
                <a:t>…</a:t>
              </a:r>
            </a:p>
          </p:txBody>
        </p:sp>
        <p:sp>
          <p:nvSpPr>
            <p:cNvPr id="147" name="TextBox 146">
              <a:extLst>
                <a:ext uri="{FF2B5EF4-FFF2-40B4-BE49-F238E27FC236}">
                  <a16:creationId xmlns:a16="http://schemas.microsoft.com/office/drawing/2014/main" id="{1DCBBE82-366F-4117-BA92-20B08E65DD8D}"/>
                </a:ext>
              </a:extLst>
            </p:cNvPr>
            <p:cNvSpPr txBox="1"/>
            <p:nvPr/>
          </p:nvSpPr>
          <p:spPr>
            <a:xfrm>
              <a:off x="5715716" y="5080836"/>
              <a:ext cx="189810" cy="232012"/>
            </a:xfrm>
            <a:prstGeom prst="rect">
              <a:avLst/>
            </a:prstGeom>
            <a:noFill/>
          </p:spPr>
          <p:txBody>
            <a:bodyPr wrap="square" rtlCol="0">
              <a:spAutoFit/>
            </a:bodyPr>
            <a:lstStyle/>
            <a:p>
              <a:pPr algn="ctr"/>
              <a:r>
                <a:rPr lang="en-US" sz="900" b="1" dirty="0">
                  <a:latin typeface="+mn-lt"/>
                  <a:cs typeface="Times New Roman" panose="02020603050405020304" pitchFamily="18" charset="0"/>
                </a:rPr>
                <a:t>…</a:t>
              </a:r>
            </a:p>
          </p:txBody>
        </p:sp>
        <p:sp>
          <p:nvSpPr>
            <p:cNvPr id="148" name="TextBox 147">
              <a:extLst>
                <a:ext uri="{FF2B5EF4-FFF2-40B4-BE49-F238E27FC236}">
                  <a16:creationId xmlns:a16="http://schemas.microsoft.com/office/drawing/2014/main" id="{7CCAA0E2-5362-4137-A2D6-E49C68E3DD42}"/>
                </a:ext>
              </a:extLst>
            </p:cNvPr>
            <p:cNvSpPr txBox="1"/>
            <p:nvPr/>
          </p:nvSpPr>
          <p:spPr>
            <a:xfrm>
              <a:off x="7752108" y="5072497"/>
              <a:ext cx="189810" cy="232012"/>
            </a:xfrm>
            <a:prstGeom prst="rect">
              <a:avLst/>
            </a:prstGeom>
            <a:noFill/>
          </p:spPr>
          <p:txBody>
            <a:bodyPr wrap="square" rtlCol="0">
              <a:spAutoFit/>
            </a:bodyPr>
            <a:lstStyle/>
            <a:p>
              <a:pPr algn="ctr"/>
              <a:r>
                <a:rPr lang="en-US" sz="900" b="1" dirty="0">
                  <a:latin typeface="+mn-lt"/>
                  <a:cs typeface="Times New Roman" panose="02020603050405020304" pitchFamily="18" charset="0"/>
                </a:rPr>
                <a:t>…</a:t>
              </a:r>
            </a:p>
          </p:txBody>
        </p:sp>
      </p:grpSp>
      <p:sp>
        <p:nvSpPr>
          <p:cNvPr id="4" name="Rectangle 3">
            <a:hlinkClick r:id="rId5" action="ppaction://hlinksldjump"/>
            <a:extLst>
              <a:ext uri="{FF2B5EF4-FFF2-40B4-BE49-F238E27FC236}">
                <a16:creationId xmlns:a16="http://schemas.microsoft.com/office/drawing/2014/main" id="{5D58736D-7CD5-FD23-0EAA-15D36912B065}"/>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831218432"/>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50573-C153-42C5-B11B-350A56707259}"/>
              </a:ext>
            </a:extLst>
          </p:cNvPr>
          <p:cNvPicPr>
            <a:picLocks noChangeAspect="1"/>
          </p:cNvPicPr>
          <p:nvPr/>
        </p:nvPicPr>
        <p:blipFill rotWithShape="1">
          <a:blip r:embed="rId3">
            <a:alphaModFix/>
          </a:blip>
          <a:srcRect b="50280"/>
          <a:stretch/>
        </p:blipFill>
        <p:spPr>
          <a:xfrm>
            <a:off x="2372767" y="3965593"/>
            <a:ext cx="8748215" cy="1794325"/>
          </a:xfrm>
          <a:prstGeom prst="rect">
            <a:avLst/>
          </a:prstGeom>
        </p:spPr>
      </p:pic>
      <p:sp>
        <p:nvSpPr>
          <p:cNvPr id="2" name="Title 1"/>
          <p:cNvSpPr>
            <a:spLocks noGrp="1"/>
          </p:cNvSpPr>
          <p:nvPr>
            <p:ph type="title"/>
          </p:nvPr>
        </p:nvSpPr>
        <p:spPr/>
        <p:txBody>
          <a:bodyPr/>
          <a:lstStyle/>
          <a:p>
            <a:r>
              <a:rPr lang="en-US" dirty="0"/>
              <a:t>Solution Methods</a:t>
            </a:r>
          </a:p>
        </p:txBody>
      </p:sp>
      <p:sp>
        <p:nvSpPr>
          <p:cNvPr id="3" name="Content Placeholder 2"/>
          <p:cNvSpPr>
            <a:spLocks noGrp="1"/>
          </p:cNvSpPr>
          <p:nvPr>
            <p:ph idx="1"/>
          </p:nvPr>
        </p:nvSpPr>
        <p:spPr>
          <a:xfrm>
            <a:off x="573882" y="1440329"/>
            <a:ext cx="12159479" cy="5546165"/>
          </a:xfrm>
        </p:spPr>
        <p:txBody>
          <a:bodyPr/>
          <a:lstStyle/>
          <a:p>
            <a:r>
              <a:rPr lang="en-US" dirty="0"/>
              <a:t>Model Complexity</a:t>
            </a:r>
          </a:p>
          <a:p>
            <a:pPr lvl="1"/>
            <a:r>
              <a:rPr lang="en-US" dirty="0">
                <a:cs typeface="Arial"/>
              </a:rPr>
              <a:t>Non-linear term in objective function</a:t>
            </a:r>
          </a:p>
          <a:p>
            <a:pPr lvl="1"/>
            <a:r>
              <a:rPr lang="en-US" dirty="0">
                <a:solidFill>
                  <a:schemeClr val="bg2">
                    <a:lumMod val="60000"/>
                    <a:lumOff val="40000"/>
                  </a:schemeClr>
                </a:solidFill>
                <a:cs typeface="Arial"/>
              </a:rPr>
              <a:t>Cannot be factored out</a:t>
            </a:r>
          </a:p>
          <a:p>
            <a:pPr lvl="1"/>
            <a:r>
              <a:rPr lang="en-US" dirty="0">
                <a:solidFill>
                  <a:schemeClr val="bg2">
                    <a:lumMod val="60000"/>
                    <a:lumOff val="40000"/>
                  </a:schemeClr>
                </a:solidFill>
                <a:cs typeface="Arial"/>
              </a:rPr>
              <a:t>Approximated with AFSC quota</a:t>
            </a:r>
          </a:p>
          <a:p>
            <a:pPr lvl="1"/>
            <a:r>
              <a:rPr lang="en-US" dirty="0">
                <a:solidFill>
                  <a:schemeClr val="bg2">
                    <a:lumMod val="60000"/>
                    <a:lumOff val="40000"/>
                  </a:schemeClr>
                </a:solidFill>
                <a:cs typeface="Arial"/>
              </a:rPr>
              <a:t>Two Models: “Approximate” and “Exact”</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4" action="ppaction://hlinksldjump"/>
            <a:extLst>
              <a:ext uri="{FF2B5EF4-FFF2-40B4-BE49-F238E27FC236}">
                <a16:creationId xmlns:a16="http://schemas.microsoft.com/office/drawing/2014/main" id="{027467A7-C74A-8583-FC44-2CA2E95B0415}"/>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056642486"/>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Methods</a:t>
            </a:r>
          </a:p>
        </p:txBody>
      </p:sp>
      <p:sp>
        <p:nvSpPr>
          <p:cNvPr id="3" name="Content Placeholder 2"/>
          <p:cNvSpPr>
            <a:spLocks noGrp="1"/>
          </p:cNvSpPr>
          <p:nvPr>
            <p:ph idx="1"/>
          </p:nvPr>
        </p:nvSpPr>
        <p:spPr>
          <a:xfrm>
            <a:off x="573882" y="1440329"/>
            <a:ext cx="12159479" cy="5546165"/>
          </a:xfrm>
        </p:spPr>
        <p:txBody>
          <a:bodyPr/>
          <a:lstStyle/>
          <a:p>
            <a:r>
              <a:rPr lang="en-US" dirty="0"/>
              <a:t>Model Complexity</a:t>
            </a:r>
          </a:p>
          <a:p>
            <a:pPr lvl="1"/>
            <a:r>
              <a:rPr lang="en-US" dirty="0">
                <a:cs typeface="Arial"/>
              </a:rPr>
              <a:t>Non-linear term in objective function</a:t>
            </a:r>
          </a:p>
          <a:p>
            <a:pPr lvl="1"/>
            <a:r>
              <a:rPr lang="en-US" dirty="0">
                <a:cs typeface="Arial"/>
              </a:rPr>
              <a:t>Cannot be factored out</a:t>
            </a:r>
          </a:p>
          <a:p>
            <a:pPr lvl="1"/>
            <a:r>
              <a:rPr lang="en-US" dirty="0">
                <a:solidFill>
                  <a:schemeClr val="bg2">
                    <a:lumMod val="60000"/>
                    <a:lumOff val="40000"/>
                  </a:schemeClr>
                </a:solidFill>
                <a:cs typeface="Arial"/>
              </a:rPr>
              <a:t>Approximated with AFSC quota</a:t>
            </a:r>
          </a:p>
          <a:p>
            <a:pPr lvl="1"/>
            <a:r>
              <a:rPr lang="en-US" dirty="0">
                <a:solidFill>
                  <a:schemeClr val="bg2">
                    <a:lumMod val="60000"/>
                    <a:lumOff val="40000"/>
                  </a:schemeClr>
                </a:solidFill>
                <a:cs typeface="Arial"/>
              </a:rPr>
              <a:t>Two Models: “Approximate” and “Exact”</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6" name="Picture 5">
            <a:extLst>
              <a:ext uri="{FF2B5EF4-FFF2-40B4-BE49-F238E27FC236}">
                <a16:creationId xmlns:a16="http://schemas.microsoft.com/office/drawing/2014/main" id="{70B50573-C153-42C5-B11B-350A56707259}"/>
              </a:ext>
            </a:extLst>
          </p:cNvPr>
          <p:cNvPicPr>
            <a:picLocks noChangeAspect="1"/>
          </p:cNvPicPr>
          <p:nvPr/>
        </p:nvPicPr>
        <p:blipFill rotWithShape="1">
          <a:blip r:embed="rId3">
            <a:alphaModFix/>
          </a:blip>
          <a:srcRect b="50280"/>
          <a:stretch/>
        </p:blipFill>
        <p:spPr>
          <a:xfrm>
            <a:off x="2372767" y="3965593"/>
            <a:ext cx="8748215" cy="1794325"/>
          </a:xfrm>
          <a:prstGeom prst="rect">
            <a:avLst/>
          </a:prstGeom>
        </p:spPr>
      </p:pic>
      <p:sp>
        <p:nvSpPr>
          <p:cNvPr id="5" name="Oval 4">
            <a:extLst>
              <a:ext uri="{FF2B5EF4-FFF2-40B4-BE49-F238E27FC236}">
                <a16:creationId xmlns:a16="http://schemas.microsoft.com/office/drawing/2014/main" id="{ADBD98BA-1EB4-489F-AE5C-A7B103FFEB83}"/>
              </a:ext>
            </a:extLst>
          </p:cNvPr>
          <p:cNvSpPr/>
          <p:nvPr/>
        </p:nvSpPr>
        <p:spPr bwMode="auto">
          <a:xfrm>
            <a:off x="5776332" y="4705814"/>
            <a:ext cx="3256156" cy="120433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4" name="Rectangle 3">
            <a:hlinkClick r:id="rId4" action="ppaction://hlinksldjump"/>
            <a:extLst>
              <a:ext uri="{FF2B5EF4-FFF2-40B4-BE49-F238E27FC236}">
                <a16:creationId xmlns:a16="http://schemas.microsoft.com/office/drawing/2014/main" id="{E196EDB2-CBF7-A345-AD56-C43C07103E86}"/>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14840541"/>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882" y="1440329"/>
            <a:ext cx="12159479" cy="5546165"/>
          </a:xfrm>
        </p:spPr>
        <p:txBody>
          <a:bodyPr/>
          <a:lstStyle/>
          <a:p>
            <a:r>
              <a:rPr lang="en-US" dirty="0"/>
              <a:t>Model Complexity</a:t>
            </a:r>
          </a:p>
          <a:p>
            <a:pPr lvl="1"/>
            <a:r>
              <a:rPr lang="en-US" dirty="0">
                <a:cs typeface="Arial"/>
              </a:rPr>
              <a:t>Non-linear term in objective function</a:t>
            </a:r>
          </a:p>
          <a:p>
            <a:pPr lvl="1"/>
            <a:r>
              <a:rPr lang="en-US" dirty="0">
                <a:cs typeface="Arial"/>
              </a:rPr>
              <a:t>Cannot be factored out</a:t>
            </a:r>
          </a:p>
          <a:p>
            <a:pPr lvl="1"/>
            <a:r>
              <a:rPr lang="en-US" dirty="0">
                <a:cs typeface="Arial"/>
              </a:rPr>
              <a:t>Approximated with AFSC quota</a:t>
            </a:r>
          </a:p>
          <a:p>
            <a:pPr lvl="1"/>
            <a:r>
              <a:rPr lang="en-US" dirty="0">
                <a:solidFill>
                  <a:schemeClr val="bg2">
                    <a:lumMod val="60000"/>
                    <a:lumOff val="40000"/>
                  </a:schemeClr>
                </a:solidFill>
                <a:cs typeface="Arial"/>
              </a:rPr>
              <a:t>Two Models: “Approximate” and “Exact”</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a:extLst>
              <a:ext uri="{FF2B5EF4-FFF2-40B4-BE49-F238E27FC236}">
                <a16:creationId xmlns:a16="http://schemas.microsoft.com/office/drawing/2014/main" id="{BA51ABA8-1729-4BFD-B399-ED5C3E4039E8}"/>
              </a:ext>
            </a:extLst>
          </p:cNvPr>
          <p:cNvPicPr>
            <a:picLocks noChangeAspect="1"/>
          </p:cNvPicPr>
          <p:nvPr/>
        </p:nvPicPr>
        <p:blipFill rotWithShape="1">
          <a:blip r:embed="rId3"/>
          <a:srcRect t="50280"/>
          <a:stretch/>
        </p:blipFill>
        <p:spPr>
          <a:xfrm>
            <a:off x="2372767" y="3794919"/>
            <a:ext cx="8748215" cy="1794326"/>
          </a:xfrm>
          <a:prstGeom prst="rect">
            <a:avLst/>
          </a:prstGeom>
        </p:spPr>
      </p:pic>
      <p:sp>
        <p:nvSpPr>
          <p:cNvPr id="2" name="Title 1"/>
          <p:cNvSpPr>
            <a:spLocks noGrp="1"/>
          </p:cNvSpPr>
          <p:nvPr>
            <p:ph type="title"/>
          </p:nvPr>
        </p:nvSpPr>
        <p:spPr/>
        <p:txBody>
          <a:bodyPr/>
          <a:lstStyle/>
          <a:p>
            <a:r>
              <a:rPr lang="en-US" dirty="0"/>
              <a:t>Solution Methods</a:t>
            </a:r>
          </a:p>
        </p:txBody>
      </p:sp>
      <p:sp>
        <p:nvSpPr>
          <p:cNvPr id="4" name="Rectangle 3">
            <a:hlinkClick r:id="rId4" action="ppaction://hlinksldjump"/>
            <a:extLst>
              <a:ext uri="{FF2B5EF4-FFF2-40B4-BE49-F238E27FC236}">
                <a16:creationId xmlns:a16="http://schemas.microsoft.com/office/drawing/2014/main" id="{B2464512-283C-C171-DEE1-4814D191384B}"/>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967249792"/>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Methods</a:t>
            </a:r>
          </a:p>
        </p:txBody>
      </p:sp>
      <p:sp>
        <p:nvSpPr>
          <p:cNvPr id="3" name="Content Placeholder 2"/>
          <p:cNvSpPr>
            <a:spLocks noGrp="1"/>
          </p:cNvSpPr>
          <p:nvPr>
            <p:ph idx="1"/>
          </p:nvPr>
        </p:nvSpPr>
        <p:spPr>
          <a:xfrm>
            <a:off x="573882" y="1440329"/>
            <a:ext cx="12159479" cy="5546165"/>
          </a:xfrm>
        </p:spPr>
        <p:txBody>
          <a:bodyPr/>
          <a:lstStyle/>
          <a:p>
            <a:r>
              <a:rPr lang="en-US" dirty="0"/>
              <a:t>Model Complexity</a:t>
            </a:r>
          </a:p>
          <a:p>
            <a:pPr lvl="1"/>
            <a:r>
              <a:rPr lang="en-US" dirty="0">
                <a:cs typeface="Arial"/>
              </a:rPr>
              <a:t>Non-linear term in objective function</a:t>
            </a:r>
          </a:p>
          <a:p>
            <a:pPr lvl="1"/>
            <a:r>
              <a:rPr lang="en-US" dirty="0">
                <a:cs typeface="Arial"/>
              </a:rPr>
              <a:t>Cannot be factored out</a:t>
            </a:r>
          </a:p>
          <a:p>
            <a:pPr lvl="1"/>
            <a:r>
              <a:rPr lang="en-US" dirty="0">
                <a:cs typeface="Arial"/>
              </a:rPr>
              <a:t>Approximated with AFSC quota</a:t>
            </a:r>
          </a:p>
          <a:p>
            <a:pPr lvl="1"/>
            <a:r>
              <a:rPr lang="en-US" dirty="0">
                <a:cs typeface="Arial"/>
              </a:rPr>
              <a:t>Two Models: “Approximate” and “Exact”</a:t>
            </a: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a:extLst>
              <a:ext uri="{FF2B5EF4-FFF2-40B4-BE49-F238E27FC236}">
                <a16:creationId xmlns:a16="http://schemas.microsoft.com/office/drawing/2014/main" id="{BA51ABA8-1729-4BFD-B399-ED5C3E4039E8}"/>
              </a:ext>
            </a:extLst>
          </p:cNvPr>
          <p:cNvPicPr>
            <a:picLocks noChangeAspect="1"/>
          </p:cNvPicPr>
          <p:nvPr/>
        </p:nvPicPr>
        <p:blipFill rotWithShape="1">
          <a:blip r:embed="rId3"/>
          <a:srcRect t="50280"/>
          <a:stretch/>
        </p:blipFill>
        <p:spPr>
          <a:xfrm>
            <a:off x="760389" y="5499684"/>
            <a:ext cx="5466540" cy="1121229"/>
          </a:xfrm>
          <a:prstGeom prst="rect">
            <a:avLst/>
          </a:prstGeom>
        </p:spPr>
      </p:pic>
      <p:pic>
        <p:nvPicPr>
          <p:cNvPr id="6" name="Picture 5">
            <a:extLst>
              <a:ext uri="{FF2B5EF4-FFF2-40B4-BE49-F238E27FC236}">
                <a16:creationId xmlns:a16="http://schemas.microsoft.com/office/drawing/2014/main" id="{FD83FD62-D15D-41ED-8DDA-B0515FB0A109}"/>
              </a:ext>
            </a:extLst>
          </p:cNvPr>
          <p:cNvPicPr>
            <a:picLocks noChangeAspect="1"/>
          </p:cNvPicPr>
          <p:nvPr/>
        </p:nvPicPr>
        <p:blipFill rotWithShape="1">
          <a:blip r:embed="rId3">
            <a:alphaModFix/>
          </a:blip>
          <a:srcRect b="50280"/>
          <a:stretch/>
        </p:blipFill>
        <p:spPr>
          <a:xfrm>
            <a:off x="7451756" y="5588572"/>
            <a:ext cx="5468112" cy="1121551"/>
          </a:xfrm>
          <a:prstGeom prst="rect">
            <a:avLst/>
          </a:prstGeom>
        </p:spPr>
      </p:pic>
      <p:sp>
        <p:nvSpPr>
          <p:cNvPr id="4" name="TextBox 3">
            <a:extLst>
              <a:ext uri="{FF2B5EF4-FFF2-40B4-BE49-F238E27FC236}">
                <a16:creationId xmlns:a16="http://schemas.microsoft.com/office/drawing/2014/main" id="{EB65F379-DB48-4669-B2E2-22B867AC6170}"/>
              </a:ext>
            </a:extLst>
          </p:cNvPr>
          <p:cNvSpPr txBox="1"/>
          <p:nvPr/>
        </p:nvSpPr>
        <p:spPr>
          <a:xfrm>
            <a:off x="2207942" y="5068797"/>
            <a:ext cx="3637984" cy="430887"/>
          </a:xfrm>
          <a:prstGeom prst="rect">
            <a:avLst/>
          </a:prstGeom>
          <a:noFill/>
        </p:spPr>
        <p:txBody>
          <a:bodyPr wrap="none" rtlCol="0">
            <a:spAutoFit/>
          </a:bodyPr>
          <a:lstStyle/>
          <a:p>
            <a:r>
              <a:rPr lang="en-US" dirty="0"/>
              <a:t>Used in Approximate Model</a:t>
            </a:r>
          </a:p>
        </p:txBody>
      </p:sp>
      <p:sp>
        <p:nvSpPr>
          <p:cNvPr id="7" name="TextBox 6">
            <a:extLst>
              <a:ext uri="{FF2B5EF4-FFF2-40B4-BE49-F238E27FC236}">
                <a16:creationId xmlns:a16="http://schemas.microsoft.com/office/drawing/2014/main" id="{31143581-4055-48F9-BFF1-CFC35723E919}"/>
              </a:ext>
            </a:extLst>
          </p:cNvPr>
          <p:cNvSpPr txBox="1"/>
          <p:nvPr/>
        </p:nvSpPr>
        <p:spPr>
          <a:xfrm>
            <a:off x="9185501" y="5068797"/>
            <a:ext cx="2773516" cy="430887"/>
          </a:xfrm>
          <a:prstGeom prst="rect">
            <a:avLst/>
          </a:prstGeom>
          <a:noFill/>
        </p:spPr>
        <p:txBody>
          <a:bodyPr wrap="none" rtlCol="0">
            <a:spAutoFit/>
          </a:bodyPr>
          <a:lstStyle/>
          <a:p>
            <a:r>
              <a:rPr lang="en-US" dirty="0"/>
              <a:t>Used in Exact Model</a:t>
            </a:r>
          </a:p>
        </p:txBody>
      </p:sp>
      <p:sp>
        <p:nvSpPr>
          <p:cNvPr id="9" name="Rectangle 8">
            <a:hlinkClick r:id="rId4" action="ppaction://hlinksldjump"/>
            <a:extLst>
              <a:ext uri="{FF2B5EF4-FFF2-40B4-BE49-F238E27FC236}">
                <a16:creationId xmlns:a16="http://schemas.microsoft.com/office/drawing/2014/main" id="{7CCB9452-7AA2-329F-7754-887C6D686D70}"/>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573475495"/>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Methods</a:t>
            </a:r>
          </a:p>
        </p:txBody>
      </p:sp>
      <p:sp>
        <p:nvSpPr>
          <p:cNvPr id="3" name="Content Placeholder 2"/>
          <p:cNvSpPr>
            <a:spLocks noGrp="1"/>
          </p:cNvSpPr>
          <p:nvPr>
            <p:ph idx="1"/>
          </p:nvPr>
        </p:nvSpPr>
        <p:spPr>
          <a:xfrm>
            <a:off x="573882" y="1440329"/>
            <a:ext cx="12283474" cy="5546165"/>
          </a:xfrm>
        </p:spPr>
        <p:txBody>
          <a:bodyPr/>
          <a:lstStyle/>
          <a:p>
            <a:r>
              <a:rPr lang="en-US" dirty="0"/>
              <a:t>Solution Techniques</a:t>
            </a:r>
          </a:p>
          <a:p>
            <a:pPr lvl="1"/>
            <a:r>
              <a:rPr lang="en-US" dirty="0">
                <a:cs typeface="Arial"/>
              </a:rPr>
              <a:t>Conditional Tabular Generative Adversarial Network (CTGAN) applied to generate sets of cadets [11]</a:t>
            </a:r>
          </a:p>
          <a:p>
            <a:pPr lvl="1"/>
            <a:r>
              <a:rPr lang="en-US" dirty="0">
                <a:cs typeface="Arial"/>
              </a:rPr>
              <a:t>Historic averages used for AFSC quotas</a:t>
            </a:r>
          </a:p>
          <a:p>
            <a:pPr lvl="1"/>
            <a:r>
              <a:rPr lang="en-US" dirty="0">
                <a:cs typeface="Arial"/>
              </a:rPr>
              <a:t>15 datasets generated using CTGAN</a:t>
            </a:r>
            <a:endParaRPr lang="en-US" dirty="0">
              <a:solidFill>
                <a:schemeClr val="accent6">
                  <a:lumMod val="75000"/>
                </a:schemeClr>
              </a:solidFill>
              <a:cs typeface="Arial"/>
            </a:endParaRPr>
          </a:p>
          <a:p>
            <a:pPr lvl="1"/>
            <a:r>
              <a:rPr lang="en-US" dirty="0">
                <a:cs typeface="Arial"/>
              </a:rPr>
              <a:t>Each dataset converted to 4 unique problem instances by generating different value hierarchies (sets of weight and value parameters)</a:t>
            </a:r>
            <a:endParaRPr lang="en-US" dirty="0">
              <a:solidFill>
                <a:schemeClr val="accent6">
                  <a:lumMod val="75000"/>
                </a:schemeClr>
              </a:solidFill>
              <a:cs typeface="Arial"/>
            </a:endParaRPr>
          </a:p>
          <a:p>
            <a:pPr lvl="2"/>
            <a:endParaRPr lang="en-US" dirty="0">
              <a:cs typeface="Arial"/>
            </a:endParaRPr>
          </a:p>
          <a:p>
            <a:pPr marL="1003282" lvl="2" indent="0">
              <a:buNone/>
            </a:pPr>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5" name="Rectangle 4">
            <a:hlinkClick r:id="rId3" action="ppaction://hlinksldjump"/>
            <a:extLst>
              <a:ext uri="{FF2B5EF4-FFF2-40B4-BE49-F238E27FC236}">
                <a16:creationId xmlns:a16="http://schemas.microsoft.com/office/drawing/2014/main" id="{C45753A9-F5D9-B8FF-EAA9-80833F3BA0D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582893622"/>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Methods</a:t>
            </a:r>
          </a:p>
        </p:txBody>
      </p:sp>
      <p:sp>
        <p:nvSpPr>
          <p:cNvPr id="3" name="Content Placeholder 2"/>
          <p:cNvSpPr>
            <a:spLocks noGrp="1"/>
          </p:cNvSpPr>
          <p:nvPr>
            <p:ph idx="1"/>
          </p:nvPr>
        </p:nvSpPr>
        <p:spPr>
          <a:xfrm>
            <a:off x="573882" y="1440329"/>
            <a:ext cx="12283474" cy="5546165"/>
          </a:xfrm>
        </p:spPr>
        <p:txBody>
          <a:bodyPr/>
          <a:lstStyle/>
          <a:p>
            <a:r>
              <a:rPr lang="en-US" dirty="0"/>
              <a:t>Solution Techniques</a:t>
            </a:r>
          </a:p>
          <a:p>
            <a:pPr lvl="1"/>
            <a:r>
              <a:rPr lang="en-US" dirty="0"/>
              <a:t>Solvers</a:t>
            </a:r>
          </a:p>
          <a:p>
            <a:pPr lvl="2"/>
            <a:r>
              <a:rPr lang="en-US" dirty="0"/>
              <a:t>“Coin-OR Branch and Cut” (CBC) for Approximate Model</a:t>
            </a:r>
          </a:p>
          <a:p>
            <a:pPr lvl="2"/>
            <a:r>
              <a:rPr lang="en-US" dirty="0"/>
              <a:t>“Interior Point Optimizer” (IPOPT) for Exact Model</a:t>
            </a:r>
          </a:p>
          <a:p>
            <a:pPr lvl="1"/>
            <a:r>
              <a:rPr lang="en-US" dirty="0">
                <a:cs typeface="Arial"/>
              </a:rPr>
              <a:t>Approximate model and Exact model each provide their initial solutions to Genetic Algorithm (GA)</a:t>
            </a:r>
          </a:p>
          <a:p>
            <a:pPr lvl="1"/>
            <a:r>
              <a:rPr lang="en-US" dirty="0">
                <a:cs typeface="Arial"/>
              </a:rPr>
              <a:t>GA runs for 10 minutes</a:t>
            </a:r>
          </a:p>
          <a:p>
            <a:pPr lvl="1"/>
            <a:r>
              <a:rPr lang="en-US" dirty="0">
                <a:cs typeface="Arial"/>
              </a:rPr>
              <a:t>Solutions compared to baseline random solution</a:t>
            </a:r>
            <a:endParaRPr lang="en-US" dirty="0">
              <a:solidFill>
                <a:schemeClr val="bg2">
                  <a:lumMod val="60000"/>
                  <a:lumOff val="40000"/>
                </a:schemeClr>
              </a:solidFill>
              <a:cs typeface="Arial"/>
            </a:endParaRPr>
          </a:p>
          <a:p>
            <a:pPr lvl="2"/>
            <a:endParaRPr lang="en-US" dirty="0">
              <a:cs typeface="Arial"/>
            </a:endParaRPr>
          </a:p>
          <a:p>
            <a:pPr marL="1003282" lvl="2" indent="0">
              <a:buNone/>
            </a:pPr>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5" name="Rectangle 4">
            <a:hlinkClick r:id="rId2" action="ppaction://hlinksldjump"/>
            <a:extLst>
              <a:ext uri="{FF2B5EF4-FFF2-40B4-BE49-F238E27FC236}">
                <a16:creationId xmlns:a16="http://schemas.microsoft.com/office/drawing/2014/main" id="{EA0AC832-6F97-A231-72EC-085774B48749}"/>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25889346"/>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Methods</a:t>
            </a:r>
          </a:p>
        </p:txBody>
      </p:sp>
      <p:sp>
        <p:nvSpPr>
          <p:cNvPr id="3" name="Content Placeholder 2"/>
          <p:cNvSpPr>
            <a:spLocks noGrp="1"/>
          </p:cNvSpPr>
          <p:nvPr>
            <p:ph idx="1"/>
          </p:nvPr>
        </p:nvSpPr>
        <p:spPr>
          <a:xfrm>
            <a:off x="573882" y="1440329"/>
            <a:ext cx="12283474" cy="5546165"/>
          </a:xfrm>
        </p:spPr>
        <p:txBody>
          <a:bodyPr/>
          <a:lstStyle/>
          <a:p>
            <a:r>
              <a:rPr lang="en-US" dirty="0"/>
              <a:t>Solution Techniques</a:t>
            </a:r>
          </a:p>
          <a:p>
            <a:pPr lvl="1"/>
            <a:r>
              <a:rPr lang="en-US" dirty="0">
                <a:cs typeface="Arial"/>
              </a:rPr>
              <a:t>Averaged results across all 60 problem instances compared to averaged random solution value</a:t>
            </a:r>
          </a:p>
          <a:p>
            <a:pPr lvl="2"/>
            <a:endParaRPr lang="en-US" dirty="0">
              <a:cs typeface="Arial"/>
            </a:endParaRPr>
          </a:p>
          <a:p>
            <a:pPr marL="1003282" lvl="2" indent="0">
              <a:buNone/>
            </a:pPr>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5" name="Picture 4" descr="Chart&#10;&#10;Description automatically generated">
            <a:extLst>
              <a:ext uri="{FF2B5EF4-FFF2-40B4-BE49-F238E27FC236}">
                <a16:creationId xmlns:a16="http://schemas.microsoft.com/office/drawing/2014/main" id="{8275A670-CB60-451A-BFE0-AE177B8FB7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2038" y="2992948"/>
            <a:ext cx="6389674" cy="3993546"/>
          </a:xfrm>
          <a:prstGeom prst="rect">
            <a:avLst/>
          </a:prstGeom>
        </p:spPr>
      </p:pic>
      <p:sp>
        <p:nvSpPr>
          <p:cNvPr id="4" name="TextBox 3">
            <a:extLst>
              <a:ext uri="{FF2B5EF4-FFF2-40B4-BE49-F238E27FC236}">
                <a16:creationId xmlns:a16="http://schemas.microsoft.com/office/drawing/2014/main" id="{79C14403-442A-49AA-A1FA-E5A8095595A3}"/>
              </a:ext>
            </a:extLst>
          </p:cNvPr>
          <p:cNvSpPr txBox="1"/>
          <p:nvPr/>
        </p:nvSpPr>
        <p:spPr>
          <a:xfrm>
            <a:off x="4141600" y="6018704"/>
            <a:ext cx="707245"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Random</a:t>
            </a:r>
          </a:p>
        </p:txBody>
      </p:sp>
      <p:sp>
        <p:nvSpPr>
          <p:cNvPr id="6" name="TextBox 5">
            <a:extLst>
              <a:ext uri="{FF2B5EF4-FFF2-40B4-BE49-F238E27FC236}">
                <a16:creationId xmlns:a16="http://schemas.microsoft.com/office/drawing/2014/main" id="{8AB0636A-9FE2-49A7-B76C-55A4875B7183}"/>
              </a:ext>
            </a:extLst>
          </p:cNvPr>
          <p:cNvSpPr txBox="1"/>
          <p:nvPr/>
        </p:nvSpPr>
        <p:spPr>
          <a:xfrm>
            <a:off x="4141600" y="3664114"/>
            <a:ext cx="998991"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Approximate</a:t>
            </a:r>
          </a:p>
        </p:txBody>
      </p:sp>
      <p:sp>
        <p:nvSpPr>
          <p:cNvPr id="7" name="TextBox 6">
            <a:extLst>
              <a:ext uri="{FF2B5EF4-FFF2-40B4-BE49-F238E27FC236}">
                <a16:creationId xmlns:a16="http://schemas.microsoft.com/office/drawing/2014/main" id="{38856A06-4F4E-4BC9-B9C3-7EF8422C332B}"/>
              </a:ext>
            </a:extLst>
          </p:cNvPr>
          <p:cNvSpPr txBox="1"/>
          <p:nvPr/>
        </p:nvSpPr>
        <p:spPr>
          <a:xfrm>
            <a:off x="5608944" y="3402504"/>
            <a:ext cx="1404102"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GA w/Approximate</a:t>
            </a:r>
          </a:p>
        </p:txBody>
      </p:sp>
      <p:sp>
        <p:nvSpPr>
          <p:cNvPr id="9" name="TextBox 8">
            <a:extLst>
              <a:ext uri="{FF2B5EF4-FFF2-40B4-BE49-F238E27FC236}">
                <a16:creationId xmlns:a16="http://schemas.microsoft.com/office/drawing/2014/main" id="{CDA8AF46-34CD-430E-993D-6F92D7FADD71}"/>
              </a:ext>
            </a:extLst>
          </p:cNvPr>
          <p:cNvSpPr txBox="1"/>
          <p:nvPr/>
        </p:nvSpPr>
        <p:spPr>
          <a:xfrm>
            <a:off x="7575559" y="3402504"/>
            <a:ext cx="537327"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Exact</a:t>
            </a:r>
          </a:p>
        </p:txBody>
      </p:sp>
      <p:sp>
        <p:nvSpPr>
          <p:cNvPr id="10" name="TextBox 9">
            <a:extLst>
              <a:ext uri="{FF2B5EF4-FFF2-40B4-BE49-F238E27FC236}">
                <a16:creationId xmlns:a16="http://schemas.microsoft.com/office/drawing/2014/main" id="{D58EFF37-DD87-4F10-B6B1-97E69A0EA4BB}"/>
              </a:ext>
            </a:extLst>
          </p:cNvPr>
          <p:cNvSpPr txBox="1"/>
          <p:nvPr/>
        </p:nvSpPr>
        <p:spPr>
          <a:xfrm>
            <a:off x="8965164" y="3300468"/>
            <a:ext cx="97654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GA w/Exact</a:t>
            </a:r>
          </a:p>
        </p:txBody>
      </p:sp>
      <p:sp>
        <p:nvSpPr>
          <p:cNvPr id="11" name="Rectangle 10">
            <a:extLst>
              <a:ext uri="{FF2B5EF4-FFF2-40B4-BE49-F238E27FC236}">
                <a16:creationId xmlns:a16="http://schemas.microsoft.com/office/drawing/2014/main" id="{3DBFC167-C424-456A-912F-00F8D2DE3751}"/>
              </a:ext>
            </a:extLst>
          </p:cNvPr>
          <p:cNvSpPr/>
          <p:nvPr/>
        </p:nvSpPr>
        <p:spPr bwMode="auto">
          <a:xfrm>
            <a:off x="7575559" y="4876800"/>
            <a:ext cx="2262124" cy="16080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7">
            <a:hlinkClick r:id="rId3" action="ppaction://hlinksldjump"/>
            <a:extLst>
              <a:ext uri="{FF2B5EF4-FFF2-40B4-BE49-F238E27FC236}">
                <a16:creationId xmlns:a16="http://schemas.microsoft.com/office/drawing/2014/main" id="{53710730-2A1F-E9CE-8763-8658F80F68A9}"/>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740831936"/>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Comparison</a:t>
            </a:r>
          </a:p>
        </p:txBody>
      </p:sp>
      <p:sp>
        <p:nvSpPr>
          <p:cNvPr id="3" name="Content Placeholder 2"/>
          <p:cNvSpPr>
            <a:spLocks noGrp="1"/>
          </p:cNvSpPr>
          <p:nvPr>
            <p:ph idx="1"/>
          </p:nvPr>
        </p:nvSpPr>
        <p:spPr>
          <a:xfrm>
            <a:off x="573882" y="1440329"/>
            <a:ext cx="12238869" cy="5546165"/>
          </a:xfrm>
        </p:spPr>
        <p:txBody>
          <a:bodyPr/>
          <a:lstStyle/>
          <a:p>
            <a:r>
              <a:rPr lang="en-US" dirty="0"/>
              <a:t>Experiment Design</a:t>
            </a:r>
          </a:p>
          <a:p>
            <a:pPr lvl="1"/>
            <a:r>
              <a:rPr lang="en-US" dirty="0">
                <a:cs typeface="Arial"/>
              </a:rPr>
              <a:t>6 real class years tested</a:t>
            </a:r>
          </a:p>
          <a:p>
            <a:pPr lvl="1"/>
            <a:r>
              <a:rPr lang="en-US" dirty="0">
                <a:cs typeface="Arial"/>
              </a:rPr>
              <a:t>Each class year converted to 30 problem instances using different value hierarchies</a:t>
            </a:r>
          </a:p>
          <a:p>
            <a:pPr lvl="1"/>
            <a:r>
              <a:rPr lang="en-US" dirty="0">
                <a:cs typeface="Arial"/>
              </a:rPr>
              <a:t>30 VFT generated solutions are compared to original (real) solution</a:t>
            </a:r>
          </a:p>
          <a:p>
            <a:pPr lvl="1"/>
            <a:r>
              <a:rPr lang="en-US" dirty="0">
                <a:cs typeface="Arial"/>
              </a:rPr>
              <a:t>Percent improvement of VFT solution over real solution is calculated</a:t>
            </a:r>
          </a:p>
          <a:p>
            <a:pPr lvl="1"/>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5" name="Rectangle 4">
            <a:hlinkClick r:id="rId2" action="ppaction://hlinksldjump"/>
            <a:extLst>
              <a:ext uri="{FF2B5EF4-FFF2-40B4-BE49-F238E27FC236}">
                <a16:creationId xmlns:a16="http://schemas.microsoft.com/office/drawing/2014/main" id="{53839B6A-4289-7C42-5112-6799FF69C2B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383233079"/>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Comparison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3882" y="1440329"/>
                <a:ext cx="6172993" cy="5546165"/>
              </a:xfrm>
            </p:spPr>
            <p:txBody>
              <a:bodyPr/>
              <a:lstStyle/>
              <a:p>
                <a:r>
                  <a:rPr lang="en-US" dirty="0"/>
                  <a:t>Results</a:t>
                </a:r>
              </a:p>
              <a:p>
                <a:pPr lvl="1"/>
                <a:r>
                  <a:rPr lang="en-US" dirty="0">
                    <a:cs typeface="Arial"/>
                  </a:rPr>
                  <a:t>Sample Mean: 6.82%</a:t>
                </a:r>
              </a:p>
              <a:p>
                <a:pPr lvl="1"/>
                <a:r>
                  <a:rPr lang="en-US" dirty="0">
                    <a:cs typeface="Arial"/>
                  </a:rPr>
                  <a:t>Standard Deviation: 2.17%</a:t>
                </a:r>
              </a:p>
              <a:p>
                <a:pPr lvl="1"/>
                <a:r>
                  <a:rPr lang="en-US" dirty="0">
                    <a:cs typeface="Arial"/>
                  </a:rPr>
                  <a:t>95% confidence interval</a:t>
                </a:r>
              </a:p>
              <a:p>
                <a:pPr marL="50164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Arial"/>
                        </a:rPr>
                        <m:t>6.51% </m:t>
                      </m:r>
                      <m:r>
                        <a:rPr lang="en-US" b="0" i="1" smtClean="0">
                          <a:latin typeface="Cambria Math" panose="02040503050406030204" pitchFamily="18" charset="0"/>
                          <a:ea typeface="Cambria Math" panose="02040503050406030204" pitchFamily="18" charset="0"/>
                          <a:cs typeface="Arial"/>
                        </a:rPr>
                        <m:t>≤ </m:t>
                      </m:r>
                      <m:r>
                        <a:rPr lang="en-US" b="0" i="1" smtClean="0">
                          <a:latin typeface="Cambria Math" panose="02040503050406030204" pitchFamily="18" charset="0"/>
                          <a:ea typeface="Cambria Math" panose="02040503050406030204" pitchFamily="18" charset="0"/>
                          <a:cs typeface="Arial"/>
                        </a:rPr>
                        <m:t>𝜇</m:t>
                      </m:r>
                      <m:r>
                        <a:rPr lang="en-US" b="0" i="1" smtClean="0">
                          <a:latin typeface="Cambria Math" panose="02040503050406030204" pitchFamily="18" charset="0"/>
                          <a:ea typeface="Cambria Math" panose="02040503050406030204" pitchFamily="18" charset="0"/>
                          <a:cs typeface="Arial"/>
                        </a:rPr>
                        <m:t>≤7.14%</m:t>
                      </m:r>
                    </m:oMath>
                  </m:oMathPara>
                </a14:m>
                <a:endParaRPr lang="en-US" dirty="0">
                  <a:cs typeface="Arial"/>
                </a:endParaRPr>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3882" y="1440329"/>
                <a:ext cx="6172993" cy="5546165"/>
              </a:xfrm>
              <a:blipFill>
                <a:blip r:embed="rId2"/>
                <a:stretch>
                  <a:fillRect l="-1678" t="-989"/>
                </a:stretch>
              </a:blipFill>
            </p:spPr>
            <p:txBody>
              <a:bodyPr/>
              <a:lstStyle/>
              <a:p>
                <a:r>
                  <a:rPr lang="en-US">
                    <a:noFill/>
                  </a:rPr>
                  <a:t> </a:t>
                </a:r>
              </a:p>
            </p:txBody>
          </p:sp>
        </mc:Fallback>
      </mc:AlternateContent>
      <p:pic>
        <p:nvPicPr>
          <p:cNvPr id="7" name="Picture 6" descr="Chart, histogram&#10;&#10;Description automatically generated">
            <a:extLst>
              <a:ext uri="{FF2B5EF4-FFF2-40B4-BE49-F238E27FC236}">
                <a16:creationId xmlns:a16="http://schemas.microsoft.com/office/drawing/2014/main" id="{8D383480-3518-4B76-9663-A85C80D1E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350" y="1440329"/>
            <a:ext cx="6639695" cy="5546165"/>
          </a:xfrm>
          <a:prstGeom prst="rect">
            <a:avLst/>
          </a:prstGeom>
        </p:spPr>
      </p:pic>
      <p:sp>
        <p:nvSpPr>
          <p:cNvPr id="4" name="Rectangle 3">
            <a:hlinkClick r:id="rId4" action="ppaction://hlinksldjump"/>
            <a:extLst>
              <a:ext uri="{FF2B5EF4-FFF2-40B4-BE49-F238E27FC236}">
                <a16:creationId xmlns:a16="http://schemas.microsoft.com/office/drawing/2014/main" id="{64B97637-611E-883A-90C7-9097A1BFDBDC}"/>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018499971"/>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2C433DB-1884-4AF5-B6B5-3C4AAD3D20B6}"/>
              </a:ext>
            </a:extLst>
          </p:cNvPr>
          <p:cNvSpPr txBox="1">
            <a:spLocks/>
          </p:cNvSpPr>
          <p:nvPr/>
        </p:nvSpPr>
        <p:spPr bwMode="auto">
          <a:xfrm>
            <a:off x="573883" y="1482239"/>
            <a:ext cx="6398417" cy="4855289"/>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pPr>
              <a:lnSpc>
                <a:spcPct val="90000"/>
              </a:lnSpc>
            </a:pPr>
            <a:r>
              <a:rPr lang="en-US" kern="0" dirty="0"/>
              <a:t>Each year, the Air Force Personnel Center (AFPC) assigns cadets to their career fields, denoted by Air Force Specialty Codes (AFSCs)</a:t>
            </a:r>
          </a:p>
          <a:p>
            <a:pPr>
              <a:lnSpc>
                <a:spcPct val="90000"/>
              </a:lnSpc>
            </a:pPr>
            <a:r>
              <a:rPr lang="en-US" kern="0" dirty="0"/>
              <a:t>AFSCs secure the future lieutenants’ careers in the Air Force</a:t>
            </a:r>
          </a:p>
          <a:p>
            <a:pPr>
              <a:lnSpc>
                <a:spcPct val="90000"/>
              </a:lnSpc>
            </a:pPr>
            <a:r>
              <a:rPr lang="en-US" kern="0" dirty="0"/>
              <a:t>Feasible solutions must meet certain objective criteria</a:t>
            </a:r>
          </a:p>
          <a:p>
            <a:pPr>
              <a:lnSpc>
                <a:spcPct val="90000"/>
              </a:lnSpc>
            </a:pPr>
            <a:endParaRPr lang="en-US" kern="0" dirty="0">
              <a:solidFill>
                <a:schemeClr val="bg2">
                  <a:lumMod val="60000"/>
                  <a:lumOff val="40000"/>
                </a:schemeClr>
              </a:solidFill>
            </a:endParaRPr>
          </a:p>
          <a:p>
            <a:pPr>
              <a:lnSpc>
                <a:spcPct val="90000"/>
              </a:lnSpc>
            </a:pPr>
            <a:endParaRPr lang="en-US" kern="0" dirty="0">
              <a:solidFill>
                <a:schemeClr val="bg2">
                  <a:lumMod val="60000"/>
                  <a:lumOff val="40000"/>
                </a:schemeClr>
              </a:solidFill>
            </a:endParaRPr>
          </a:p>
          <a:p>
            <a:pPr>
              <a:lnSpc>
                <a:spcPct val="90000"/>
              </a:lnSpc>
            </a:pPr>
            <a:endParaRPr lang="en-US" kern="0" dirty="0">
              <a:solidFill>
                <a:schemeClr val="bg2">
                  <a:lumMod val="60000"/>
                  <a:lumOff val="40000"/>
                </a:schemeClr>
              </a:solidFill>
            </a:endParaRPr>
          </a:p>
          <a:p>
            <a:pPr>
              <a:lnSpc>
                <a:spcPct val="90000"/>
              </a:lnSpc>
            </a:pPr>
            <a:endParaRPr lang="en-US" kern="0"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Background</a:t>
            </a:r>
          </a:p>
        </p:txBody>
      </p:sp>
      <p:pic>
        <p:nvPicPr>
          <p:cNvPr id="7" name="Picture 4" descr="Air Force Personnel Center - Wikipedia">
            <a:extLst>
              <a:ext uri="{FF2B5EF4-FFF2-40B4-BE49-F238E27FC236}">
                <a16:creationId xmlns:a16="http://schemas.microsoft.com/office/drawing/2014/main" id="{55FFDF09-4D21-476D-99F5-C561605886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66112" y="1482239"/>
            <a:ext cx="4846320" cy="4847852"/>
          </a:xfrm>
          <a:prstGeom prst="rect">
            <a:avLst/>
          </a:prstGeom>
          <a:solidFill>
            <a:srgbClr val="FFFFFF"/>
          </a:solidFill>
        </p:spPr>
      </p:pic>
      <p:sp>
        <p:nvSpPr>
          <p:cNvPr id="3" name="Rectangle 2">
            <a:hlinkClick r:id="rId3" action="ppaction://hlinksldjump"/>
            <a:extLst>
              <a:ext uri="{FF2B5EF4-FFF2-40B4-BE49-F238E27FC236}">
                <a16:creationId xmlns:a16="http://schemas.microsoft.com/office/drawing/2014/main" id="{6AA89B3B-F87F-074A-9E81-494B33469D9A}"/>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588960994"/>
      </p:ext>
    </p:ext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573882" y="1440329"/>
            <a:ext cx="12174555" cy="5546165"/>
          </a:xfrm>
        </p:spPr>
        <p:txBody>
          <a:bodyPr/>
          <a:lstStyle/>
          <a:p>
            <a:r>
              <a:rPr lang="en-US" dirty="0"/>
              <a:t>Summary</a:t>
            </a:r>
          </a:p>
          <a:p>
            <a:pPr lvl="1"/>
            <a:r>
              <a:rPr lang="en-US" dirty="0"/>
              <a:t>Optimization using a VFT framework more accurately captures decision-maker value trade-offs</a:t>
            </a:r>
          </a:p>
          <a:p>
            <a:pPr lvl="1"/>
            <a:r>
              <a:rPr lang="en-US" dirty="0"/>
              <a:t>Model is intuitive by nature</a:t>
            </a:r>
          </a:p>
          <a:p>
            <a:pPr lvl="1"/>
            <a:r>
              <a:rPr lang="en-US" dirty="0"/>
              <a:t>Metaheuristic solution technique incorporated to find better solutions quicker</a:t>
            </a:r>
          </a:p>
          <a:p>
            <a:r>
              <a:rPr lang="en-US" dirty="0"/>
              <a:t>Future Work</a:t>
            </a:r>
          </a:p>
          <a:p>
            <a:pPr lvl="1"/>
            <a:r>
              <a:rPr lang="en-US" dirty="0"/>
              <a:t>Better approximation techniques</a:t>
            </a:r>
          </a:p>
          <a:p>
            <a:pPr lvl="1"/>
            <a:r>
              <a:rPr lang="en-US" dirty="0"/>
              <a:t>More effective solution methodology (e.g., nonlinear optimization techniques)</a:t>
            </a:r>
          </a:p>
          <a:p>
            <a:pPr lvl="1"/>
            <a:r>
              <a:rPr lang="en-US" dirty="0"/>
              <a:t>More discussions with decision-makers on their values for solutions</a:t>
            </a:r>
          </a:p>
          <a:p>
            <a:pPr lvl="1"/>
            <a:r>
              <a:rPr lang="en-US" dirty="0"/>
              <a:t>More than one cadet objective</a:t>
            </a:r>
          </a:p>
          <a:p>
            <a:pPr lvl="1"/>
            <a:endParaRPr lang="en-US" dirty="0"/>
          </a:p>
          <a:p>
            <a:pPr lvl="2"/>
            <a:endParaRPr lang="en-US" dirty="0">
              <a:cs typeface="Arial"/>
            </a:endParaRPr>
          </a:p>
          <a:p>
            <a:pPr lvl="2"/>
            <a:endParaRPr lang="en-US" dirty="0">
              <a:cs typeface="Arial"/>
            </a:endParaRPr>
          </a:p>
          <a:p>
            <a:pPr lvl="2"/>
            <a:endParaRPr lang="en-US" dirty="0">
              <a:cs typeface="Arial"/>
            </a:endParaRPr>
          </a:p>
          <a:p>
            <a:pPr lvl="3"/>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5" name="Rectangle 4">
            <a:hlinkClick r:id="rId2" action="ppaction://hlinksldjump"/>
            <a:extLst>
              <a:ext uri="{FF2B5EF4-FFF2-40B4-BE49-F238E27FC236}">
                <a16:creationId xmlns:a16="http://schemas.microsoft.com/office/drawing/2014/main" id="{8F7284FF-2B8B-C2F3-91EC-0C16E6C1CDEB}"/>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658669478"/>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pPr marL="958840" lvl="1" indent="-457200">
              <a:buAutoNum type="arabicPeriod"/>
            </a:pPr>
            <a:r>
              <a:rPr lang="en-US" sz="2000" dirty="0"/>
              <a:t>Andrew P. </a:t>
            </a:r>
            <a:r>
              <a:rPr lang="en-US" sz="2000" dirty="0" err="1"/>
              <a:t>Armacost</a:t>
            </a:r>
            <a:r>
              <a:rPr lang="en-US" sz="2000" dirty="0"/>
              <a:t> and James K. Lowe. Decision support for the career ﬁeld selection process at the US Air Force Academy. </a:t>
            </a:r>
            <a:r>
              <a:rPr lang="en-US" sz="2000" i="1" dirty="0"/>
              <a:t>European Journal of Operational Research</a:t>
            </a:r>
            <a:r>
              <a:rPr lang="en-US" sz="2000" dirty="0"/>
              <a:t>, 160(3):839–850, Feb 2005.</a:t>
            </a:r>
          </a:p>
          <a:p>
            <a:pPr marL="958840" lvl="1" indent="-457200">
              <a:buAutoNum type="arabicPeriod"/>
            </a:pPr>
            <a:r>
              <a:rPr lang="en-US" sz="2000" dirty="0"/>
              <a:t>D. Gale and L. S. Shapley. College admissions and the stability of marriage. </a:t>
            </a:r>
            <a:r>
              <a:rPr lang="en-US" sz="2000" i="1" dirty="0"/>
              <a:t>The American Mathematical Monthly</a:t>
            </a:r>
            <a:r>
              <a:rPr lang="en-US" sz="2000" dirty="0"/>
              <a:t>, 69(1):9–15, Jan 1962.</a:t>
            </a:r>
          </a:p>
          <a:p>
            <a:pPr marL="958840" lvl="1" indent="-457200">
              <a:buAutoNum type="arabicPeriod"/>
            </a:pPr>
            <a:r>
              <a:rPr lang="en-US" sz="2000" dirty="0"/>
              <a:t>Robert W. Irving, Paul Leather, and Dan </a:t>
            </a:r>
            <a:r>
              <a:rPr lang="en-US" sz="2000" dirty="0" err="1"/>
              <a:t>Gusﬁeld</a:t>
            </a:r>
            <a:r>
              <a:rPr lang="en-US" sz="2000" dirty="0"/>
              <a:t>. An eﬃcient algorithm for the “optimal” stable marriage. </a:t>
            </a:r>
            <a:r>
              <a:rPr lang="en-US" sz="2000" i="1" dirty="0"/>
              <a:t>Journal of the ACM (JACM)</a:t>
            </a:r>
            <a:r>
              <a:rPr lang="en-US" sz="2000" dirty="0"/>
              <a:t>, 34(3):532–543, Jul 1987.</a:t>
            </a:r>
          </a:p>
          <a:p>
            <a:pPr marL="958840" lvl="1" indent="-457200">
              <a:buAutoNum type="arabicPeriod"/>
            </a:pPr>
            <a:r>
              <a:rPr lang="en-US" sz="2000" dirty="0"/>
              <a:t>D. G. </a:t>
            </a:r>
            <a:r>
              <a:rPr lang="en-US" sz="2000" dirty="0" err="1"/>
              <a:t>McVitie</a:t>
            </a:r>
            <a:r>
              <a:rPr lang="en-US" sz="2000" dirty="0"/>
              <a:t> and L. B. Wilson. The stable marriage problem. </a:t>
            </a:r>
            <a:r>
              <a:rPr lang="en-US" sz="2000" i="1" dirty="0"/>
              <a:t>Communications of the ACM</a:t>
            </a:r>
            <a:r>
              <a:rPr lang="en-US" sz="2000" dirty="0"/>
              <a:t>, 14(7):486–490, Jul 1971.</a:t>
            </a:r>
          </a:p>
          <a:p>
            <a:pPr marL="958840" lvl="1" indent="-457200">
              <a:buAutoNum type="arabicPeriod"/>
            </a:pPr>
            <a:r>
              <a:rPr lang="en-US" sz="2000" dirty="0"/>
              <a:t>Alvin E. Roth and </a:t>
            </a:r>
            <a:r>
              <a:rPr lang="en-US" sz="2000" dirty="0" err="1"/>
              <a:t>Marilda</a:t>
            </a:r>
            <a:r>
              <a:rPr lang="en-US" sz="2000" dirty="0"/>
              <a:t> Sotomayor. The college admissions problem revisited. </a:t>
            </a:r>
            <a:r>
              <a:rPr lang="en-US" sz="2000" i="1" dirty="0" err="1"/>
              <a:t>Econometrica</a:t>
            </a:r>
            <a:r>
              <a:rPr lang="en-US" sz="2000" dirty="0"/>
              <a:t>, 57(3):559, May 1989.</a:t>
            </a:r>
          </a:p>
          <a:p>
            <a:pPr marL="958840" lvl="1" indent="-457200">
              <a:buAutoNum type="arabicPeriod"/>
            </a:pPr>
            <a:r>
              <a:rPr lang="en-US" sz="2000" dirty="0" err="1"/>
              <a:t>Pter</a:t>
            </a:r>
            <a:r>
              <a:rPr lang="en-US" sz="2000" dirty="0"/>
              <a:t> Bir, Tams </a:t>
            </a:r>
            <a:r>
              <a:rPr lang="en-US" sz="2000" dirty="0" err="1"/>
              <a:t>Fleiner</a:t>
            </a:r>
            <a:r>
              <a:rPr lang="en-US" sz="2000" dirty="0"/>
              <a:t>, Robert W. Irving, and David F. </a:t>
            </a:r>
            <a:r>
              <a:rPr lang="en-US" sz="2000" dirty="0" err="1"/>
              <a:t>Manlove</a:t>
            </a:r>
            <a:r>
              <a:rPr lang="en-US" sz="2000" dirty="0"/>
              <a:t>. The college admissions problem with lower and common quotas. </a:t>
            </a:r>
            <a:r>
              <a:rPr lang="en-US" sz="2000" i="1" dirty="0"/>
              <a:t>Theoretical Computer Science</a:t>
            </a:r>
            <a:r>
              <a:rPr lang="en-US" sz="2000" dirty="0"/>
              <a:t>, 411(34-36):3136–3153, Jul 2010.</a:t>
            </a:r>
          </a:p>
          <a:p>
            <a:pPr marL="958840" lvl="1" indent="-457200">
              <a:buAutoNum type="arabicPeriod"/>
            </a:pPr>
            <a:r>
              <a:rPr lang="en-US" sz="2000" dirty="0"/>
              <a:t>Dirk G. </a:t>
            </a:r>
            <a:r>
              <a:rPr lang="en-US" sz="2000" dirty="0" err="1"/>
              <a:t>Cattrysse</a:t>
            </a:r>
            <a:r>
              <a:rPr lang="en-US" sz="2000" dirty="0"/>
              <a:t> and </a:t>
            </a:r>
            <a:r>
              <a:rPr lang="en-US" sz="2000" dirty="0" err="1"/>
              <a:t>Luk</a:t>
            </a:r>
            <a:r>
              <a:rPr lang="en-US" sz="2000" dirty="0"/>
              <a:t> N. Van </a:t>
            </a:r>
            <a:r>
              <a:rPr lang="en-US" sz="2000" dirty="0" err="1"/>
              <a:t>Wassenhove</a:t>
            </a:r>
            <a:r>
              <a:rPr lang="en-US" sz="2000" dirty="0"/>
              <a:t>. A survey of algorithms for the generalized assignment problem. </a:t>
            </a:r>
            <a:r>
              <a:rPr lang="en-US" sz="2000" i="1" dirty="0"/>
              <a:t>European Journal of Operational Research</a:t>
            </a:r>
            <a:r>
              <a:rPr lang="en-US" sz="2000" dirty="0"/>
              <a:t>, 60(3):260–272, Aug 1992.</a:t>
            </a:r>
          </a:p>
          <a:p>
            <a:pPr marL="958840" lvl="1" indent="-457200">
              <a:buAutoNum type="arabicPeriod"/>
            </a:pPr>
            <a:r>
              <a:rPr lang="en-US" sz="2000" dirty="0"/>
              <a:t>Ralph L. Keeney. Value-Focused Thinking: a path to creative </a:t>
            </a:r>
            <a:r>
              <a:rPr lang="en-US" sz="2000" dirty="0" err="1"/>
              <a:t>decisionmaking</a:t>
            </a:r>
            <a:r>
              <a:rPr lang="en-US" sz="2000" dirty="0"/>
              <a:t>. </a:t>
            </a:r>
            <a:r>
              <a:rPr lang="en-US" sz="2000" i="1" dirty="0"/>
              <a:t>Long Range Planning</a:t>
            </a:r>
            <a:r>
              <a:rPr lang="en-US" sz="2000" dirty="0"/>
              <a:t>, 30(2):314, 1997.</a:t>
            </a:r>
          </a:p>
          <a:p>
            <a:pPr marL="958840" lvl="1" indent="-457200">
              <a:buAutoNum type="arabicPeriod"/>
            </a:pPr>
            <a:endParaRPr lang="en-US" sz="2000" dirty="0"/>
          </a:p>
          <a:p>
            <a:pPr marL="958840" lvl="1" indent="-457200">
              <a:buAutoNum type="arabicPeriod"/>
            </a:pPr>
            <a:endParaRPr lang="en-US" sz="2000" dirty="0"/>
          </a:p>
          <a:p>
            <a:pPr marL="958840" lvl="1" indent="-457200">
              <a:buAutoNum type="arabicPeriod"/>
            </a:pPr>
            <a:endParaRPr lang="en-US" sz="2000" dirty="0"/>
          </a:p>
          <a:p>
            <a:pPr marL="958840" lvl="1" indent="-457200">
              <a:buAutoNum type="arabicPeriod"/>
            </a:pPr>
            <a:endParaRPr lang="en-US" sz="2000" dirty="0"/>
          </a:p>
          <a:p>
            <a:pPr marL="958840" lvl="1" indent="-457200">
              <a:buAutoNum type="arabicPeriod"/>
            </a:pPr>
            <a:endParaRPr lang="en-US" sz="2000" dirty="0"/>
          </a:p>
          <a:p>
            <a:pPr marL="501640" lvl="1" indent="0">
              <a:buNone/>
            </a:pPr>
            <a:endParaRPr lang="en-US" sz="2000" dirty="0"/>
          </a:p>
          <a:p>
            <a:pPr lvl="2"/>
            <a:endParaRPr lang="en-US" sz="1800" dirty="0"/>
          </a:p>
        </p:txBody>
      </p:sp>
      <p:sp>
        <p:nvSpPr>
          <p:cNvPr id="5" name="Rectangle 4">
            <a:hlinkClick r:id="rId2" action="ppaction://hlinksldjump"/>
            <a:extLst>
              <a:ext uri="{FF2B5EF4-FFF2-40B4-BE49-F238E27FC236}">
                <a16:creationId xmlns:a16="http://schemas.microsoft.com/office/drawing/2014/main" id="{60275BA2-633C-4D9A-B73F-2B982D188076}"/>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2858956"/>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pPr marL="958840" lvl="1" indent="-457200">
              <a:buAutoNum type="arabicPeriod" startAt="9"/>
            </a:pPr>
            <a:r>
              <a:rPr lang="en-US" sz="2000" dirty="0"/>
              <a:t>Ralph L. Keeney. Making better decision makers. </a:t>
            </a:r>
            <a:r>
              <a:rPr lang="en-US" sz="2000" i="1" dirty="0"/>
              <a:t>Decision Analysis</a:t>
            </a:r>
            <a:r>
              <a:rPr lang="en-US" sz="2000" dirty="0"/>
              <a:t>, 1(4):193–204, 2004.</a:t>
            </a:r>
          </a:p>
          <a:p>
            <a:pPr marL="958840" lvl="1" indent="-457200">
              <a:buFontTx/>
              <a:buAutoNum type="arabicPeriod" startAt="9"/>
            </a:pPr>
            <a:r>
              <a:rPr lang="en-US" sz="2000" dirty="0"/>
              <a:t>Der San Chen, Robert G. Batson, and Yu Dang. Applied integer programming: modeling and solution. </a:t>
            </a:r>
            <a:r>
              <a:rPr lang="en-US" sz="2000" i="1" dirty="0"/>
              <a:t>Applied Integer Programming: Modeling and Solution</a:t>
            </a:r>
            <a:r>
              <a:rPr lang="en-US" sz="2000" dirty="0"/>
              <a:t>, Sep 2011.</a:t>
            </a:r>
          </a:p>
          <a:p>
            <a:pPr marL="958840" lvl="1" indent="-457200">
              <a:buFontTx/>
              <a:buAutoNum type="arabicPeriod" startAt="9"/>
            </a:pPr>
            <a:r>
              <a:rPr lang="en-US" sz="2000" dirty="0"/>
              <a:t>Lei Xu, Maria </a:t>
            </a:r>
            <a:r>
              <a:rPr lang="en-US" sz="2000" dirty="0" err="1"/>
              <a:t>Skoularidou</a:t>
            </a:r>
            <a:r>
              <a:rPr lang="en-US" sz="2000" dirty="0"/>
              <a:t>, Alfredo Cuesta-Infante, and Kalyan </a:t>
            </a:r>
            <a:r>
              <a:rPr lang="en-US" sz="2000" dirty="0" err="1"/>
              <a:t>Veeramachaneni</a:t>
            </a:r>
            <a:r>
              <a:rPr lang="en-US" sz="2000" dirty="0"/>
              <a:t>. Modeling tabular data using conditional GAN.</a:t>
            </a:r>
          </a:p>
          <a:p>
            <a:pPr marL="958840" lvl="1" indent="-457200">
              <a:buFontTx/>
              <a:buAutoNum type="arabicPeriod" startAt="9"/>
            </a:pPr>
            <a:endParaRPr lang="en-US" sz="2000" dirty="0"/>
          </a:p>
          <a:p>
            <a:pPr marL="958840" lvl="1" indent="-457200">
              <a:buAutoNum type="arabicPeriod" startAt="9"/>
            </a:pPr>
            <a:endParaRPr lang="en-US" sz="2000" dirty="0"/>
          </a:p>
          <a:p>
            <a:pPr marL="958840" lvl="1" indent="-457200">
              <a:buAutoNum type="arabicPeriod" startAt="9"/>
            </a:pPr>
            <a:endParaRPr lang="en-US" sz="2000" dirty="0"/>
          </a:p>
          <a:p>
            <a:pPr marL="958840" lvl="1" indent="-457200">
              <a:buAutoNum type="arabicPeriod" startAt="9"/>
            </a:pPr>
            <a:endParaRPr lang="en-US" sz="2000" dirty="0"/>
          </a:p>
          <a:p>
            <a:pPr marL="958840" lvl="1" indent="-457200">
              <a:buAutoNum type="arabicPeriod"/>
            </a:pPr>
            <a:endParaRPr lang="en-US" sz="2000" dirty="0"/>
          </a:p>
          <a:p>
            <a:pPr marL="958840" lvl="1" indent="-457200">
              <a:buAutoNum type="arabicPeriod"/>
            </a:pPr>
            <a:endParaRPr lang="en-US" sz="2000" dirty="0"/>
          </a:p>
          <a:p>
            <a:pPr marL="958840" lvl="1" indent="-457200">
              <a:buAutoNum type="arabicPeriod"/>
            </a:pPr>
            <a:endParaRPr lang="en-US" sz="2000" dirty="0"/>
          </a:p>
          <a:p>
            <a:pPr marL="958840" lvl="1" indent="-457200">
              <a:buAutoNum type="arabicPeriod"/>
            </a:pPr>
            <a:endParaRPr lang="en-US" sz="2000" dirty="0"/>
          </a:p>
          <a:p>
            <a:pPr marL="958840" lvl="1" indent="-457200">
              <a:buAutoNum type="arabicPeriod"/>
            </a:pPr>
            <a:endParaRPr lang="en-US" sz="2000" dirty="0"/>
          </a:p>
          <a:p>
            <a:pPr marL="501640" lvl="1" indent="0">
              <a:buNone/>
            </a:pPr>
            <a:endParaRPr lang="en-US" sz="2000" dirty="0"/>
          </a:p>
          <a:p>
            <a:pPr lvl="2"/>
            <a:endParaRPr lang="en-US" sz="1800" dirty="0"/>
          </a:p>
        </p:txBody>
      </p:sp>
      <p:sp>
        <p:nvSpPr>
          <p:cNvPr id="5" name="Rectangle 4">
            <a:hlinkClick r:id="rId2" action="ppaction://hlinksldjump"/>
            <a:extLst>
              <a:ext uri="{FF2B5EF4-FFF2-40B4-BE49-F238E27FC236}">
                <a16:creationId xmlns:a16="http://schemas.microsoft.com/office/drawing/2014/main" id="{A125F6FE-1EFA-9699-8C35-75BD5D5C7145}"/>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37061223"/>
      </p:ext>
    </p:extLst>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940328-1B32-43C5-A499-F31855E56DD7}"/>
              </a:ext>
            </a:extLst>
          </p:cNvPr>
          <p:cNvSpPr>
            <a:spLocks noGrp="1"/>
          </p:cNvSpPr>
          <p:nvPr>
            <p:ph type="title"/>
          </p:nvPr>
        </p:nvSpPr>
        <p:spPr>
          <a:xfrm>
            <a:off x="1520828" y="3260025"/>
            <a:ext cx="10452093" cy="1069788"/>
          </a:xfrm>
        </p:spPr>
        <p:txBody>
          <a:bodyPr/>
          <a:lstStyle/>
          <a:p>
            <a:r>
              <a:rPr lang="en-US" sz="6000" dirty="0"/>
              <a:t>Questions</a:t>
            </a:r>
          </a:p>
        </p:txBody>
      </p:sp>
      <p:sp>
        <p:nvSpPr>
          <p:cNvPr id="2" name="Rectangle 1">
            <a:hlinkClick r:id="rId2" action="ppaction://hlinksldjump"/>
            <a:extLst>
              <a:ext uri="{FF2B5EF4-FFF2-40B4-BE49-F238E27FC236}">
                <a16:creationId xmlns:a16="http://schemas.microsoft.com/office/drawing/2014/main" id="{31FEC455-63F4-D50A-4F27-7868B2691D0A}"/>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918093273"/>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Links</a:t>
            </a:r>
          </a:p>
        </p:txBody>
      </p:sp>
      <p:sp>
        <p:nvSpPr>
          <p:cNvPr id="8" name="Content Placeholder 2">
            <a:extLst>
              <a:ext uri="{FF2B5EF4-FFF2-40B4-BE49-F238E27FC236}">
                <a16:creationId xmlns:a16="http://schemas.microsoft.com/office/drawing/2014/main" id="{D7484DCA-A555-3C89-9298-86827164AB2A}"/>
              </a:ext>
            </a:extLst>
          </p:cNvPr>
          <p:cNvSpPr>
            <a:spLocks noGrp="1"/>
          </p:cNvSpPr>
          <p:nvPr>
            <p:ph idx="1"/>
          </p:nvPr>
        </p:nvSpPr>
        <p:spPr>
          <a:xfrm>
            <a:off x="573883" y="1440329"/>
            <a:ext cx="3951225" cy="5546165"/>
          </a:xfrm>
        </p:spPr>
        <p:txBody>
          <a:bodyPr/>
          <a:lstStyle/>
          <a:p>
            <a:r>
              <a:rPr lang="en-US" sz="2500" dirty="0">
                <a:solidFill>
                  <a:schemeClr val="accent6">
                    <a:lumMod val="75000"/>
                  </a:schemeClr>
                </a:solidFill>
                <a:hlinkClick r:id="rId2" action="ppaction://hlinksldjump">
                  <a:extLst>
                    <a:ext uri="{A12FA001-AC4F-418D-AE19-62706E023703}">
                      <ahyp:hlinkClr xmlns:ahyp="http://schemas.microsoft.com/office/drawing/2018/hyperlinkcolor" val="tx"/>
                    </a:ext>
                  </a:extLst>
                </a:hlinkClick>
              </a:rPr>
              <a:t>Problem Description</a:t>
            </a:r>
            <a:endParaRPr lang="en-US" sz="2000" dirty="0">
              <a:solidFill>
                <a:schemeClr val="accent6">
                  <a:lumMod val="75000"/>
                </a:schemeClr>
              </a:solidFill>
            </a:endParaRPr>
          </a:p>
          <a:p>
            <a:r>
              <a:rPr lang="en-US" sz="2500" dirty="0">
                <a:solidFill>
                  <a:schemeClr val="accent6">
                    <a:lumMod val="75000"/>
                  </a:schemeClr>
                </a:solidFill>
                <a:hlinkClick r:id="rId3" action="ppaction://hlinksldjump">
                  <a:extLst>
                    <a:ext uri="{A12FA001-AC4F-418D-AE19-62706E023703}">
                      <ahyp:hlinkClr xmlns:ahyp="http://schemas.microsoft.com/office/drawing/2018/hyperlinkcolor" val="tx"/>
                    </a:ext>
                  </a:extLst>
                </a:hlinkClick>
              </a:rPr>
              <a:t>Modeling Techniques</a:t>
            </a:r>
            <a:endParaRPr lang="en-US" sz="2500" dirty="0">
              <a:solidFill>
                <a:schemeClr val="accent6">
                  <a:lumMod val="75000"/>
                </a:schemeClr>
              </a:solidFill>
            </a:endParaRPr>
          </a:p>
          <a:p>
            <a:pPr lvl="1"/>
            <a:r>
              <a:rPr lang="en-US" sz="2000" dirty="0">
                <a:solidFill>
                  <a:schemeClr val="accent6">
                    <a:lumMod val="75000"/>
                  </a:schemeClr>
                </a:solidFill>
                <a:hlinkClick r:id="rId3" action="ppaction://hlinksldjump">
                  <a:extLst>
                    <a:ext uri="{A12FA001-AC4F-418D-AE19-62706E023703}">
                      <ahyp:hlinkClr xmlns:ahyp="http://schemas.microsoft.com/office/drawing/2018/hyperlinkcolor" val="tx"/>
                    </a:ext>
                  </a:extLst>
                </a:hlinkClick>
              </a:rPr>
              <a:t>Greedy Method</a:t>
            </a:r>
            <a:endParaRPr lang="en-US" sz="2000" dirty="0">
              <a:solidFill>
                <a:schemeClr val="accent6">
                  <a:lumMod val="75000"/>
                </a:schemeClr>
              </a:solidFill>
            </a:endParaRPr>
          </a:p>
          <a:p>
            <a:pPr lvl="1"/>
            <a:r>
              <a:rPr lang="en-US" sz="2000" dirty="0">
                <a:solidFill>
                  <a:schemeClr val="accent6">
                    <a:lumMod val="75000"/>
                  </a:schemeClr>
                </a:solidFill>
                <a:hlinkClick r:id="rId4" action="ppaction://hlinksldjump">
                  <a:extLst>
                    <a:ext uri="{A12FA001-AC4F-418D-AE19-62706E023703}">
                      <ahyp:hlinkClr xmlns:ahyp="http://schemas.microsoft.com/office/drawing/2018/hyperlinkcolor" val="tx"/>
                    </a:ext>
                  </a:extLst>
                </a:hlinkClick>
              </a:rPr>
              <a:t>Stable Marriage Model</a:t>
            </a:r>
            <a:endParaRPr lang="en-US" sz="2000" dirty="0">
              <a:solidFill>
                <a:schemeClr val="accent6">
                  <a:lumMod val="75000"/>
                </a:schemeClr>
              </a:solidFill>
            </a:endParaRPr>
          </a:p>
          <a:p>
            <a:pPr lvl="1"/>
            <a:r>
              <a:rPr lang="en-US" sz="2000" dirty="0">
                <a:solidFill>
                  <a:schemeClr val="accent6">
                    <a:lumMod val="75000"/>
                  </a:schemeClr>
                </a:solidFill>
                <a:hlinkClick r:id="rId5" action="ppaction://hlinksldjump">
                  <a:extLst>
                    <a:ext uri="{A12FA001-AC4F-418D-AE19-62706E023703}">
                      <ahyp:hlinkClr xmlns:ahyp="http://schemas.microsoft.com/office/drawing/2018/hyperlinkcolor" val="tx"/>
                    </a:ext>
                  </a:extLst>
                </a:hlinkClick>
              </a:rPr>
              <a:t>Assignment Problem</a:t>
            </a:r>
            <a:endParaRPr lang="en-US" sz="2000" dirty="0">
              <a:solidFill>
                <a:schemeClr val="accent6">
                  <a:lumMod val="75000"/>
                </a:schemeClr>
              </a:solidFill>
            </a:endParaRPr>
          </a:p>
          <a:p>
            <a:r>
              <a:rPr lang="en-US" sz="2500" dirty="0">
                <a:solidFill>
                  <a:schemeClr val="accent6">
                    <a:lumMod val="75000"/>
                  </a:schemeClr>
                </a:solidFill>
                <a:hlinkClick r:id="rId6" action="ppaction://hlinksldjump">
                  <a:extLst>
                    <a:ext uri="{A12FA001-AC4F-418D-AE19-62706E023703}">
                      <ahyp:hlinkClr xmlns:ahyp="http://schemas.microsoft.com/office/drawing/2018/hyperlinkcolor" val="tx"/>
                    </a:ext>
                  </a:extLst>
                </a:hlinkClick>
              </a:rPr>
              <a:t>Original Methodology</a:t>
            </a:r>
            <a:endParaRPr lang="en-US" sz="2500" dirty="0">
              <a:solidFill>
                <a:schemeClr val="accent6">
                  <a:lumMod val="75000"/>
                </a:schemeClr>
              </a:solidFill>
            </a:endParaRPr>
          </a:p>
          <a:p>
            <a:r>
              <a:rPr lang="en-US" sz="2500" dirty="0">
                <a:solidFill>
                  <a:schemeClr val="accent6">
                    <a:lumMod val="75000"/>
                  </a:schemeClr>
                </a:solidFill>
                <a:hlinkClick r:id="rId7" action="ppaction://hlinksldjump">
                  <a:extLst>
                    <a:ext uri="{A12FA001-AC4F-418D-AE19-62706E023703}">
                      <ahyp:hlinkClr xmlns:ahyp="http://schemas.microsoft.com/office/drawing/2018/hyperlinkcolor" val="tx"/>
                    </a:ext>
                  </a:extLst>
                </a:hlinkClick>
              </a:rPr>
              <a:t>Modeling Issues</a:t>
            </a:r>
            <a:endParaRPr lang="en-US" sz="2500" dirty="0">
              <a:solidFill>
                <a:schemeClr val="accent6">
                  <a:lumMod val="75000"/>
                </a:schemeClr>
              </a:solidFill>
            </a:endParaRPr>
          </a:p>
          <a:p>
            <a:pPr lvl="1"/>
            <a:r>
              <a:rPr lang="en-US" sz="2000" dirty="0">
                <a:solidFill>
                  <a:schemeClr val="accent6">
                    <a:lumMod val="75000"/>
                  </a:schemeClr>
                </a:solidFill>
                <a:hlinkClick r:id="rId7" action="ppaction://hlinksldjump">
                  <a:extLst>
                    <a:ext uri="{A12FA001-AC4F-418D-AE19-62706E023703}">
                      <ahyp:hlinkClr xmlns:ahyp="http://schemas.microsoft.com/office/drawing/2018/hyperlinkcolor" val="tx"/>
                    </a:ext>
                  </a:extLst>
                </a:hlinkClick>
              </a:rPr>
              <a:t>Stable Marriage Model</a:t>
            </a:r>
            <a:endParaRPr lang="en-US" sz="2000" dirty="0">
              <a:solidFill>
                <a:schemeClr val="accent6">
                  <a:lumMod val="75000"/>
                </a:schemeClr>
              </a:solidFill>
            </a:endParaRPr>
          </a:p>
          <a:p>
            <a:pPr lvl="1"/>
            <a:r>
              <a:rPr lang="en-US" sz="2000" dirty="0">
                <a:solidFill>
                  <a:schemeClr val="accent6">
                    <a:lumMod val="75000"/>
                  </a:schemeClr>
                </a:solidFill>
                <a:hlinkClick r:id="rId8" action="ppaction://hlinksldjump">
                  <a:extLst>
                    <a:ext uri="{A12FA001-AC4F-418D-AE19-62706E023703}">
                      <ahyp:hlinkClr xmlns:ahyp="http://schemas.microsoft.com/office/drawing/2018/hyperlinkcolor" val="tx"/>
                    </a:ext>
                  </a:extLst>
                </a:hlinkClick>
              </a:rPr>
              <a:t>Original Model</a:t>
            </a:r>
            <a:endParaRPr lang="en-US" sz="1500" dirty="0">
              <a:solidFill>
                <a:schemeClr val="accent6">
                  <a:lumMod val="75000"/>
                </a:schemeClr>
              </a:solidFill>
            </a:endParaRPr>
          </a:p>
          <a:p>
            <a:r>
              <a:rPr lang="en-US" sz="2500" dirty="0">
                <a:solidFill>
                  <a:schemeClr val="accent6">
                    <a:lumMod val="75000"/>
                  </a:schemeClr>
                </a:solidFill>
                <a:hlinkClick r:id="rId9" action="ppaction://hlinksldjump">
                  <a:extLst>
                    <a:ext uri="{A12FA001-AC4F-418D-AE19-62706E023703}">
                      <ahyp:hlinkClr xmlns:ahyp="http://schemas.microsoft.com/office/drawing/2018/hyperlinkcolor" val="tx"/>
                    </a:ext>
                  </a:extLst>
                </a:hlinkClick>
              </a:rPr>
              <a:t>VFT Model</a:t>
            </a:r>
            <a:endParaRPr lang="en-US" sz="2500" dirty="0">
              <a:solidFill>
                <a:schemeClr val="accent6">
                  <a:lumMod val="75000"/>
                </a:schemeClr>
              </a:solidFill>
            </a:endParaRPr>
          </a:p>
          <a:p>
            <a:pPr lvl="1"/>
            <a:r>
              <a:rPr lang="en-US" sz="2000" dirty="0">
                <a:solidFill>
                  <a:schemeClr val="accent6">
                    <a:lumMod val="75000"/>
                  </a:schemeClr>
                </a:solidFill>
                <a:hlinkClick r:id="rId10" action="ppaction://hlinksldjump">
                  <a:extLst>
                    <a:ext uri="{A12FA001-AC4F-418D-AE19-62706E023703}">
                      <ahyp:hlinkClr xmlns:ahyp="http://schemas.microsoft.com/office/drawing/2018/hyperlinkcolor" val="tx"/>
                    </a:ext>
                  </a:extLst>
                </a:hlinkClick>
              </a:rPr>
              <a:t>Objective Hierarchy</a:t>
            </a:r>
            <a:endParaRPr lang="en-US" sz="2000" dirty="0">
              <a:solidFill>
                <a:schemeClr val="accent6">
                  <a:lumMod val="75000"/>
                </a:schemeClr>
              </a:solidFill>
            </a:endParaRPr>
          </a:p>
          <a:p>
            <a:pPr lvl="1"/>
            <a:r>
              <a:rPr lang="en-US" sz="2000" dirty="0">
                <a:solidFill>
                  <a:schemeClr val="accent6">
                    <a:lumMod val="75000"/>
                  </a:schemeClr>
                </a:solidFill>
                <a:hlinkClick r:id="rId11" action="ppaction://hlinksldjump">
                  <a:extLst>
                    <a:ext uri="{A12FA001-AC4F-418D-AE19-62706E023703}">
                      <ahyp:hlinkClr xmlns:ahyp="http://schemas.microsoft.com/office/drawing/2018/hyperlinkcolor" val="tx"/>
                    </a:ext>
                  </a:extLst>
                </a:hlinkClick>
              </a:rPr>
              <a:t>Formulation</a:t>
            </a:r>
            <a:endParaRPr lang="en-US" sz="2000" dirty="0">
              <a:solidFill>
                <a:schemeClr val="accent6">
                  <a:lumMod val="75000"/>
                </a:schemeClr>
              </a:solidFill>
            </a:endParaRPr>
          </a:p>
          <a:p>
            <a:pPr lvl="1"/>
            <a:r>
              <a:rPr lang="en-US" sz="2000" dirty="0">
                <a:solidFill>
                  <a:schemeClr val="accent6">
                    <a:lumMod val="75000"/>
                  </a:schemeClr>
                </a:solidFill>
                <a:hlinkClick r:id="rId12" action="ppaction://hlinksldjump">
                  <a:extLst>
                    <a:ext uri="{A12FA001-AC4F-418D-AE19-62706E023703}">
                      <ahyp:hlinkClr xmlns:ahyp="http://schemas.microsoft.com/office/drawing/2018/hyperlinkcolor" val="tx"/>
                    </a:ext>
                  </a:extLst>
                </a:hlinkClick>
              </a:rPr>
              <a:t>Additional Subsets</a:t>
            </a:r>
            <a:endParaRPr lang="en-US" sz="2000" dirty="0">
              <a:solidFill>
                <a:schemeClr val="accent6">
                  <a:lumMod val="75000"/>
                </a:schemeClr>
              </a:solidFill>
            </a:endParaRPr>
          </a:p>
          <a:p>
            <a:pPr marL="958840" lvl="1" indent="-457200">
              <a:buFontTx/>
              <a:buAutoNum type="arabicPeriod" startAt="9"/>
            </a:pPr>
            <a:endParaRPr lang="en-US" sz="2000" dirty="0">
              <a:solidFill>
                <a:schemeClr val="accent6">
                  <a:lumMod val="75000"/>
                </a:schemeClr>
              </a:solidFill>
            </a:endParaRPr>
          </a:p>
          <a:p>
            <a:pPr marL="958840" lvl="1" indent="-457200">
              <a:buAutoNum type="arabicPeriod" startAt="9"/>
            </a:pPr>
            <a:endParaRPr lang="en-US" sz="2000" dirty="0">
              <a:solidFill>
                <a:schemeClr val="accent6">
                  <a:lumMod val="75000"/>
                </a:schemeClr>
              </a:solidFill>
            </a:endParaRPr>
          </a:p>
          <a:p>
            <a:pPr marL="958840" lvl="1" indent="-457200">
              <a:buAutoNum type="arabicPeriod" startAt="9"/>
            </a:pPr>
            <a:endParaRPr lang="en-US" sz="2000" dirty="0">
              <a:solidFill>
                <a:schemeClr val="accent6">
                  <a:lumMod val="75000"/>
                </a:schemeClr>
              </a:solidFill>
            </a:endParaRPr>
          </a:p>
          <a:p>
            <a:pPr marL="958840" lvl="1" indent="-457200">
              <a:buAutoNum type="arabicPeriod" startAt="9"/>
            </a:pPr>
            <a:endParaRPr lang="en-US" sz="2000" dirty="0">
              <a:solidFill>
                <a:schemeClr val="accent6">
                  <a:lumMod val="75000"/>
                </a:schemeClr>
              </a:solidFill>
            </a:endParaRPr>
          </a:p>
          <a:p>
            <a:pPr marL="958840" lvl="1" indent="-457200">
              <a:buAutoNum type="arabicPeriod"/>
            </a:pPr>
            <a:endParaRPr lang="en-US" sz="2000" dirty="0">
              <a:solidFill>
                <a:schemeClr val="accent6">
                  <a:lumMod val="75000"/>
                </a:schemeClr>
              </a:solidFill>
            </a:endParaRPr>
          </a:p>
          <a:p>
            <a:pPr marL="958840" lvl="1" indent="-457200">
              <a:buAutoNum type="arabicPeriod"/>
            </a:pPr>
            <a:endParaRPr lang="en-US" sz="2000" dirty="0">
              <a:solidFill>
                <a:schemeClr val="accent6">
                  <a:lumMod val="75000"/>
                </a:schemeClr>
              </a:solidFill>
            </a:endParaRPr>
          </a:p>
          <a:p>
            <a:pPr marL="958840" lvl="1" indent="-457200">
              <a:buAutoNum type="arabicPeriod"/>
            </a:pPr>
            <a:endParaRPr lang="en-US" sz="2000" dirty="0">
              <a:solidFill>
                <a:schemeClr val="accent6">
                  <a:lumMod val="75000"/>
                </a:schemeClr>
              </a:solidFill>
            </a:endParaRPr>
          </a:p>
          <a:p>
            <a:pPr marL="958840" lvl="1" indent="-457200">
              <a:buAutoNum type="arabicPeriod"/>
            </a:pPr>
            <a:endParaRPr lang="en-US" sz="2000" dirty="0">
              <a:solidFill>
                <a:schemeClr val="accent6">
                  <a:lumMod val="75000"/>
                </a:schemeClr>
              </a:solidFill>
            </a:endParaRPr>
          </a:p>
          <a:p>
            <a:pPr marL="958840" lvl="1" indent="-457200">
              <a:buAutoNum type="arabicPeriod"/>
            </a:pPr>
            <a:endParaRPr lang="en-US" sz="2000" dirty="0">
              <a:solidFill>
                <a:schemeClr val="accent6">
                  <a:lumMod val="75000"/>
                </a:schemeClr>
              </a:solidFill>
            </a:endParaRPr>
          </a:p>
          <a:p>
            <a:pPr marL="501640" lvl="1" indent="0">
              <a:buNone/>
            </a:pPr>
            <a:endParaRPr lang="en-US" sz="2000" dirty="0">
              <a:solidFill>
                <a:schemeClr val="accent6">
                  <a:lumMod val="75000"/>
                </a:schemeClr>
              </a:solidFill>
            </a:endParaRPr>
          </a:p>
          <a:p>
            <a:pPr lvl="2"/>
            <a:endParaRPr lang="en-US" sz="1800" dirty="0">
              <a:solidFill>
                <a:schemeClr val="accent6">
                  <a:lumMod val="75000"/>
                </a:schemeClr>
              </a:solidFill>
            </a:endParaRPr>
          </a:p>
        </p:txBody>
      </p:sp>
      <p:sp>
        <p:nvSpPr>
          <p:cNvPr id="9" name="Content Placeholder 2">
            <a:extLst>
              <a:ext uri="{FF2B5EF4-FFF2-40B4-BE49-F238E27FC236}">
                <a16:creationId xmlns:a16="http://schemas.microsoft.com/office/drawing/2014/main" id="{455EE8B9-A36D-D1DA-8093-3BAB4E09C404}"/>
              </a:ext>
            </a:extLst>
          </p:cNvPr>
          <p:cNvSpPr txBox="1">
            <a:spLocks/>
          </p:cNvSpPr>
          <p:nvPr/>
        </p:nvSpPr>
        <p:spPr bwMode="auto">
          <a:xfrm>
            <a:off x="4525108" y="1440329"/>
            <a:ext cx="4197379" cy="5546165"/>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sz="2500" kern="0" dirty="0">
                <a:solidFill>
                  <a:schemeClr val="accent6">
                    <a:lumMod val="75000"/>
                  </a:schemeClr>
                </a:solidFill>
                <a:hlinkClick r:id="rId13" action="ppaction://hlinksldjump">
                  <a:extLst>
                    <a:ext uri="{A12FA001-AC4F-418D-AE19-62706E023703}">
                      <ahyp:hlinkClr xmlns:ahyp="http://schemas.microsoft.com/office/drawing/2018/hyperlinkcolor" val="tx"/>
                    </a:ext>
                  </a:extLst>
                </a:hlinkClick>
              </a:rPr>
              <a:t>Value Functions</a:t>
            </a:r>
            <a:endParaRPr lang="en-US" sz="2500" kern="0" dirty="0">
              <a:solidFill>
                <a:schemeClr val="accent6">
                  <a:lumMod val="75000"/>
                </a:schemeClr>
              </a:solidFill>
            </a:endParaRPr>
          </a:p>
          <a:p>
            <a:pPr lvl="1"/>
            <a:r>
              <a:rPr lang="en-US" sz="2000" kern="0" dirty="0">
                <a:solidFill>
                  <a:schemeClr val="accent6">
                    <a:lumMod val="75000"/>
                  </a:schemeClr>
                </a:solidFill>
                <a:hlinkClick r:id="rId13" action="ppaction://hlinksldjump">
                  <a:extLst>
                    <a:ext uri="{A12FA001-AC4F-418D-AE19-62706E023703}">
                      <ahyp:hlinkClr xmlns:ahyp="http://schemas.microsoft.com/office/drawing/2018/hyperlinkcolor" val="tx"/>
                    </a:ext>
                  </a:extLst>
                </a:hlinkClick>
              </a:rPr>
              <a:t>Need for them</a:t>
            </a:r>
            <a:endParaRPr lang="en-US" sz="2000" kern="0" dirty="0">
              <a:solidFill>
                <a:schemeClr val="accent6">
                  <a:lumMod val="75000"/>
                </a:schemeClr>
              </a:solidFill>
            </a:endParaRPr>
          </a:p>
          <a:p>
            <a:pPr lvl="1"/>
            <a:r>
              <a:rPr lang="en-US" sz="2000" kern="0" dirty="0">
                <a:solidFill>
                  <a:schemeClr val="accent6">
                    <a:lumMod val="75000"/>
                  </a:schemeClr>
                </a:solidFill>
                <a:hlinkClick r:id="rId14" action="ppaction://hlinksldjump">
                  <a:extLst>
                    <a:ext uri="{A12FA001-AC4F-418D-AE19-62706E023703}">
                      <ahyp:hlinkClr xmlns:ahyp="http://schemas.microsoft.com/office/drawing/2018/hyperlinkcolor" val="tx"/>
                    </a:ext>
                  </a:extLst>
                </a:hlinkClick>
              </a:rPr>
              <a:t>Creating them</a:t>
            </a:r>
            <a:endParaRPr lang="en-US" sz="2000" kern="0" dirty="0">
              <a:solidFill>
                <a:schemeClr val="accent6">
                  <a:lumMod val="75000"/>
                </a:schemeClr>
              </a:solidFill>
            </a:endParaRPr>
          </a:p>
          <a:p>
            <a:pPr lvl="1"/>
            <a:r>
              <a:rPr lang="en-US" sz="2000" kern="0" dirty="0">
                <a:solidFill>
                  <a:schemeClr val="accent6">
                    <a:lumMod val="75000"/>
                  </a:schemeClr>
                </a:solidFill>
                <a:hlinkClick r:id="rId15" action="ppaction://hlinksldjump">
                  <a:extLst>
                    <a:ext uri="{A12FA001-AC4F-418D-AE19-62706E023703}">
                      <ahyp:hlinkClr xmlns:ahyp="http://schemas.microsoft.com/office/drawing/2018/hyperlinkcolor" val="tx"/>
                    </a:ext>
                  </a:extLst>
                </a:hlinkClick>
              </a:rPr>
              <a:t>Modeling them</a:t>
            </a:r>
            <a:endParaRPr lang="en-US" sz="2000" kern="0" dirty="0">
              <a:solidFill>
                <a:schemeClr val="accent6">
                  <a:lumMod val="75000"/>
                </a:schemeClr>
              </a:solidFill>
            </a:endParaRPr>
          </a:p>
          <a:p>
            <a:r>
              <a:rPr lang="en-US" sz="2500" kern="0" dirty="0">
                <a:solidFill>
                  <a:schemeClr val="accent6">
                    <a:lumMod val="75000"/>
                  </a:schemeClr>
                </a:solidFill>
                <a:hlinkClick r:id="rId16" action="ppaction://hlinksldjump">
                  <a:extLst>
                    <a:ext uri="{A12FA001-AC4F-418D-AE19-62706E023703}">
                      <ahyp:hlinkClr xmlns:ahyp="http://schemas.microsoft.com/office/drawing/2018/hyperlinkcolor" val="tx"/>
                    </a:ext>
                  </a:extLst>
                </a:hlinkClick>
              </a:rPr>
              <a:t>Generating Parameters</a:t>
            </a:r>
            <a:endParaRPr lang="en-US" sz="2500" kern="0" dirty="0">
              <a:solidFill>
                <a:schemeClr val="accent6">
                  <a:lumMod val="75000"/>
                </a:schemeClr>
              </a:solidFill>
            </a:endParaRPr>
          </a:p>
          <a:p>
            <a:pPr lvl="1"/>
            <a:r>
              <a:rPr lang="en-US" sz="2000" kern="0" dirty="0">
                <a:solidFill>
                  <a:schemeClr val="accent6">
                    <a:lumMod val="75000"/>
                  </a:schemeClr>
                </a:solidFill>
                <a:hlinkClick r:id="rId16" action="ppaction://hlinksldjump">
                  <a:extLst>
                    <a:ext uri="{A12FA001-AC4F-418D-AE19-62706E023703}">
                      <ahyp:hlinkClr xmlns:ahyp="http://schemas.microsoft.com/office/drawing/2018/hyperlinkcolor" val="tx"/>
                    </a:ext>
                  </a:extLst>
                </a:hlinkClick>
              </a:rPr>
              <a:t>Estimating Value Hierarchy</a:t>
            </a:r>
            <a:endParaRPr lang="en-US" sz="2000" kern="0" dirty="0">
              <a:solidFill>
                <a:schemeClr val="accent6">
                  <a:lumMod val="75000"/>
                </a:schemeClr>
              </a:solidFill>
            </a:endParaRPr>
          </a:p>
          <a:p>
            <a:pPr lvl="1"/>
            <a:r>
              <a:rPr lang="en-US" sz="2000" kern="0" dirty="0">
                <a:solidFill>
                  <a:schemeClr val="accent6">
                    <a:lumMod val="75000"/>
                  </a:schemeClr>
                </a:solidFill>
                <a:hlinkClick r:id="rId17" action="ppaction://hlinksldjump">
                  <a:extLst>
                    <a:ext uri="{A12FA001-AC4F-418D-AE19-62706E023703}">
                      <ahyp:hlinkClr xmlns:ahyp="http://schemas.microsoft.com/office/drawing/2018/hyperlinkcolor" val="tx"/>
                    </a:ext>
                  </a:extLst>
                </a:hlinkClick>
              </a:rPr>
              <a:t>CTGAN Data Generation</a:t>
            </a:r>
            <a:endParaRPr lang="en-US" sz="2000" kern="0" dirty="0">
              <a:solidFill>
                <a:schemeClr val="accent6">
                  <a:lumMod val="75000"/>
                </a:schemeClr>
              </a:solidFill>
            </a:endParaRPr>
          </a:p>
          <a:p>
            <a:r>
              <a:rPr lang="en-US" sz="2500" kern="0" dirty="0">
                <a:solidFill>
                  <a:schemeClr val="accent6">
                    <a:lumMod val="75000"/>
                  </a:schemeClr>
                </a:solidFill>
                <a:hlinkClick r:id="rId18" action="ppaction://hlinksldjump">
                  <a:extLst>
                    <a:ext uri="{A12FA001-AC4F-418D-AE19-62706E023703}">
                      <ahyp:hlinkClr xmlns:ahyp="http://schemas.microsoft.com/office/drawing/2018/hyperlinkcolor" val="tx"/>
                    </a:ext>
                  </a:extLst>
                </a:hlinkClick>
              </a:rPr>
              <a:t>Solution Methods</a:t>
            </a:r>
            <a:endParaRPr lang="en-US" sz="2500" kern="0" dirty="0">
              <a:solidFill>
                <a:schemeClr val="accent6">
                  <a:lumMod val="75000"/>
                </a:schemeClr>
              </a:solidFill>
            </a:endParaRPr>
          </a:p>
          <a:p>
            <a:pPr lvl="1"/>
            <a:r>
              <a:rPr lang="en-US" sz="2000" kern="0" dirty="0">
                <a:solidFill>
                  <a:schemeClr val="accent6">
                    <a:lumMod val="75000"/>
                  </a:schemeClr>
                </a:solidFill>
                <a:hlinkClick r:id="rId19" action="ppaction://hlinksldjump">
                  <a:extLst>
                    <a:ext uri="{A12FA001-AC4F-418D-AE19-62706E023703}">
                      <ahyp:hlinkClr xmlns:ahyp="http://schemas.microsoft.com/office/drawing/2018/hyperlinkcolor" val="tx"/>
                    </a:ext>
                  </a:extLst>
                </a:hlinkClick>
              </a:rPr>
              <a:t>Model Complexity</a:t>
            </a:r>
            <a:endParaRPr lang="en-US" sz="2000" kern="0" dirty="0">
              <a:solidFill>
                <a:schemeClr val="accent6">
                  <a:lumMod val="75000"/>
                </a:schemeClr>
              </a:solidFill>
            </a:endParaRPr>
          </a:p>
          <a:p>
            <a:pPr lvl="1"/>
            <a:r>
              <a:rPr lang="en-US" sz="2000" kern="0" dirty="0">
                <a:solidFill>
                  <a:schemeClr val="accent6">
                    <a:lumMod val="75000"/>
                  </a:schemeClr>
                </a:solidFill>
                <a:hlinkClick r:id="rId20" action="ppaction://hlinksldjump">
                  <a:extLst>
                    <a:ext uri="{A12FA001-AC4F-418D-AE19-62706E023703}">
                      <ahyp:hlinkClr xmlns:ahyp="http://schemas.microsoft.com/office/drawing/2018/hyperlinkcolor" val="tx"/>
                    </a:ext>
                  </a:extLst>
                </a:hlinkClick>
              </a:rPr>
              <a:t>Solver Selection</a:t>
            </a:r>
            <a:endParaRPr lang="en-US" sz="2000" kern="0" dirty="0">
              <a:solidFill>
                <a:schemeClr val="accent6">
                  <a:lumMod val="75000"/>
                </a:schemeClr>
              </a:solidFill>
            </a:endParaRPr>
          </a:p>
          <a:p>
            <a:pPr lvl="1"/>
            <a:r>
              <a:rPr lang="en-US" sz="2000" kern="0" dirty="0">
                <a:solidFill>
                  <a:schemeClr val="accent6">
                    <a:lumMod val="75000"/>
                  </a:schemeClr>
                </a:solidFill>
                <a:hlinkClick r:id="rId21" action="ppaction://hlinksldjump">
                  <a:extLst>
                    <a:ext uri="{A12FA001-AC4F-418D-AE19-62706E023703}">
                      <ahyp:hlinkClr xmlns:ahyp="http://schemas.microsoft.com/office/drawing/2018/hyperlinkcolor" val="tx"/>
                    </a:ext>
                  </a:extLst>
                </a:hlinkClick>
              </a:rPr>
              <a:t>Solution Techniques</a:t>
            </a:r>
            <a:endParaRPr lang="en-US" sz="2000" kern="0" dirty="0">
              <a:solidFill>
                <a:schemeClr val="accent6">
                  <a:lumMod val="75000"/>
                </a:schemeClr>
              </a:solidFill>
            </a:endParaRPr>
          </a:p>
          <a:p>
            <a:pPr lvl="1"/>
            <a:r>
              <a:rPr lang="en-US" sz="2000" kern="0" dirty="0">
                <a:solidFill>
                  <a:schemeClr val="accent6">
                    <a:lumMod val="75000"/>
                  </a:schemeClr>
                </a:solidFill>
                <a:hlinkClick r:id="rId22" action="ppaction://hlinksldjump">
                  <a:extLst>
                    <a:ext uri="{A12FA001-AC4F-418D-AE19-62706E023703}">
                      <ahyp:hlinkClr xmlns:ahyp="http://schemas.microsoft.com/office/drawing/2018/hyperlinkcolor" val="tx"/>
                    </a:ext>
                  </a:extLst>
                </a:hlinkClick>
              </a:rPr>
              <a:t>Genetic Algorithm</a:t>
            </a:r>
            <a:endParaRPr lang="en-US" sz="2000" kern="0" dirty="0">
              <a:solidFill>
                <a:schemeClr val="accent6">
                  <a:lumMod val="75000"/>
                </a:schemeClr>
              </a:solidFill>
            </a:endParaRPr>
          </a:p>
          <a:p>
            <a:pPr lvl="1"/>
            <a:endParaRPr lang="en-US" sz="2000" kern="0" dirty="0">
              <a:solidFill>
                <a:schemeClr val="accent6">
                  <a:lumMod val="75000"/>
                </a:schemeClr>
              </a:solidFill>
            </a:endParaRPr>
          </a:p>
          <a:p>
            <a:pPr lvl="1"/>
            <a:endParaRPr lang="en-US" sz="2000" kern="0" dirty="0">
              <a:solidFill>
                <a:schemeClr val="accent6">
                  <a:lumMod val="75000"/>
                </a:schemeClr>
              </a:solidFill>
            </a:endParaRPr>
          </a:p>
          <a:p>
            <a:endParaRPr lang="en-US" sz="2500" kern="0" dirty="0">
              <a:solidFill>
                <a:schemeClr val="accent6">
                  <a:lumMod val="75000"/>
                </a:schemeClr>
              </a:solidFill>
            </a:endParaRPr>
          </a:p>
          <a:p>
            <a:pPr marL="958840" lvl="1" indent="-457200">
              <a:buFontTx/>
              <a:buAutoNum type="arabicPeriod" startAt="9"/>
            </a:pPr>
            <a:endParaRPr lang="en-US" sz="2000" kern="0" dirty="0">
              <a:solidFill>
                <a:schemeClr val="accent6">
                  <a:lumMod val="75000"/>
                </a:schemeClr>
              </a:solidFill>
            </a:endParaRPr>
          </a:p>
          <a:p>
            <a:pPr marL="958840" lvl="1" indent="-457200">
              <a:buFontTx/>
              <a:buAutoNum type="arabicPeriod" startAt="9"/>
            </a:pPr>
            <a:endParaRPr lang="en-US" sz="2000" kern="0" dirty="0">
              <a:solidFill>
                <a:schemeClr val="accent6">
                  <a:lumMod val="75000"/>
                </a:schemeClr>
              </a:solidFill>
            </a:endParaRPr>
          </a:p>
          <a:p>
            <a:pPr marL="958840" lvl="1" indent="-457200">
              <a:buFontTx/>
              <a:buAutoNum type="arabicPeriod" startAt="9"/>
            </a:pPr>
            <a:endParaRPr lang="en-US" sz="2000" kern="0" dirty="0">
              <a:solidFill>
                <a:schemeClr val="accent6">
                  <a:lumMod val="75000"/>
                </a:schemeClr>
              </a:solidFill>
            </a:endParaRPr>
          </a:p>
          <a:p>
            <a:pPr marL="958840" lvl="1" indent="-457200">
              <a:buFontTx/>
              <a:buAutoNum type="arabicPeriod" startAt="9"/>
            </a:pPr>
            <a:endParaRPr lang="en-US" sz="2000" kern="0" dirty="0">
              <a:solidFill>
                <a:schemeClr val="accent6">
                  <a:lumMod val="75000"/>
                </a:schemeClr>
              </a:solidFill>
            </a:endParaRPr>
          </a:p>
          <a:p>
            <a:pPr marL="958840" lvl="1" indent="-457200">
              <a:buFontTx/>
              <a:buAutoNum type="arabicPeriod"/>
            </a:pPr>
            <a:endParaRPr lang="en-US" sz="2000" kern="0" dirty="0">
              <a:solidFill>
                <a:schemeClr val="accent6">
                  <a:lumMod val="75000"/>
                </a:schemeClr>
              </a:solidFill>
            </a:endParaRPr>
          </a:p>
          <a:p>
            <a:pPr marL="958840" lvl="1" indent="-457200">
              <a:buFontTx/>
              <a:buAutoNum type="arabicPeriod"/>
            </a:pPr>
            <a:endParaRPr lang="en-US" sz="2000" kern="0" dirty="0">
              <a:solidFill>
                <a:schemeClr val="accent6">
                  <a:lumMod val="75000"/>
                </a:schemeClr>
              </a:solidFill>
            </a:endParaRPr>
          </a:p>
          <a:p>
            <a:pPr marL="958840" lvl="1" indent="-457200">
              <a:buFontTx/>
              <a:buAutoNum type="arabicPeriod"/>
            </a:pPr>
            <a:endParaRPr lang="en-US" sz="2000" kern="0" dirty="0">
              <a:solidFill>
                <a:schemeClr val="accent6">
                  <a:lumMod val="75000"/>
                </a:schemeClr>
              </a:solidFill>
            </a:endParaRPr>
          </a:p>
          <a:p>
            <a:pPr marL="958840" lvl="1" indent="-457200">
              <a:buFontTx/>
              <a:buAutoNum type="arabicPeriod"/>
            </a:pPr>
            <a:endParaRPr lang="en-US" sz="2000" kern="0" dirty="0">
              <a:solidFill>
                <a:schemeClr val="accent6">
                  <a:lumMod val="75000"/>
                </a:schemeClr>
              </a:solidFill>
            </a:endParaRPr>
          </a:p>
          <a:p>
            <a:pPr marL="958840" lvl="1" indent="-457200">
              <a:buFontTx/>
              <a:buAutoNum type="arabicPeriod"/>
            </a:pPr>
            <a:endParaRPr lang="en-US" sz="2000" kern="0" dirty="0">
              <a:solidFill>
                <a:schemeClr val="accent6">
                  <a:lumMod val="75000"/>
                </a:schemeClr>
              </a:solidFill>
            </a:endParaRPr>
          </a:p>
          <a:p>
            <a:pPr marL="501640" lvl="1" indent="0">
              <a:buFontTx/>
              <a:buNone/>
            </a:pPr>
            <a:endParaRPr lang="en-US" sz="2000" kern="0" dirty="0">
              <a:solidFill>
                <a:schemeClr val="accent6">
                  <a:lumMod val="75000"/>
                </a:schemeClr>
              </a:solidFill>
            </a:endParaRPr>
          </a:p>
          <a:p>
            <a:pPr lvl="2"/>
            <a:endParaRPr lang="en-US" sz="1800" kern="0" dirty="0">
              <a:solidFill>
                <a:schemeClr val="accent6">
                  <a:lumMod val="75000"/>
                </a:schemeClr>
              </a:solidFill>
            </a:endParaRPr>
          </a:p>
        </p:txBody>
      </p:sp>
      <p:sp>
        <p:nvSpPr>
          <p:cNvPr id="10" name="Content Placeholder 2">
            <a:extLst>
              <a:ext uri="{FF2B5EF4-FFF2-40B4-BE49-F238E27FC236}">
                <a16:creationId xmlns:a16="http://schemas.microsoft.com/office/drawing/2014/main" id="{D3C99F3D-071E-CBE0-E8E2-783D7B9BA2C1}"/>
              </a:ext>
            </a:extLst>
          </p:cNvPr>
          <p:cNvSpPr txBox="1">
            <a:spLocks/>
          </p:cNvSpPr>
          <p:nvPr/>
        </p:nvSpPr>
        <p:spPr bwMode="auto">
          <a:xfrm>
            <a:off x="8968641" y="1440329"/>
            <a:ext cx="3951225" cy="5546165"/>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sz="2500" kern="0" dirty="0">
                <a:solidFill>
                  <a:schemeClr val="accent6">
                    <a:lumMod val="75000"/>
                  </a:schemeClr>
                </a:solidFill>
                <a:hlinkClick r:id="rId23" action="ppaction://hlinksldjump">
                  <a:extLst>
                    <a:ext uri="{A12FA001-AC4F-418D-AE19-62706E023703}">
                      <ahyp:hlinkClr xmlns:ahyp="http://schemas.microsoft.com/office/drawing/2018/hyperlinkcolor" val="tx"/>
                    </a:ext>
                  </a:extLst>
                </a:hlinkClick>
              </a:rPr>
              <a:t>Model Comparison</a:t>
            </a:r>
            <a:endParaRPr lang="en-US" sz="2500" kern="0" dirty="0">
              <a:solidFill>
                <a:schemeClr val="accent6">
                  <a:lumMod val="75000"/>
                </a:schemeClr>
              </a:solidFill>
            </a:endParaRPr>
          </a:p>
          <a:p>
            <a:pPr lvl="1"/>
            <a:r>
              <a:rPr lang="en-US" sz="2000" kern="0" dirty="0">
                <a:solidFill>
                  <a:schemeClr val="accent6">
                    <a:lumMod val="75000"/>
                  </a:schemeClr>
                </a:solidFill>
                <a:hlinkClick r:id="rId23" action="ppaction://hlinksldjump">
                  <a:extLst>
                    <a:ext uri="{A12FA001-AC4F-418D-AE19-62706E023703}">
                      <ahyp:hlinkClr xmlns:ahyp="http://schemas.microsoft.com/office/drawing/2018/hyperlinkcolor" val="tx"/>
                    </a:ext>
                  </a:extLst>
                </a:hlinkClick>
              </a:rPr>
              <a:t>Experiment Design</a:t>
            </a:r>
            <a:endParaRPr lang="en-US" sz="2000" kern="0" dirty="0">
              <a:solidFill>
                <a:schemeClr val="accent6">
                  <a:lumMod val="75000"/>
                </a:schemeClr>
              </a:solidFill>
            </a:endParaRPr>
          </a:p>
          <a:p>
            <a:pPr lvl="1"/>
            <a:r>
              <a:rPr lang="en-US" sz="2000" kern="0" dirty="0">
                <a:solidFill>
                  <a:schemeClr val="accent6">
                    <a:lumMod val="75000"/>
                  </a:schemeClr>
                </a:solidFill>
                <a:hlinkClick r:id="rId24" action="ppaction://hlinksldjump">
                  <a:extLst>
                    <a:ext uri="{A12FA001-AC4F-418D-AE19-62706E023703}">
                      <ahyp:hlinkClr xmlns:ahyp="http://schemas.microsoft.com/office/drawing/2018/hyperlinkcolor" val="tx"/>
                    </a:ext>
                  </a:extLst>
                </a:hlinkClick>
              </a:rPr>
              <a:t>Results  (% Improvement)</a:t>
            </a:r>
            <a:endParaRPr lang="en-US" sz="2000" kern="0" dirty="0">
              <a:solidFill>
                <a:schemeClr val="accent6">
                  <a:lumMod val="75000"/>
                </a:schemeClr>
              </a:solidFill>
            </a:endParaRPr>
          </a:p>
          <a:p>
            <a:pPr lvl="1"/>
            <a:r>
              <a:rPr lang="en-US" sz="2000" kern="0" dirty="0">
                <a:solidFill>
                  <a:schemeClr val="accent6">
                    <a:lumMod val="75000"/>
                  </a:schemeClr>
                </a:solidFill>
                <a:hlinkClick r:id="rId25" action="ppaction://hlinksldjump">
                  <a:extLst>
                    <a:ext uri="{A12FA001-AC4F-418D-AE19-62706E023703}">
                      <ahyp:hlinkClr xmlns:ahyp="http://schemas.microsoft.com/office/drawing/2018/hyperlinkcolor" val="tx"/>
                    </a:ext>
                  </a:extLst>
                </a:hlinkClick>
              </a:rPr>
              <a:t>Results  (% Similarity)</a:t>
            </a:r>
            <a:endParaRPr lang="en-US" sz="2000" kern="0" dirty="0">
              <a:solidFill>
                <a:schemeClr val="accent6">
                  <a:lumMod val="75000"/>
                </a:schemeClr>
              </a:solidFill>
            </a:endParaRPr>
          </a:p>
          <a:p>
            <a:r>
              <a:rPr lang="en-US" sz="2500" kern="0" dirty="0">
                <a:solidFill>
                  <a:schemeClr val="accent6">
                    <a:lumMod val="75000"/>
                  </a:schemeClr>
                </a:solidFill>
                <a:hlinkClick r:id="rId26" action="ppaction://hlinksldjump">
                  <a:extLst>
                    <a:ext uri="{A12FA001-AC4F-418D-AE19-62706E023703}">
                      <ahyp:hlinkClr xmlns:ahyp="http://schemas.microsoft.com/office/drawing/2018/hyperlinkcolor" val="tx"/>
                    </a:ext>
                  </a:extLst>
                </a:hlinkClick>
              </a:rPr>
              <a:t>Instance Analysis</a:t>
            </a:r>
            <a:endParaRPr lang="en-US" sz="2500" kern="0" dirty="0">
              <a:solidFill>
                <a:schemeClr val="accent6">
                  <a:lumMod val="75000"/>
                </a:schemeClr>
              </a:solidFill>
            </a:endParaRPr>
          </a:p>
          <a:p>
            <a:pPr lvl="1"/>
            <a:r>
              <a:rPr lang="en-US" sz="2000" kern="0" dirty="0">
                <a:solidFill>
                  <a:schemeClr val="accent6">
                    <a:lumMod val="75000"/>
                  </a:schemeClr>
                </a:solidFill>
                <a:hlinkClick r:id="rId27" action="ppaction://hlinksldjump">
                  <a:extLst>
                    <a:ext uri="{A12FA001-AC4F-418D-AE19-62706E023703}">
                      <ahyp:hlinkClr xmlns:ahyp="http://schemas.microsoft.com/office/drawing/2018/hyperlinkcolor" val="tx"/>
                    </a:ext>
                  </a:extLst>
                </a:hlinkClick>
              </a:rPr>
              <a:t>Instance Results</a:t>
            </a:r>
            <a:endParaRPr lang="en-US" sz="2000" kern="0" dirty="0">
              <a:solidFill>
                <a:schemeClr val="accent6">
                  <a:lumMod val="75000"/>
                </a:schemeClr>
              </a:solidFill>
            </a:endParaRPr>
          </a:p>
          <a:p>
            <a:pPr lvl="1"/>
            <a:r>
              <a:rPr lang="en-US" sz="2000" kern="0" dirty="0">
                <a:solidFill>
                  <a:schemeClr val="accent6">
                    <a:lumMod val="75000"/>
                  </a:schemeClr>
                </a:solidFill>
                <a:hlinkClick r:id="rId28" action="ppaction://hlinksldjump">
                  <a:extLst>
                    <a:ext uri="{A12FA001-AC4F-418D-AE19-62706E023703}">
                      <ahyp:hlinkClr xmlns:ahyp="http://schemas.microsoft.com/office/drawing/2018/hyperlinkcolor" val="tx"/>
                    </a:ext>
                  </a:extLst>
                </a:hlinkClick>
              </a:rPr>
              <a:t>Cadet Utility Histogram</a:t>
            </a:r>
            <a:endParaRPr lang="en-US" sz="2000" kern="0" dirty="0">
              <a:solidFill>
                <a:schemeClr val="accent6">
                  <a:lumMod val="75000"/>
                </a:schemeClr>
              </a:solidFill>
            </a:endParaRPr>
          </a:p>
          <a:p>
            <a:pPr lvl="1"/>
            <a:r>
              <a:rPr lang="en-US" sz="2000" kern="0" dirty="0">
                <a:solidFill>
                  <a:schemeClr val="accent6">
                    <a:lumMod val="75000"/>
                  </a:schemeClr>
                </a:solidFill>
                <a:hlinkClick r:id="rId29" action="ppaction://hlinksldjump">
                  <a:extLst>
                    <a:ext uri="{A12FA001-AC4F-418D-AE19-62706E023703}">
                      <ahyp:hlinkClr xmlns:ahyp="http://schemas.microsoft.com/office/drawing/2018/hyperlinkcolor" val="tx"/>
                    </a:ext>
                  </a:extLst>
                </a:hlinkClick>
              </a:rPr>
              <a:t>Utility Explanation</a:t>
            </a:r>
            <a:endParaRPr lang="en-US" sz="2000" kern="0" dirty="0">
              <a:solidFill>
                <a:schemeClr val="accent6">
                  <a:lumMod val="75000"/>
                </a:schemeClr>
              </a:solidFill>
            </a:endParaRPr>
          </a:p>
          <a:p>
            <a:r>
              <a:rPr lang="en-US" sz="2500" kern="0" dirty="0">
                <a:solidFill>
                  <a:schemeClr val="accent6">
                    <a:lumMod val="75000"/>
                  </a:schemeClr>
                </a:solidFill>
                <a:hlinkClick r:id="rId30" action="ppaction://hlinksldjump">
                  <a:extLst>
                    <a:ext uri="{A12FA001-AC4F-418D-AE19-62706E023703}">
                      <ahyp:hlinkClr xmlns:ahyp="http://schemas.microsoft.com/office/drawing/2018/hyperlinkcolor" val="tx"/>
                    </a:ext>
                  </a:extLst>
                </a:hlinkClick>
              </a:rPr>
              <a:t>Sensitivity Analysis</a:t>
            </a:r>
            <a:endParaRPr lang="en-US" sz="2500" kern="0" dirty="0">
              <a:solidFill>
                <a:schemeClr val="accent6">
                  <a:lumMod val="75000"/>
                </a:schemeClr>
              </a:solidFill>
            </a:endParaRPr>
          </a:p>
          <a:p>
            <a:r>
              <a:rPr lang="en-US" sz="2500" kern="0" dirty="0">
                <a:solidFill>
                  <a:schemeClr val="accent6">
                    <a:lumMod val="75000"/>
                  </a:schemeClr>
                </a:solidFill>
                <a:hlinkClick r:id="rId31" action="ppaction://hlinksldjump">
                  <a:extLst>
                    <a:ext uri="{A12FA001-AC4F-418D-AE19-62706E023703}">
                      <ahyp:hlinkClr xmlns:ahyp="http://schemas.microsoft.com/office/drawing/2018/hyperlinkcolor" val="tx"/>
                    </a:ext>
                  </a:extLst>
                </a:hlinkClick>
              </a:rPr>
              <a:t>Conclusions</a:t>
            </a:r>
            <a:endParaRPr lang="en-US" sz="2500" kern="0" dirty="0">
              <a:solidFill>
                <a:schemeClr val="accent6">
                  <a:lumMod val="75000"/>
                </a:schemeClr>
              </a:solidFill>
            </a:endParaRPr>
          </a:p>
          <a:p>
            <a:endParaRPr lang="en-US" sz="2500" kern="0" dirty="0">
              <a:solidFill>
                <a:schemeClr val="accent6">
                  <a:lumMod val="75000"/>
                </a:schemeClr>
              </a:solidFill>
            </a:endParaRPr>
          </a:p>
          <a:p>
            <a:pPr marL="958840" lvl="1" indent="-457200">
              <a:buFontTx/>
              <a:buAutoNum type="arabicPeriod" startAt="9"/>
            </a:pPr>
            <a:endParaRPr lang="en-US" sz="2000" kern="0" dirty="0">
              <a:solidFill>
                <a:schemeClr val="accent6">
                  <a:lumMod val="75000"/>
                </a:schemeClr>
              </a:solidFill>
            </a:endParaRPr>
          </a:p>
          <a:p>
            <a:pPr marL="958840" lvl="1" indent="-457200">
              <a:buFontTx/>
              <a:buAutoNum type="arabicPeriod" startAt="9"/>
            </a:pPr>
            <a:endParaRPr lang="en-US" sz="2000" kern="0" dirty="0">
              <a:solidFill>
                <a:schemeClr val="accent6">
                  <a:lumMod val="75000"/>
                </a:schemeClr>
              </a:solidFill>
            </a:endParaRPr>
          </a:p>
          <a:p>
            <a:pPr marL="958840" lvl="1" indent="-457200">
              <a:buFontTx/>
              <a:buAutoNum type="arabicPeriod" startAt="9"/>
            </a:pPr>
            <a:endParaRPr lang="en-US" sz="2000" kern="0" dirty="0">
              <a:solidFill>
                <a:schemeClr val="accent6">
                  <a:lumMod val="75000"/>
                </a:schemeClr>
              </a:solidFill>
            </a:endParaRPr>
          </a:p>
          <a:p>
            <a:pPr marL="958840" lvl="1" indent="-457200">
              <a:buFontTx/>
              <a:buAutoNum type="arabicPeriod" startAt="9"/>
            </a:pPr>
            <a:endParaRPr lang="en-US" sz="2000" kern="0" dirty="0">
              <a:solidFill>
                <a:schemeClr val="accent6">
                  <a:lumMod val="75000"/>
                </a:schemeClr>
              </a:solidFill>
            </a:endParaRPr>
          </a:p>
          <a:p>
            <a:pPr marL="958840" lvl="1" indent="-457200">
              <a:buFontTx/>
              <a:buAutoNum type="arabicPeriod"/>
            </a:pPr>
            <a:endParaRPr lang="en-US" sz="2000" kern="0" dirty="0">
              <a:solidFill>
                <a:schemeClr val="accent6">
                  <a:lumMod val="75000"/>
                </a:schemeClr>
              </a:solidFill>
            </a:endParaRPr>
          </a:p>
          <a:p>
            <a:pPr marL="958840" lvl="1" indent="-457200">
              <a:buFontTx/>
              <a:buAutoNum type="arabicPeriod"/>
            </a:pPr>
            <a:endParaRPr lang="en-US" sz="2000" kern="0" dirty="0">
              <a:solidFill>
                <a:schemeClr val="accent6">
                  <a:lumMod val="75000"/>
                </a:schemeClr>
              </a:solidFill>
            </a:endParaRPr>
          </a:p>
          <a:p>
            <a:pPr marL="958840" lvl="1" indent="-457200">
              <a:buFontTx/>
              <a:buAutoNum type="arabicPeriod"/>
            </a:pPr>
            <a:endParaRPr lang="en-US" sz="2000" kern="0" dirty="0">
              <a:solidFill>
                <a:schemeClr val="accent6">
                  <a:lumMod val="75000"/>
                </a:schemeClr>
              </a:solidFill>
            </a:endParaRPr>
          </a:p>
          <a:p>
            <a:pPr marL="958840" lvl="1" indent="-457200">
              <a:buFontTx/>
              <a:buAutoNum type="arabicPeriod"/>
            </a:pPr>
            <a:endParaRPr lang="en-US" sz="2000" kern="0" dirty="0">
              <a:solidFill>
                <a:schemeClr val="accent6">
                  <a:lumMod val="75000"/>
                </a:schemeClr>
              </a:solidFill>
            </a:endParaRPr>
          </a:p>
          <a:p>
            <a:pPr marL="958840" lvl="1" indent="-457200">
              <a:buFontTx/>
              <a:buAutoNum type="arabicPeriod"/>
            </a:pPr>
            <a:endParaRPr lang="en-US" sz="2000" kern="0" dirty="0">
              <a:solidFill>
                <a:schemeClr val="accent6">
                  <a:lumMod val="75000"/>
                </a:schemeClr>
              </a:solidFill>
            </a:endParaRPr>
          </a:p>
          <a:p>
            <a:pPr marL="501640" lvl="1" indent="0">
              <a:buFontTx/>
              <a:buNone/>
            </a:pPr>
            <a:endParaRPr lang="en-US" sz="2000" kern="0" dirty="0">
              <a:solidFill>
                <a:schemeClr val="accent6">
                  <a:lumMod val="75000"/>
                </a:schemeClr>
              </a:solidFill>
            </a:endParaRPr>
          </a:p>
          <a:p>
            <a:pPr lvl="2"/>
            <a:endParaRPr lang="en-US" sz="1800" kern="0" dirty="0">
              <a:solidFill>
                <a:schemeClr val="accent6">
                  <a:lumMod val="75000"/>
                </a:schemeClr>
              </a:solidFill>
            </a:endParaRPr>
          </a:p>
        </p:txBody>
      </p:sp>
      <p:sp>
        <p:nvSpPr>
          <p:cNvPr id="11" name="Rectangle 10">
            <a:hlinkClick r:id="" action="ppaction://hlinkshowjump?jump=firstslide"/>
            <a:extLst>
              <a:ext uri="{FF2B5EF4-FFF2-40B4-BE49-F238E27FC236}">
                <a16:creationId xmlns:a16="http://schemas.microsoft.com/office/drawing/2014/main" id="{1DB7B41D-17CB-3FB1-4988-1B9D2769CAA4}"/>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125203700"/>
      </p:ext>
    </p:extLst>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Description</a:t>
            </a:r>
          </a:p>
        </p:txBody>
      </p:sp>
      <p:sp>
        <p:nvSpPr>
          <p:cNvPr id="3" name="Content Placeholder 2"/>
          <p:cNvSpPr>
            <a:spLocks noGrp="1"/>
          </p:cNvSpPr>
          <p:nvPr>
            <p:ph idx="1"/>
          </p:nvPr>
        </p:nvSpPr>
        <p:spPr/>
        <p:txBody>
          <a:bodyPr/>
          <a:lstStyle/>
          <a:p>
            <a:r>
              <a:rPr lang="en-US" dirty="0"/>
              <a:t>AFSC Quotas</a:t>
            </a:r>
          </a:p>
          <a:p>
            <a:pPr lvl="1"/>
            <a:r>
              <a:rPr lang="en-US" dirty="0"/>
              <a:t>Each AFSC provides a range on the number of assigned cadets acceptable</a:t>
            </a:r>
          </a:p>
          <a:p>
            <a:pPr lvl="1"/>
            <a:r>
              <a:rPr lang="en-US" dirty="0"/>
              <a:t>Each AFSC may also specify a minimum number of cadets from each commissioning source</a:t>
            </a:r>
          </a:p>
          <a:p>
            <a:pPr lvl="2"/>
            <a:r>
              <a:rPr lang="en-US" dirty="0"/>
              <a:t>United States Air Force Academy (USAFA) cadets</a:t>
            </a:r>
          </a:p>
          <a:p>
            <a:pPr lvl="2"/>
            <a:r>
              <a:rPr lang="en-US" dirty="0"/>
              <a:t>Reserve Officer’s Training Corps (ROTC) cadets</a:t>
            </a:r>
          </a:p>
          <a:p>
            <a:pPr lvl="1"/>
            <a:r>
              <a:rPr lang="en-US" dirty="0"/>
              <a:t>Combined USAFA and ROTC targets (their sum) is the AFSC quota</a:t>
            </a:r>
          </a:p>
          <a:p>
            <a:pPr lvl="1"/>
            <a:endParaRPr lang="en-US" dirty="0">
              <a:solidFill>
                <a:schemeClr val="bg2">
                  <a:lumMod val="60000"/>
                  <a:lumOff val="40000"/>
                </a:schemeClr>
              </a:solidFill>
            </a:endParaRP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5" name="Rectangle 4">
            <a:hlinkClick r:id="rId2" action="ppaction://hlinksldjump"/>
            <a:extLst>
              <a:ext uri="{FF2B5EF4-FFF2-40B4-BE49-F238E27FC236}">
                <a16:creationId xmlns:a16="http://schemas.microsoft.com/office/drawing/2014/main" id="{960C35F5-855B-922C-C1FC-1C4238D8353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898684189"/>
      </p:ext>
    </p:extLst>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Description</a:t>
            </a:r>
          </a:p>
        </p:txBody>
      </p:sp>
      <p:sp>
        <p:nvSpPr>
          <p:cNvPr id="3" name="Content Placeholder 2"/>
          <p:cNvSpPr>
            <a:spLocks noGrp="1"/>
          </p:cNvSpPr>
          <p:nvPr>
            <p:ph idx="1"/>
          </p:nvPr>
        </p:nvSpPr>
        <p:spPr>
          <a:xfrm>
            <a:off x="573883" y="1440329"/>
            <a:ext cx="12478088" cy="5546165"/>
          </a:xfrm>
        </p:spPr>
        <p:txBody>
          <a:bodyPr/>
          <a:lstStyle/>
          <a:p>
            <a:r>
              <a:rPr lang="en-US" dirty="0"/>
              <a:t>AFSC Qualifications</a:t>
            </a:r>
          </a:p>
          <a:p>
            <a:pPr lvl="1"/>
            <a:r>
              <a:rPr lang="en-US" sz="2400" dirty="0"/>
              <a:t>Air Force Officer Classification Directory (AFOCD) outlines AFSC qualifications based on the cadets’ Classification of Instructional Programs (CIP) codes</a:t>
            </a:r>
          </a:p>
          <a:p>
            <a:pPr lvl="1"/>
            <a:r>
              <a:rPr lang="en-US" dirty="0"/>
              <a:t>Example AFOCD degree tier classification for the AFSC 35P, “Public Affairs”</a:t>
            </a:r>
            <a:endParaRPr lang="en-US" sz="2400" dirty="0">
              <a:solidFill>
                <a:schemeClr val="bg2">
                  <a:lumMod val="60000"/>
                  <a:lumOff val="40000"/>
                </a:schemeClr>
              </a:solidFill>
            </a:endParaRPr>
          </a:p>
          <a:p>
            <a:pPr lvl="2"/>
            <a:endParaRPr lang="en-US" dirty="0">
              <a:solidFill>
                <a:schemeClr val="bg2">
                  <a:lumMod val="60000"/>
                  <a:lumOff val="40000"/>
                </a:schemeClr>
              </a:solidFill>
            </a:endParaRPr>
          </a:p>
        </p:txBody>
      </p:sp>
      <p:graphicFrame>
        <p:nvGraphicFramePr>
          <p:cNvPr id="4" name="Table 3">
            <a:extLst>
              <a:ext uri="{FF2B5EF4-FFF2-40B4-BE49-F238E27FC236}">
                <a16:creationId xmlns:a16="http://schemas.microsoft.com/office/drawing/2014/main" id="{00E906D4-F237-4764-8A2B-BE63A64C3986}"/>
              </a:ext>
            </a:extLst>
          </p:cNvPr>
          <p:cNvGraphicFramePr>
            <a:graphicFrameLocks noGrp="1"/>
          </p:cNvGraphicFramePr>
          <p:nvPr/>
        </p:nvGraphicFramePr>
        <p:xfrm>
          <a:off x="396684" y="3490331"/>
          <a:ext cx="12523183" cy="3298816"/>
        </p:xfrm>
        <a:graphic>
          <a:graphicData uri="http://schemas.openxmlformats.org/drawingml/2006/table">
            <a:tbl>
              <a:tblPr>
                <a:tableStyleId>{5C22544A-7EE6-4342-B048-85BDC9FD1C3A}</a:tableStyleId>
              </a:tblPr>
              <a:tblGrid>
                <a:gridCol w="862795">
                  <a:extLst>
                    <a:ext uri="{9D8B030D-6E8A-4147-A177-3AD203B41FA5}">
                      <a16:colId xmlns:a16="http://schemas.microsoft.com/office/drawing/2014/main" val="733520386"/>
                    </a:ext>
                  </a:extLst>
                </a:gridCol>
                <a:gridCol w="1259963">
                  <a:extLst>
                    <a:ext uri="{9D8B030D-6E8A-4147-A177-3AD203B41FA5}">
                      <a16:colId xmlns:a16="http://schemas.microsoft.com/office/drawing/2014/main" val="3017142326"/>
                    </a:ext>
                  </a:extLst>
                </a:gridCol>
                <a:gridCol w="1385960">
                  <a:extLst>
                    <a:ext uri="{9D8B030D-6E8A-4147-A177-3AD203B41FA5}">
                      <a16:colId xmlns:a16="http://schemas.microsoft.com/office/drawing/2014/main" val="732255072"/>
                    </a:ext>
                  </a:extLst>
                </a:gridCol>
                <a:gridCol w="6849619">
                  <a:extLst>
                    <a:ext uri="{9D8B030D-6E8A-4147-A177-3AD203B41FA5}">
                      <a16:colId xmlns:a16="http://schemas.microsoft.com/office/drawing/2014/main" val="580758980"/>
                    </a:ext>
                  </a:extLst>
                </a:gridCol>
                <a:gridCol w="2164846">
                  <a:extLst>
                    <a:ext uri="{9D8B030D-6E8A-4147-A177-3AD203B41FA5}">
                      <a16:colId xmlns:a16="http://schemas.microsoft.com/office/drawing/2014/main" val="2400832959"/>
                    </a:ext>
                  </a:extLst>
                </a:gridCol>
              </a:tblGrid>
              <a:tr h="412352">
                <a:tc>
                  <a:txBody>
                    <a:bodyPr/>
                    <a:lstStyle/>
                    <a:p>
                      <a:pPr algn="ctr" fontAlgn="ctr"/>
                      <a:r>
                        <a:rPr lang="en-US" sz="2000" b="1" u="none" strike="noStrike" dirty="0">
                          <a:solidFill>
                            <a:schemeClr val="tx1"/>
                          </a:solidFill>
                          <a:effectLst/>
                        </a:rPr>
                        <a:t>Tier</a:t>
                      </a:r>
                      <a:endParaRPr lang="en-US" sz="2000" b="1"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b="1" u="none" strike="noStrike" dirty="0">
                          <a:solidFill>
                            <a:schemeClr val="tx1"/>
                          </a:solidFill>
                          <a:effectLst/>
                        </a:rPr>
                        <a:t>Target</a:t>
                      </a:r>
                      <a:endParaRPr lang="en-US" sz="2000" b="1"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b="1" u="none" strike="noStrike" dirty="0">
                          <a:solidFill>
                            <a:schemeClr val="tx1"/>
                          </a:solidFill>
                          <a:effectLst/>
                        </a:rPr>
                        <a:t>CIP</a:t>
                      </a:r>
                      <a:endParaRPr lang="en-US" sz="2000" b="1"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b="1" u="none" strike="noStrike" dirty="0">
                          <a:solidFill>
                            <a:schemeClr val="tx1"/>
                          </a:solidFill>
                          <a:effectLst/>
                        </a:rPr>
                        <a:t>Program Description</a:t>
                      </a:r>
                      <a:endParaRPr lang="en-US" sz="2000" b="1"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b="1" u="none" strike="noStrike" dirty="0">
                          <a:solidFill>
                            <a:schemeClr val="tx1"/>
                          </a:solidFill>
                          <a:effectLst/>
                        </a:rPr>
                        <a:t>Requirement</a:t>
                      </a:r>
                      <a:endParaRPr lang="en-US" sz="2000" b="1"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3822126"/>
                  </a:ext>
                </a:extLst>
              </a:tr>
              <a:tr h="412352">
                <a:tc>
                  <a:txBody>
                    <a:bodyPr/>
                    <a:lstStyle/>
                    <a:p>
                      <a:pPr algn="ctr" fontAlgn="ctr"/>
                      <a:r>
                        <a:rPr lang="en-US" sz="2000" u="none" strike="noStrike" dirty="0">
                          <a:solidFill>
                            <a:schemeClr val="tx1"/>
                          </a:solidFill>
                          <a:effectLst/>
                        </a:rPr>
                        <a:t>1</a:t>
                      </a:r>
                      <a:endParaRPr lang="en-US" sz="2000" b="0"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u="none" strike="noStrike">
                          <a:solidFill>
                            <a:schemeClr val="tx1"/>
                          </a:solidFill>
                          <a:effectLst/>
                        </a:rPr>
                        <a:t>≥ 70%</a:t>
                      </a:r>
                      <a:endParaRPr lang="en-US" sz="2000" b="0" i="0" u="none" strike="noStrike">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2000" u="none" strike="noStrike" dirty="0">
                          <a:solidFill>
                            <a:schemeClr val="tx1"/>
                          </a:solidFill>
                          <a:effectLst/>
                        </a:rPr>
                        <a:t>09.XXXX</a:t>
                      </a:r>
                      <a:endParaRPr lang="en-US" sz="2000" b="0"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2000" u="none" strike="noStrike" dirty="0">
                          <a:solidFill>
                            <a:schemeClr val="tx1"/>
                          </a:solidFill>
                          <a:effectLst/>
                        </a:rPr>
                        <a:t>Communication, Journalism and Related Programs</a:t>
                      </a:r>
                      <a:endParaRPr lang="en-US" sz="2000" b="0"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u="none" strike="noStrike" dirty="0">
                          <a:solidFill>
                            <a:schemeClr val="tx1"/>
                          </a:solidFill>
                          <a:effectLst/>
                        </a:rPr>
                        <a:t>Mandatory</a:t>
                      </a:r>
                      <a:endParaRPr lang="en-US" sz="2000" b="0"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1583189"/>
                  </a:ext>
                </a:extLst>
              </a:tr>
              <a:tr h="412352">
                <a:tc rowSpan="5">
                  <a:txBody>
                    <a:bodyPr/>
                    <a:lstStyle/>
                    <a:p>
                      <a:pPr algn="ctr" fontAlgn="ctr"/>
                      <a:r>
                        <a:rPr lang="en-US" sz="2000" u="none" strike="noStrike" dirty="0">
                          <a:solidFill>
                            <a:schemeClr val="tx1"/>
                          </a:solidFill>
                          <a:effectLst/>
                        </a:rPr>
                        <a:t>2</a:t>
                      </a:r>
                      <a:endParaRPr lang="en-US" sz="2000" b="0"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pPr algn="ctr" fontAlgn="ctr"/>
                      <a:r>
                        <a:rPr lang="en-US" sz="2000" u="none" strike="noStrike">
                          <a:solidFill>
                            <a:schemeClr val="tx1"/>
                          </a:solidFill>
                          <a:effectLst/>
                        </a:rPr>
                        <a:t>≥ 20%</a:t>
                      </a:r>
                      <a:endParaRPr lang="en-US" sz="2000" b="0" i="0" u="none" strike="noStrike">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2000" u="none" strike="noStrike" dirty="0">
                          <a:solidFill>
                            <a:schemeClr val="tx1"/>
                          </a:solidFill>
                          <a:effectLst/>
                        </a:rPr>
                        <a:t>23.13XX</a:t>
                      </a:r>
                      <a:endParaRPr lang="en-US" sz="2000" b="0"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2000" u="none" strike="noStrike" dirty="0">
                          <a:solidFill>
                            <a:schemeClr val="tx1"/>
                          </a:solidFill>
                          <a:effectLst/>
                        </a:rPr>
                        <a:t>Rhetoric and Composition/Writing Studies</a:t>
                      </a:r>
                      <a:endParaRPr lang="en-US" sz="2000" b="0"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pPr algn="ctr" fontAlgn="ctr"/>
                      <a:r>
                        <a:rPr lang="en-US" sz="2000" u="none" strike="noStrike" dirty="0">
                          <a:solidFill>
                            <a:schemeClr val="tx1"/>
                          </a:solidFill>
                          <a:effectLst/>
                        </a:rPr>
                        <a:t>Desired</a:t>
                      </a:r>
                      <a:endParaRPr lang="en-US" sz="2000" b="0"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7597118"/>
                  </a:ext>
                </a:extLst>
              </a:tr>
              <a:tr h="412352">
                <a:tc vMerge="1">
                  <a:txBody>
                    <a:bodyPr/>
                    <a:lstStyle/>
                    <a:p>
                      <a:endParaRPr lang="en-US"/>
                    </a:p>
                  </a:txBody>
                  <a:tcPr/>
                </a:tc>
                <a:tc vMerge="1">
                  <a:txBody>
                    <a:bodyPr/>
                    <a:lstStyle/>
                    <a:p>
                      <a:endParaRPr lang="en-US"/>
                    </a:p>
                  </a:txBody>
                  <a:tcPr/>
                </a:tc>
                <a:tc>
                  <a:txBody>
                    <a:bodyPr/>
                    <a:lstStyle/>
                    <a:p>
                      <a:pPr algn="l" fontAlgn="ctr"/>
                      <a:r>
                        <a:rPr lang="en-US" sz="2000" u="none" strike="noStrike">
                          <a:solidFill>
                            <a:schemeClr val="tx1"/>
                          </a:solidFill>
                          <a:effectLst/>
                        </a:rPr>
                        <a:t>42.XXXX</a:t>
                      </a:r>
                      <a:endParaRPr lang="en-US" sz="2000" b="0" i="0" u="none" strike="noStrike">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2000" u="none" strike="noStrike" dirty="0">
                          <a:solidFill>
                            <a:schemeClr val="tx1"/>
                          </a:solidFill>
                          <a:effectLst/>
                        </a:rPr>
                        <a:t>Psychology</a:t>
                      </a:r>
                      <a:endParaRPr lang="en-US" sz="2000" b="0"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val="3238502074"/>
                  </a:ext>
                </a:extLst>
              </a:tr>
              <a:tr h="412352">
                <a:tc vMerge="1">
                  <a:txBody>
                    <a:bodyPr/>
                    <a:lstStyle/>
                    <a:p>
                      <a:endParaRPr lang="en-US"/>
                    </a:p>
                  </a:txBody>
                  <a:tcPr/>
                </a:tc>
                <a:tc vMerge="1">
                  <a:txBody>
                    <a:bodyPr/>
                    <a:lstStyle/>
                    <a:p>
                      <a:endParaRPr lang="en-US"/>
                    </a:p>
                  </a:txBody>
                  <a:tcPr/>
                </a:tc>
                <a:tc>
                  <a:txBody>
                    <a:bodyPr/>
                    <a:lstStyle/>
                    <a:p>
                      <a:pPr algn="l" fontAlgn="ctr"/>
                      <a:r>
                        <a:rPr lang="en-US" sz="2000" u="none" strike="noStrike">
                          <a:solidFill>
                            <a:schemeClr val="tx1"/>
                          </a:solidFill>
                          <a:effectLst/>
                        </a:rPr>
                        <a:t>45.09XX</a:t>
                      </a:r>
                      <a:endParaRPr lang="en-US" sz="2000" b="0" i="0" u="none" strike="noStrike">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2000" u="none" strike="noStrike">
                          <a:solidFill>
                            <a:schemeClr val="tx1"/>
                          </a:solidFill>
                          <a:effectLst/>
                        </a:rPr>
                        <a:t>International Relations and National Security Studies</a:t>
                      </a:r>
                      <a:endParaRPr lang="en-US" sz="2000" b="0" i="0" u="none" strike="noStrike">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val="1170311022"/>
                  </a:ext>
                </a:extLst>
              </a:tr>
              <a:tr h="412352">
                <a:tc vMerge="1">
                  <a:txBody>
                    <a:bodyPr/>
                    <a:lstStyle/>
                    <a:p>
                      <a:endParaRPr lang="en-US"/>
                    </a:p>
                  </a:txBody>
                  <a:tcPr/>
                </a:tc>
                <a:tc vMerge="1">
                  <a:txBody>
                    <a:bodyPr/>
                    <a:lstStyle/>
                    <a:p>
                      <a:endParaRPr lang="en-US"/>
                    </a:p>
                  </a:txBody>
                  <a:tcPr/>
                </a:tc>
                <a:tc>
                  <a:txBody>
                    <a:bodyPr/>
                    <a:lstStyle/>
                    <a:p>
                      <a:pPr algn="l" fontAlgn="ctr"/>
                      <a:r>
                        <a:rPr lang="en-US" sz="2000" u="none" strike="noStrike">
                          <a:solidFill>
                            <a:schemeClr val="tx1"/>
                          </a:solidFill>
                          <a:effectLst/>
                        </a:rPr>
                        <a:t>45.10XX</a:t>
                      </a:r>
                      <a:endParaRPr lang="en-US" sz="2000" b="0" i="0" u="none" strike="noStrike">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2000" u="none" strike="noStrike" dirty="0">
                          <a:solidFill>
                            <a:schemeClr val="tx1"/>
                          </a:solidFill>
                          <a:effectLst/>
                        </a:rPr>
                        <a:t>Political Science and Government</a:t>
                      </a:r>
                      <a:endParaRPr lang="en-US" sz="2000" b="0"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val="1240719533"/>
                  </a:ext>
                </a:extLst>
              </a:tr>
              <a:tr h="412352">
                <a:tc vMerge="1">
                  <a:txBody>
                    <a:bodyPr/>
                    <a:lstStyle/>
                    <a:p>
                      <a:endParaRPr lang="en-US"/>
                    </a:p>
                  </a:txBody>
                  <a:tcPr/>
                </a:tc>
                <a:tc vMerge="1">
                  <a:txBody>
                    <a:bodyPr/>
                    <a:lstStyle/>
                    <a:p>
                      <a:endParaRPr lang="en-US"/>
                    </a:p>
                  </a:txBody>
                  <a:tcPr/>
                </a:tc>
                <a:tc>
                  <a:txBody>
                    <a:bodyPr/>
                    <a:lstStyle/>
                    <a:p>
                      <a:pPr algn="l" fontAlgn="ctr"/>
                      <a:r>
                        <a:rPr lang="en-US" sz="2000" u="none" strike="noStrike">
                          <a:solidFill>
                            <a:schemeClr val="tx1"/>
                          </a:solidFill>
                          <a:effectLst/>
                        </a:rPr>
                        <a:t>52.14XX</a:t>
                      </a:r>
                      <a:endParaRPr lang="en-US" sz="2000" b="0" i="0" u="none" strike="noStrike">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2000" u="none" strike="noStrike" dirty="0">
                          <a:solidFill>
                            <a:schemeClr val="tx1"/>
                          </a:solidFill>
                          <a:effectLst/>
                        </a:rPr>
                        <a:t>Marketing</a:t>
                      </a:r>
                      <a:endParaRPr lang="en-US" sz="2000" b="0"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val="1014874588"/>
                  </a:ext>
                </a:extLst>
              </a:tr>
              <a:tr h="412352">
                <a:tc>
                  <a:txBody>
                    <a:bodyPr/>
                    <a:lstStyle/>
                    <a:p>
                      <a:pPr algn="ctr" fontAlgn="ctr"/>
                      <a:r>
                        <a:rPr lang="en-US" sz="2000" u="none" strike="noStrike" dirty="0">
                          <a:solidFill>
                            <a:schemeClr val="tx1"/>
                          </a:solidFill>
                          <a:effectLst/>
                        </a:rPr>
                        <a:t>3</a:t>
                      </a:r>
                      <a:endParaRPr lang="en-US" sz="2000" b="0"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u="none" strike="noStrike" dirty="0">
                          <a:solidFill>
                            <a:schemeClr val="tx1"/>
                          </a:solidFill>
                          <a:effectLst/>
                        </a:rPr>
                        <a:t>≤ 10%</a:t>
                      </a:r>
                      <a:endParaRPr lang="en-US" sz="2000" b="0"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2000" u="none" strike="noStrike" dirty="0">
                          <a:solidFill>
                            <a:schemeClr val="tx1"/>
                          </a:solidFill>
                          <a:effectLst/>
                        </a:rPr>
                        <a:t>XX.XXXX</a:t>
                      </a:r>
                      <a:endParaRPr lang="en-US" sz="2000" b="0"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2000" u="none" strike="noStrike" dirty="0">
                          <a:solidFill>
                            <a:schemeClr val="tx1"/>
                          </a:solidFill>
                          <a:effectLst/>
                        </a:rPr>
                        <a:t>Any Degree</a:t>
                      </a:r>
                      <a:endParaRPr lang="en-US" sz="2000" b="0"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u="none" strike="noStrike" dirty="0">
                          <a:solidFill>
                            <a:schemeClr val="tx1"/>
                          </a:solidFill>
                          <a:effectLst/>
                        </a:rPr>
                        <a:t>Permitted</a:t>
                      </a:r>
                      <a:endParaRPr lang="en-US" sz="2000" b="0" i="0" u="none" strike="noStrike" dirty="0">
                        <a:solidFill>
                          <a:schemeClr val="tx1"/>
                        </a:solidFill>
                        <a:effectLst/>
                        <a:latin typeface="Arial" panose="020B0604020202020204" pitchFamily="34" charset="0"/>
                      </a:endParaRPr>
                    </a:p>
                  </a:txBody>
                  <a:tcPr marL="103088" marR="103088" marT="51544" marB="515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923164"/>
                  </a:ext>
                </a:extLst>
              </a:tr>
            </a:tbl>
          </a:graphicData>
        </a:graphic>
      </p:graphicFrame>
      <p:sp>
        <p:nvSpPr>
          <p:cNvPr id="6" name="Rectangle 5">
            <a:hlinkClick r:id="rId2" action="ppaction://hlinksldjump"/>
            <a:extLst>
              <a:ext uri="{FF2B5EF4-FFF2-40B4-BE49-F238E27FC236}">
                <a16:creationId xmlns:a16="http://schemas.microsoft.com/office/drawing/2014/main" id="{151EAC67-C02A-90A2-214B-A1814020A080}"/>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546993623"/>
      </p:ext>
    </p:extLst>
  </p:cSld>
  <p:clrMapOvr>
    <a:masterClrMapping/>
  </p:clrMapOvr>
  <p:transition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“Balancing” Objectives</a:t>
            </a:r>
          </a:p>
          <a:p>
            <a:pPr lvl="1"/>
            <a:r>
              <a:rPr lang="en-US" dirty="0"/>
              <a:t>“Large” AFSCs should balance:</a:t>
            </a:r>
          </a:p>
          <a:p>
            <a:pPr lvl="2"/>
            <a:r>
              <a:rPr lang="en-US" dirty="0"/>
              <a:t>the distribution of lower performing cadets and higher performing cadets</a:t>
            </a:r>
          </a:p>
          <a:p>
            <a:pPr lvl="2"/>
            <a:r>
              <a:rPr lang="en-US" dirty="0"/>
              <a:t>the proportion of USAFA cadets should match that of the entire class</a:t>
            </a:r>
          </a:p>
          <a:p>
            <a:pPr lvl="1"/>
            <a:endParaRPr lang="en-US" dirty="0">
              <a:solidFill>
                <a:schemeClr val="bg2">
                  <a:lumMod val="60000"/>
                  <a:lumOff val="40000"/>
                </a:schemeClr>
              </a:solidFill>
            </a:endParaRPr>
          </a:p>
          <a:p>
            <a:pPr lvl="1"/>
            <a:endParaRPr lang="en-US" dirty="0">
              <a:solidFill>
                <a:schemeClr val="bg2">
                  <a:lumMod val="60000"/>
                  <a:lumOff val="40000"/>
                </a:schemeClr>
              </a:solidFill>
            </a:endParaRP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Problem Description</a:t>
            </a:r>
          </a:p>
        </p:txBody>
      </p:sp>
      <p:grpSp>
        <p:nvGrpSpPr>
          <p:cNvPr id="4" name="Group 3">
            <a:extLst>
              <a:ext uri="{FF2B5EF4-FFF2-40B4-BE49-F238E27FC236}">
                <a16:creationId xmlns:a16="http://schemas.microsoft.com/office/drawing/2014/main" id="{EE4CDB4C-2914-4718-9707-41AB99D1560E}"/>
              </a:ext>
            </a:extLst>
          </p:cNvPr>
          <p:cNvGrpSpPr/>
          <p:nvPr/>
        </p:nvGrpSpPr>
        <p:grpSpPr>
          <a:xfrm>
            <a:off x="2470872" y="3931213"/>
            <a:ext cx="8552006" cy="2895673"/>
            <a:chOff x="3078167" y="4716904"/>
            <a:chExt cx="7424766" cy="2513994"/>
          </a:xfrm>
        </p:grpSpPr>
        <p:sp>
          <p:nvSpPr>
            <p:cNvPr id="5" name="Rectangle 4">
              <a:extLst>
                <a:ext uri="{FF2B5EF4-FFF2-40B4-BE49-F238E27FC236}">
                  <a16:creationId xmlns:a16="http://schemas.microsoft.com/office/drawing/2014/main" id="{341A9CA8-EB53-4ED7-925A-C04D8364197C}"/>
                </a:ext>
              </a:extLst>
            </p:cNvPr>
            <p:cNvSpPr/>
            <p:nvPr/>
          </p:nvSpPr>
          <p:spPr bwMode="auto">
            <a:xfrm>
              <a:off x="6817461" y="6541802"/>
              <a:ext cx="3685472" cy="68909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ysClr val="windowText" lastClr="000000"/>
                  </a:solidFill>
                  <a:effectLst/>
                  <a:latin typeface="Arial" charset="0"/>
                </a:rPr>
                <a:t>Assigned AFSCs</a:t>
              </a:r>
            </a:p>
          </p:txBody>
        </p:sp>
        <p:grpSp>
          <p:nvGrpSpPr>
            <p:cNvPr id="6" name="Group 5">
              <a:extLst>
                <a:ext uri="{FF2B5EF4-FFF2-40B4-BE49-F238E27FC236}">
                  <a16:creationId xmlns:a16="http://schemas.microsoft.com/office/drawing/2014/main" id="{7F0CDCDD-66A1-41B4-8B09-430AFD6DC0A2}"/>
                </a:ext>
              </a:extLst>
            </p:cNvPr>
            <p:cNvGrpSpPr/>
            <p:nvPr/>
          </p:nvGrpSpPr>
          <p:grpSpPr>
            <a:xfrm>
              <a:off x="4030511" y="4716904"/>
              <a:ext cx="5432727" cy="1780784"/>
              <a:chOff x="3149468" y="4857661"/>
              <a:chExt cx="6494537" cy="2128833"/>
            </a:xfrm>
          </p:grpSpPr>
          <p:grpSp>
            <p:nvGrpSpPr>
              <p:cNvPr id="8" name="Group 7">
                <a:extLst>
                  <a:ext uri="{FF2B5EF4-FFF2-40B4-BE49-F238E27FC236}">
                    <a16:creationId xmlns:a16="http://schemas.microsoft.com/office/drawing/2014/main" id="{C0590D32-33A2-4406-BB14-384355E5A1FF}"/>
                  </a:ext>
                </a:extLst>
              </p:cNvPr>
              <p:cNvGrpSpPr/>
              <p:nvPr/>
            </p:nvGrpSpPr>
            <p:grpSpPr>
              <a:xfrm>
                <a:off x="3149468" y="4857661"/>
                <a:ext cx="2128833" cy="2128833"/>
                <a:chOff x="1417371" y="4993341"/>
                <a:chExt cx="1828800" cy="1828800"/>
              </a:xfrm>
            </p:grpSpPr>
            <p:sp>
              <p:nvSpPr>
                <p:cNvPr id="26" name="Oval 25">
                  <a:extLst>
                    <a:ext uri="{FF2B5EF4-FFF2-40B4-BE49-F238E27FC236}">
                      <a16:creationId xmlns:a16="http://schemas.microsoft.com/office/drawing/2014/main" id="{05D725D8-392C-439C-BBD0-EED1C30CE0D2}"/>
                    </a:ext>
                  </a:extLst>
                </p:cNvPr>
                <p:cNvSpPr/>
                <p:nvPr/>
              </p:nvSpPr>
              <p:spPr bwMode="auto">
                <a:xfrm>
                  <a:off x="1417371" y="4993341"/>
                  <a:ext cx="1828800" cy="18288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27" name="Partial Circle 26">
                  <a:extLst>
                    <a:ext uri="{FF2B5EF4-FFF2-40B4-BE49-F238E27FC236}">
                      <a16:creationId xmlns:a16="http://schemas.microsoft.com/office/drawing/2014/main" id="{97964ACA-8113-4899-AD93-F7A017BCAE3D}"/>
                    </a:ext>
                  </a:extLst>
                </p:cNvPr>
                <p:cNvSpPr/>
                <p:nvPr/>
              </p:nvSpPr>
              <p:spPr bwMode="auto">
                <a:xfrm>
                  <a:off x="1417371" y="4993341"/>
                  <a:ext cx="1828800" cy="1828800"/>
                </a:xfrm>
                <a:prstGeom prst="pie">
                  <a:avLst>
                    <a:gd name="adj1" fmla="val 18572716"/>
                    <a:gd name="adj2" fmla="val 16200000"/>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grpSp>
          <p:grpSp>
            <p:nvGrpSpPr>
              <p:cNvPr id="9" name="Group 8">
                <a:extLst>
                  <a:ext uri="{FF2B5EF4-FFF2-40B4-BE49-F238E27FC236}">
                    <a16:creationId xmlns:a16="http://schemas.microsoft.com/office/drawing/2014/main" id="{D7D9C378-A28B-49C1-81F8-92B26E007811}"/>
                  </a:ext>
                </a:extLst>
              </p:cNvPr>
              <p:cNvGrpSpPr/>
              <p:nvPr/>
            </p:nvGrpSpPr>
            <p:grpSpPr>
              <a:xfrm>
                <a:off x="5751117" y="4877833"/>
                <a:ext cx="1330909" cy="932847"/>
                <a:chOff x="4098230" y="4887332"/>
                <a:chExt cx="1452148" cy="932847"/>
              </a:xfrm>
            </p:grpSpPr>
            <p:sp>
              <p:nvSpPr>
                <p:cNvPr id="22" name="Oval 21">
                  <a:extLst>
                    <a:ext uri="{FF2B5EF4-FFF2-40B4-BE49-F238E27FC236}">
                      <a16:creationId xmlns:a16="http://schemas.microsoft.com/office/drawing/2014/main" id="{7927CFB1-A075-460D-95FE-2AD3A05FB893}"/>
                    </a:ext>
                  </a:extLst>
                </p:cNvPr>
                <p:cNvSpPr/>
                <p:nvPr/>
              </p:nvSpPr>
              <p:spPr bwMode="auto">
                <a:xfrm>
                  <a:off x="4098230" y="4953000"/>
                  <a:ext cx="238539" cy="21862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23" name="TextBox 22">
                  <a:extLst>
                    <a:ext uri="{FF2B5EF4-FFF2-40B4-BE49-F238E27FC236}">
                      <a16:creationId xmlns:a16="http://schemas.microsoft.com/office/drawing/2014/main" id="{3F3D90FF-7A44-4F93-A6F5-6387609FAE4F}"/>
                    </a:ext>
                  </a:extLst>
                </p:cNvPr>
                <p:cNvSpPr txBox="1"/>
                <p:nvPr/>
              </p:nvSpPr>
              <p:spPr>
                <a:xfrm>
                  <a:off x="4322534" y="4887332"/>
                  <a:ext cx="1227844" cy="441517"/>
                </a:xfrm>
                <a:prstGeom prst="rect">
                  <a:avLst/>
                </a:prstGeom>
                <a:noFill/>
              </p:spPr>
              <p:txBody>
                <a:bodyPr wrap="none" rtlCol="0">
                  <a:spAutoFit/>
                </a:bodyPr>
                <a:lstStyle/>
                <a:p>
                  <a:r>
                    <a:rPr lang="en-US" sz="1800" dirty="0"/>
                    <a:t>USAFA</a:t>
                  </a:r>
                </a:p>
              </p:txBody>
            </p:sp>
            <p:sp>
              <p:nvSpPr>
                <p:cNvPr id="24" name="Oval 23">
                  <a:extLst>
                    <a:ext uri="{FF2B5EF4-FFF2-40B4-BE49-F238E27FC236}">
                      <a16:creationId xmlns:a16="http://schemas.microsoft.com/office/drawing/2014/main" id="{3F5B4C95-4717-4F13-9BCC-AEF30BC606E6}"/>
                    </a:ext>
                  </a:extLst>
                </p:cNvPr>
                <p:cNvSpPr/>
                <p:nvPr/>
              </p:nvSpPr>
              <p:spPr bwMode="auto">
                <a:xfrm>
                  <a:off x="4098230" y="5460701"/>
                  <a:ext cx="238539" cy="21862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25" name="TextBox 24">
                  <a:extLst>
                    <a:ext uri="{FF2B5EF4-FFF2-40B4-BE49-F238E27FC236}">
                      <a16:creationId xmlns:a16="http://schemas.microsoft.com/office/drawing/2014/main" id="{69A193AF-4DFB-4EBB-95B9-5A688FD52089}"/>
                    </a:ext>
                  </a:extLst>
                </p:cNvPr>
                <p:cNvSpPr txBox="1"/>
                <p:nvPr/>
              </p:nvSpPr>
              <p:spPr>
                <a:xfrm>
                  <a:off x="4387399" y="5378662"/>
                  <a:ext cx="1093943" cy="441517"/>
                </a:xfrm>
                <a:prstGeom prst="rect">
                  <a:avLst/>
                </a:prstGeom>
                <a:noFill/>
              </p:spPr>
              <p:txBody>
                <a:bodyPr wrap="none" rtlCol="0">
                  <a:spAutoFit/>
                </a:bodyPr>
                <a:lstStyle/>
                <a:p>
                  <a:r>
                    <a:rPr lang="en-US" sz="1800" dirty="0"/>
                    <a:t>ROTC</a:t>
                  </a:r>
                </a:p>
              </p:txBody>
            </p:sp>
          </p:grpSp>
          <p:grpSp>
            <p:nvGrpSpPr>
              <p:cNvPr id="10" name="Group 9">
                <a:extLst>
                  <a:ext uri="{FF2B5EF4-FFF2-40B4-BE49-F238E27FC236}">
                    <a16:creationId xmlns:a16="http://schemas.microsoft.com/office/drawing/2014/main" id="{5BF6DEAF-20C7-4A4C-ADC7-EE8AD60F8F87}"/>
                  </a:ext>
                </a:extLst>
              </p:cNvPr>
              <p:cNvGrpSpPr/>
              <p:nvPr/>
            </p:nvGrpSpPr>
            <p:grpSpPr>
              <a:xfrm>
                <a:off x="7520236" y="4865217"/>
                <a:ext cx="959993" cy="961003"/>
                <a:chOff x="5867564" y="5284947"/>
                <a:chExt cx="2129623" cy="2131863"/>
              </a:xfrm>
            </p:grpSpPr>
            <p:sp>
              <p:nvSpPr>
                <p:cNvPr id="20" name="Oval 19">
                  <a:extLst>
                    <a:ext uri="{FF2B5EF4-FFF2-40B4-BE49-F238E27FC236}">
                      <a16:creationId xmlns:a16="http://schemas.microsoft.com/office/drawing/2014/main" id="{5AEF872C-B1B3-4658-8AAD-9E1D288D2279}"/>
                    </a:ext>
                  </a:extLst>
                </p:cNvPr>
                <p:cNvSpPr/>
                <p:nvPr/>
              </p:nvSpPr>
              <p:spPr bwMode="auto">
                <a:xfrm>
                  <a:off x="5868354" y="5284947"/>
                  <a:ext cx="2128833" cy="212883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21" name="Partial Circle 20">
                  <a:extLst>
                    <a:ext uri="{FF2B5EF4-FFF2-40B4-BE49-F238E27FC236}">
                      <a16:creationId xmlns:a16="http://schemas.microsoft.com/office/drawing/2014/main" id="{CC7AD60F-E92D-4FE8-B49B-D4DD55CC9932}"/>
                    </a:ext>
                  </a:extLst>
                </p:cNvPr>
                <p:cNvSpPr/>
                <p:nvPr/>
              </p:nvSpPr>
              <p:spPr bwMode="auto">
                <a:xfrm>
                  <a:off x="5867564" y="5287977"/>
                  <a:ext cx="2128833" cy="2128833"/>
                </a:xfrm>
                <a:prstGeom prst="pie">
                  <a:avLst>
                    <a:gd name="adj1" fmla="val 18572716"/>
                    <a:gd name="adj2" fmla="val 16200000"/>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grpSp>
          <p:grpSp>
            <p:nvGrpSpPr>
              <p:cNvPr id="11" name="Group 10">
                <a:extLst>
                  <a:ext uri="{FF2B5EF4-FFF2-40B4-BE49-F238E27FC236}">
                    <a16:creationId xmlns:a16="http://schemas.microsoft.com/office/drawing/2014/main" id="{E7E96D03-D101-4E76-89E6-E37944F4FDD6}"/>
                  </a:ext>
                </a:extLst>
              </p:cNvPr>
              <p:cNvGrpSpPr/>
              <p:nvPr/>
            </p:nvGrpSpPr>
            <p:grpSpPr>
              <a:xfrm>
                <a:off x="8684012" y="4857661"/>
                <a:ext cx="959993" cy="961003"/>
                <a:chOff x="5867564" y="5284947"/>
                <a:chExt cx="2129623" cy="2131863"/>
              </a:xfrm>
            </p:grpSpPr>
            <p:sp>
              <p:nvSpPr>
                <p:cNvPr id="18" name="Oval 17">
                  <a:extLst>
                    <a:ext uri="{FF2B5EF4-FFF2-40B4-BE49-F238E27FC236}">
                      <a16:creationId xmlns:a16="http://schemas.microsoft.com/office/drawing/2014/main" id="{E2D4C3CA-D975-4A7B-B2EC-F6065AC6133E}"/>
                    </a:ext>
                  </a:extLst>
                </p:cNvPr>
                <p:cNvSpPr/>
                <p:nvPr/>
              </p:nvSpPr>
              <p:spPr bwMode="auto">
                <a:xfrm>
                  <a:off x="5868354" y="5284947"/>
                  <a:ext cx="2128833" cy="212883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9" name="Partial Circle 18">
                  <a:extLst>
                    <a:ext uri="{FF2B5EF4-FFF2-40B4-BE49-F238E27FC236}">
                      <a16:creationId xmlns:a16="http://schemas.microsoft.com/office/drawing/2014/main" id="{70559B0C-ABB2-47FC-86F5-EDCA8EB52842}"/>
                    </a:ext>
                  </a:extLst>
                </p:cNvPr>
                <p:cNvSpPr/>
                <p:nvPr/>
              </p:nvSpPr>
              <p:spPr bwMode="auto">
                <a:xfrm>
                  <a:off x="5867564" y="5287977"/>
                  <a:ext cx="2128833" cy="2128833"/>
                </a:xfrm>
                <a:prstGeom prst="pie">
                  <a:avLst>
                    <a:gd name="adj1" fmla="val 18572716"/>
                    <a:gd name="adj2" fmla="val 16200000"/>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grpSp>
          <p:grpSp>
            <p:nvGrpSpPr>
              <p:cNvPr id="12" name="Group 11">
                <a:extLst>
                  <a:ext uri="{FF2B5EF4-FFF2-40B4-BE49-F238E27FC236}">
                    <a16:creationId xmlns:a16="http://schemas.microsoft.com/office/drawing/2014/main" id="{6C381293-90B2-4D37-842C-93799871908B}"/>
                  </a:ext>
                </a:extLst>
              </p:cNvPr>
              <p:cNvGrpSpPr/>
              <p:nvPr/>
            </p:nvGrpSpPr>
            <p:grpSpPr>
              <a:xfrm>
                <a:off x="7520236" y="6025491"/>
                <a:ext cx="959993" cy="961003"/>
                <a:chOff x="5867564" y="5284947"/>
                <a:chExt cx="2129623" cy="2131863"/>
              </a:xfrm>
            </p:grpSpPr>
            <p:sp>
              <p:nvSpPr>
                <p:cNvPr id="16" name="Oval 15">
                  <a:extLst>
                    <a:ext uri="{FF2B5EF4-FFF2-40B4-BE49-F238E27FC236}">
                      <a16:creationId xmlns:a16="http://schemas.microsoft.com/office/drawing/2014/main" id="{CDD3A762-5DD5-485D-98F3-873CFC855A21}"/>
                    </a:ext>
                  </a:extLst>
                </p:cNvPr>
                <p:cNvSpPr/>
                <p:nvPr/>
              </p:nvSpPr>
              <p:spPr bwMode="auto">
                <a:xfrm>
                  <a:off x="5868354" y="5284947"/>
                  <a:ext cx="2128833" cy="212883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7" name="Partial Circle 16">
                  <a:extLst>
                    <a:ext uri="{FF2B5EF4-FFF2-40B4-BE49-F238E27FC236}">
                      <a16:creationId xmlns:a16="http://schemas.microsoft.com/office/drawing/2014/main" id="{4E2AF827-E37B-427B-879C-0BC7261408B2}"/>
                    </a:ext>
                  </a:extLst>
                </p:cNvPr>
                <p:cNvSpPr/>
                <p:nvPr/>
              </p:nvSpPr>
              <p:spPr bwMode="auto">
                <a:xfrm>
                  <a:off x="5867564" y="5287977"/>
                  <a:ext cx="2128833" cy="2128833"/>
                </a:xfrm>
                <a:prstGeom prst="pie">
                  <a:avLst>
                    <a:gd name="adj1" fmla="val 18572716"/>
                    <a:gd name="adj2" fmla="val 16200000"/>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grpSp>
          <p:grpSp>
            <p:nvGrpSpPr>
              <p:cNvPr id="13" name="Group 12">
                <a:extLst>
                  <a:ext uri="{FF2B5EF4-FFF2-40B4-BE49-F238E27FC236}">
                    <a16:creationId xmlns:a16="http://schemas.microsoft.com/office/drawing/2014/main" id="{EAF86417-C769-424F-A37F-B03199EA1973}"/>
                  </a:ext>
                </a:extLst>
              </p:cNvPr>
              <p:cNvGrpSpPr/>
              <p:nvPr/>
            </p:nvGrpSpPr>
            <p:grpSpPr>
              <a:xfrm>
                <a:off x="8684012" y="6025491"/>
                <a:ext cx="959993" cy="961003"/>
                <a:chOff x="5867564" y="5284947"/>
                <a:chExt cx="2129623" cy="2131863"/>
              </a:xfrm>
            </p:grpSpPr>
            <p:sp>
              <p:nvSpPr>
                <p:cNvPr id="14" name="Oval 13">
                  <a:extLst>
                    <a:ext uri="{FF2B5EF4-FFF2-40B4-BE49-F238E27FC236}">
                      <a16:creationId xmlns:a16="http://schemas.microsoft.com/office/drawing/2014/main" id="{9CBA9717-406E-4889-B5FA-788C7184D8BA}"/>
                    </a:ext>
                  </a:extLst>
                </p:cNvPr>
                <p:cNvSpPr/>
                <p:nvPr/>
              </p:nvSpPr>
              <p:spPr bwMode="auto">
                <a:xfrm>
                  <a:off x="5868354" y="5284947"/>
                  <a:ext cx="2128833" cy="212883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5" name="Partial Circle 14">
                  <a:extLst>
                    <a:ext uri="{FF2B5EF4-FFF2-40B4-BE49-F238E27FC236}">
                      <a16:creationId xmlns:a16="http://schemas.microsoft.com/office/drawing/2014/main" id="{A4E1A56A-D865-4B73-97C6-6B6887D2AC46}"/>
                    </a:ext>
                  </a:extLst>
                </p:cNvPr>
                <p:cNvSpPr/>
                <p:nvPr/>
              </p:nvSpPr>
              <p:spPr bwMode="auto">
                <a:xfrm>
                  <a:off x="5867564" y="5287977"/>
                  <a:ext cx="2128833" cy="2128833"/>
                </a:xfrm>
                <a:prstGeom prst="pie">
                  <a:avLst>
                    <a:gd name="adj1" fmla="val 18572716"/>
                    <a:gd name="adj2" fmla="val 16200000"/>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grpSp>
        </p:grpSp>
        <p:sp>
          <p:nvSpPr>
            <p:cNvPr id="7" name="Rectangle 6">
              <a:extLst>
                <a:ext uri="{FF2B5EF4-FFF2-40B4-BE49-F238E27FC236}">
                  <a16:creationId xmlns:a16="http://schemas.microsoft.com/office/drawing/2014/main" id="{C8793601-7ABE-4631-91A9-D694A18175C7}"/>
                </a:ext>
              </a:extLst>
            </p:cNvPr>
            <p:cNvSpPr/>
            <p:nvPr/>
          </p:nvSpPr>
          <p:spPr bwMode="auto">
            <a:xfrm>
              <a:off x="3078167" y="6541802"/>
              <a:ext cx="3685472" cy="68909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ysClr val="windowText" lastClr="000000"/>
                  </a:solidFill>
                  <a:effectLst/>
                  <a:latin typeface="Arial" charset="0"/>
                </a:rPr>
                <a:t>Entire Class</a:t>
              </a:r>
            </a:p>
          </p:txBody>
        </p:sp>
      </p:grpSp>
      <p:sp>
        <p:nvSpPr>
          <p:cNvPr id="29" name="Rectangle 28">
            <a:hlinkClick r:id="rId2" action="ppaction://hlinksldjump"/>
            <a:extLst>
              <a:ext uri="{FF2B5EF4-FFF2-40B4-BE49-F238E27FC236}">
                <a16:creationId xmlns:a16="http://schemas.microsoft.com/office/drawing/2014/main" id="{126CA759-C1C2-3564-898C-E93E4769EA6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598951948"/>
      </p:ext>
    </p:extLst>
  </p:cSld>
  <p:clrMapOvr>
    <a:masterClrMapping/>
  </p:clrMapOvr>
  <p:transition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Description</a:t>
            </a:r>
          </a:p>
        </p:txBody>
      </p:sp>
      <p:sp>
        <p:nvSpPr>
          <p:cNvPr id="3" name="Content Placeholder 2"/>
          <p:cNvSpPr>
            <a:spLocks noGrp="1"/>
          </p:cNvSpPr>
          <p:nvPr>
            <p:ph idx="1"/>
          </p:nvPr>
        </p:nvSpPr>
        <p:spPr/>
        <p:txBody>
          <a:bodyPr/>
          <a:lstStyle/>
          <a:p>
            <a:r>
              <a:rPr lang="en-US" dirty="0"/>
              <a:t>Cadet Preference</a:t>
            </a:r>
          </a:p>
          <a:p>
            <a:pPr lvl="1"/>
            <a:r>
              <a:rPr lang="en-US" dirty="0"/>
              <a:t>Cadets submit preferences and utility measures for the AFSCs they want</a:t>
            </a:r>
          </a:p>
          <a:p>
            <a:pPr lvl="1"/>
            <a:r>
              <a:rPr lang="en-US" dirty="0"/>
              <a:t>Example with three cadets, each with two preferences placed on four AFSCs </a:t>
            </a:r>
          </a:p>
          <a:p>
            <a:pPr lvl="1"/>
            <a:endParaRPr lang="en-US" dirty="0">
              <a:solidFill>
                <a:schemeClr val="bg2">
                  <a:lumMod val="60000"/>
                  <a:lumOff val="40000"/>
                </a:schemeClr>
              </a:solidFill>
            </a:endParaRP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graphicFrame>
        <p:nvGraphicFramePr>
          <p:cNvPr id="4" name="Table 3">
            <a:extLst>
              <a:ext uri="{FF2B5EF4-FFF2-40B4-BE49-F238E27FC236}">
                <a16:creationId xmlns:a16="http://schemas.microsoft.com/office/drawing/2014/main" id="{109450D1-036E-427F-B866-523FB4758A4D}"/>
              </a:ext>
            </a:extLst>
          </p:cNvPr>
          <p:cNvGraphicFramePr>
            <a:graphicFrameLocks noGrp="1"/>
          </p:cNvGraphicFramePr>
          <p:nvPr/>
        </p:nvGraphicFramePr>
        <p:xfrm>
          <a:off x="782371" y="3300760"/>
          <a:ext cx="5569074" cy="2314000"/>
        </p:xfrm>
        <a:graphic>
          <a:graphicData uri="http://schemas.openxmlformats.org/drawingml/2006/table">
            <a:tbl>
              <a:tblPr>
                <a:tableStyleId>{5C22544A-7EE6-4342-B048-85BDC9FD1C3A}</a:tableStyleId>
              </a:tblPr>
              <a:tblGrid>
                <a:gridCol w="1469840">
                  <a:extLst>
                    <a:ext uri="{9D8B030D-6E8A-4147-A177-3AD203B41FA5}">
                      <a16:colId xmlns:a16="http://schemas.microsoft.com/office/drawing/2014/main" val="2483686999"/>
                    </a:ext>
                  </a:extLst>
                </a:gridCol>
                <a:gridCol w="2049617">
                  <a:extLst>
                    <a:ext uri="{9D8B030D-6E8A-4147-A177-3AD203B41FA5}">
                      <a16:colId xmlns:a16="http://schemas.microsoft.com/office/drawing/2014/main" val="2402743600"/>
                    </a:ext>
                  </a:extLst>
                </a:gridCol>
                <a:gridCol w="2049617">
                  <a:extLst>
                    <a:ext uri="{9D8B030D-6E8A-4147-A177-3AD203B41FA5}">
                      <a16:colId xmlns:a16="http://schemas.microsoft.com/office/drawing/2014/main" val="4269580449"/>
                    </a:ext>
                  </a:extLst>
                </a:gridCol>
              </a:tblGrid>
              <a:tr h="578500">
                <a:tc>
                  <a:txBody>
                    <a:bodyPr/>
                    <a:lstStyle/>
                    <a:p>
                      <a:pPr algn="l" fontAlgn="b"/>
                      <a:r>
                        <a:rPr lang="en-US" sz="2300" u="none" strike="noStrike" dirty="0">
                          <a:solidFill>
                            <a:schemeClr val="tx1"/>
                          </a:solidFill>
                          <a:effectLst/>
                        </a:rPr>
                        <a:t> </a:t>
                      </a:r>
                      <a:endParaRPr lang="en-US" sz="2300" b="0" i="0" u="none" strike="noStrike" dirty="0">
                        <a:solidFill>
                          <a:schemeClr val="tx1"/>
                        </a:solidFill>
                        <a:effectLst/>
                        <a:latin typeface="Calibri" panose="020F0502020204030204" pitchFamily="34" charset="0"/>
                      </a:endParaRPr>
                    </a:p>
                  </a:txBody>
                  <a:tcPr marL="115701" marR="115701" marT="57850" marB="5785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u="none" strike="noStrike" dirty="0">
                          <a:solidFill>
                            <a:schemeClr val="tx1"/>
                          </a:solidFill>
                          <a:effectLst/>
                        </a:rPr>
                        <a:t>Choice 1</a:t>
                      </a:r>
                      <a:endParaRPr lang="en-US" sz="2300" b="0" i="0" u="none" strike="noStrike" dirty="0">
                        <a:solidFill>
                          <a:schemeClr val="tx1"/>
                        </a:solidFill>
                        <a:effectLst/>
                        <a:latin typeface="Calibri" panose="020F0502020204030204" pitchFamily="34" charset="0"/>
                      </a:endParaRPr>
                    </a:p>
                  </a:txBody>
                  <a:tcPr marL="115701" marR="115701" marT="57850" marB="57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u="none" strike="noStrike" dirty="0">
                          <a:solidFill>
                            <a:schemeClr val="tx1"/>
                          </a:solidFill>
                          <a:effectLst/>
                        </a:rPr>
                        <a:t>Choice 2</a:t>
                      </a:r>
                      <a:endParaRPr lang="en-US" sz="2300" b="0" i="0" u="none" strike="noStrike" dirty="0">
                        <a:solidFill>
                          <a:schemeClr val="tx1"/>
                        </a:solidFill>
                        <a:effectLst/>
                        <a:latin typeface="Calibri" panose="020F0502020204030204" pitchFamily="34" charset="0"/>
                      </a:endParaRPr>
                    </a:p>
                  </a:txBody>
                  <a:tcPr marL="115701" marR="115701" marT="57850" marB="57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1685476"/>
                  </a:ext>
                </a:extLst>
              </a:tr>
              <a:tr h="578500">
                <a:tc>
                  <a:txBody>
                    <a:bodyPr/>
                    <a:lstStyle/>
                    <a:p>
                      <a:pPr algn="l" fontAlgn="b"/>
                      <a:r>
                        <a:rPr lang="en-US" sz="2300" u="none" strike="noStrike" dirty="0">
                          <a:solidFill>
                            <a:schemeClr val="tx1"/>
                          </a:solidFill>
                          <a:effectLst/>
                        </a:rPr>
                        <a:t>Cadet 1</a:t>
                      </a:r>
                      <a:endParaRPr lang="en-US" sz="2300" b="0" i="0" u="none" strike="noStrike" dirty="0">
                        <a:solidFill>
                          <a:schemeClr val="tx1"/>
                        </a:solidFill>
                        <a:effectLst/>
                        <a:latin typeface="Calibri" panose="020F0502020204030204" pitchFamily="34" charset="0"/>
                      </a:endParaRPr>
                    </a:p>
                  </a:txBody>
                  <a:tcPr marL="115701" marR="115701" marT="57850" marB="578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u="none" strike="noStrike" dirty="0">
                          <a:solidFill>
                            <a:schemeClr val="tx1"/>
                          </a:solidFill>
                          <a:effectLst/>
                        </a:rPr>
                        <a:t>15A, 100%</a:t>
                      </a:r>
                      <a:endParaRPr lang="en-US" sz="2300" b="0" i="0" u="none" strike="noStrike" dirty="0">
                        <a:solidFill>
                          <a:schemeClr val="tx1"/>
                        </a:solidFill>
                        <a:effectLst/>
                        <a:latin typeface="Calibri" panose="020F0502020204030204" pitchFamily="34" charset="0"/>
                      </a:endParaRP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u="none" strike="noStrike" dirty="0">
                          <a:solidFill>
                            <a:schemeClr val="tx1"/>
                          </a:solidFill>
                          <a:effectLst/>
                        </a:rPr>
                        <a:t>14N, 95%</a:t>
                      </a:r>
                      <a:endParaRPr lang="en-US" sz="2300" b="0" i="0" u="none" strike="noStrike" dirty="0">
                        <a:solidFill>
                          <a:schemeClr val="tx1"/>
                        </a:solidFill>
                        <a:effectLst/>
                        <a:latin typeface="Calibri" panose="020F0502020204030204" pitchFamily="34" charset="0"/>
                      </a:endParaRP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3330897"/>
                  </a:ext>
                </a:extLst>
              </a:tr>
              <a:tr h="578500">
                <a:tc>
                  <a:txBody>
                    <a:bodyPr/>
                    <a:lstStyle/>
                    <a:p>
                      <a:pPr algn="l" fontAlgn="b"/>
                      <a:r>
                        <a:rPr lang="en-US" sz="2300" u="none" strike="noStrike">
                          <a:solidFill>
                            <a:schemeClr val="tx1"/>
                          </a:solidFill>
                          <a:effectLst/>
                        </a:rPr>
                        <a:t>Cadet 2</a:t>
                      </a:r>
                      <a:endParaRPr lang="en-US" sz="2300" b="0" i="0" u="none" strike="noStrike">
                        <a:solidFill>
                          <a:schemeClr val="tx1"/>
                        </a:solidFill>
                        <a:effectLst/>
                        <a:latin typeface="Calibri" panose="020F0502020204030204" pitchFamily="34" charset="0"/>
                      </a:endParaRPr>
                    </a:p>
                  </a:txBody>
                  <a:tcPr marL="115701" marR="115701" marT="57850" marB="578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u="none" strike="noStrike" dirty="0">
                          <a:solidFill>
                            <a:schemeClr val="tx1"/>
                          </a:solidFill>
                          <a:effectLst/>
                        </a:rPr>
                        <a:t>17D, 100%</a:t>
                      </a:r>
                      <a:endParaRPr lang="en-US" sz="2300" b="0" i="0" u="none" strike="noStrike" dirty="0">
                        <a:solidFill>
                          <a:schemeClr val="tx1"/>
                        </a:solidFill>
                        <a:effectLst/>
                        <a:latin typeface="Calibri" panose="020F0502020204030204" pitchFamily="34" charset="0"/>
                      </a:endParaRP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u="none" strike="noStrike" dirty="0">
                          <a:solidFill>
                            <a:schemeClr val="tx1"/>
                          </a:solidFill>
                          <a:effectLst/>
                        </a:rPr>
                        <a:t>15A, 85%</a:t>
                      </a:r>
                      <a:endParaRPr lang="en-US" sz="2300" b="0" i="0" u="none" strike="noStrike" dirty="0">
                        <a:solidFill>
                          <a:schemeClr val="tx1"/>
                        </a:solidFill>
                        <a:effectLst/>
                        <a:latin typeface="Calibri" panose="020F0502020204030204" pitchFamily="34" charset="0"/>
                      </a:endParaRP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536313"/>
                  </a:ext>
                </a:extLst>
              </a:tr>
              <a:tr h="578500">
                <a:tc>
                  <a:txBody>
                    <a:bodyPr/>
                    <a:lstStyle/>
                    <a:p>
                      <a:pPr algn="l" fontAlgn="b"/>
                      <a:r>
                        <a:rPr lang="en-US" sz="2300" u="none" strike="noStrike" dirty="0">
                          <a:solidFill>
                            <a:schemeClr val="tx1"/>
                          </a:solidFill>
                          <a:effectLst/>
                        </a:rPr>
                        <a:t>Cadet 3</a:t>
                      </a:r>
                      <a:endParaRPr lang="en-US" sz="2300" b="0" i="0" u="none" strike="noStrike" dirty="0">
                        <a:solidFill>
                          <a:schemeClr val="tx1"/>
                        </a:solidFill>
                        <a:effectLst/>
                        <a:latin typeface="Calibri" panose="020F0502020204030204" pitchFamily="34" charset="0"/>
                      </a:endParaRPr>
                    </a:p>
                  </a:txBody>
                  <a:tcPr marL="115701" marR="115701" marT="57850" marB="578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u="none" strike="noStrike">
                          <a:solidFill>
                            <a:schemeClr val="tx1"/>
                          </a:solidFill>
                          <a:effectLst/>
                        </a:rPr>
                        <a:t>14N, 100%</a:t>
                      </a:r>
                      <a:endParaRPr lang="en-US" sz="2300" b="0" i="0" u="none" strike="noStrike">
                        <a:solidFill>
                          <a:schemeClr val="tx1"/>
                        </a:solidFill>
                        <a:effectLst/>
                        <a:latin typeface="Calibri" panose="020F0502020204030204" pitchFamily="34" charset="0"/>
                      </a:endParaRP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u="none" strike="noStrike" dirty="0">
                          <a:solidFill>
                            <a:schemeClr val="tx1"/>
                          </a:solidFill>
                          <a:effectLst/>
                        </a:rPr>
                        <a:t>13N, 45%</a:t>
                      </a:r>
                      <a:endParaRPr lang="en-US" sz="2300" b="0" i="0" u="none" strike="noStrike" dirty="0">
                        <a:solidFill>
                          <a:schemeClr val="tx1"/>
                        </a:solidFill>
                        <a:effectLst/>
                        <a:latin typeface="Calibri" panose="020F0502020204030204" pitchFamily="34" charset="0"/>
                      </a:endParaRP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3718463"/>
                  </a:ext>
                </a:extLst>
              </a:tr>
            </a:tbl>
          </a:graphicData>
        </a:graphic>
      </p:graphicFrame>
      <p:graphicFrame>
        <p:nvGraphicFramePr>
          <p:cNvPr id="9" name="Table 8">
            <a:extLst>
              <a:ext uri="{FF2B5EF4-FFF2-40B4-BE49-F238E27FC236}">
                <a16:creationId xmlns:a16="http://schemas.microsoft.com/office/drawing/2014/main" id="{D97CB3C2-28D4-4C2B-8726-C1714D4579C3}"/>
              </a:ext>
            </a:extLst>
          </p:cNvPr>
          <p:cNvGraphicFramePr>
            <a:graphicFrameLocks noGrp="1"/>
          </p:cNvGraphicFramePr>
          <p:nvPr/>
        </p:nvGraphicFramePr>
        <p:xfrm>
          <a:off x="7071602" y="3300760"/>
          <a:ext cx="5569076" cy="2314000"/>
        </p:xfrm>
        <a:graphic>
          <a:graphicData uri="http://schemas.openxmlformats.org/drawingml/2006/table">
            <a:tbl>
              <a:tblPr>
                <a:tableStyleId>{5C22544A-7EE6-4342-B048-85BDC9FD1C3A}</a:tableStyleId>
              </a:tblPr>
              <a:tblGrid>
                <a:gridCol w="1319260">
                  <a:extLst>
                    <a:ext uri="{9D8B030D-6E8A-4147-A177-3AD203B41FA5}">
                      <a16:colId xmlns:a16="http://schemas.microsoft.com/office/drawing/2014/main" val="2483686999"/>
                    </a:ext>
                  </a:extLst>
                </a:gridCol>
                <a:gridCol w="1062454">
                  <a:extLst>
                    <a:ext uri="{9D8B030D-6E8A-4147-A177-3AD203B41FA5}">
                      <a16:colId xmlns:a16="http://schemas.microsoft.com/office/drawing/2014/main" val="2402743600"/>
                    </a:ext>
                  </a:extLst>
                </a:gridCol>
                <a:gridCol w="1062454">
                  <a:extLst>
                    <a:ext uri="{9D8B030D-6E8A-4147-A177-3AD203B41FA5}">
                      <a16:colId xmlns:a16="http://schemas.microsoft.com/office/drawing/2014/main" val="4269580449"/>
                    </a:ext>
                  </a:extLst>
                </a:gridCol>
                <a:gridCol w="1062454">
                  <a:extLst>
                    <a:ext uri="{9D8B030D-6E8A-4147-A177-3AD203B41FA5}">
                      <a16:colId xmlns:a16="http://schemas.microsoft.com/office/drawing/2014/main" val="4081532914"/>
                    </a:ext>
                  </a:extLst>
                </a:gridCol>
                <a:gridCol w="1062454">
                  <a:extLst>
                    <a:ext uri="{9D8B030D-6E8A-4147-A177-3AD203B41FA5}">
                      <a16:colId xmlns:a16="http://schemas.microsoft.com/office/drawing/2014/main" val="2171705766"/>
                    </a:ext>
                  </a:extLst>
                </a:gridCol>
              </a:tblGrid>
              <a:tr h="578500">
                <a:tc>
                  <a:txBody>
                    <a:bodyPr/>
                    <a:lstStyle/>
                    <a:p>
                      <a:pPr algn="l" fontAlgn="b"/>
                      <a:r>
                        <a:rPr lang="en-US" sz="2300" u="none" strike="noStrike" dirty="0">
                          <a:solidFill>
                            <a:schemeClr val="tx1"/>
                          </a:solidFill>
                          <a:effectLst/>
                          <a:latin typeface="+mn-lt"/>
                        </a:rPr>
                        <a:t> </a:t>
                      </a:r>
                      <a:endParaRPr lang="en-US" sz="2300" b="0" i="0" u="none" strike="noStrike" dirty="0">
                        <a:solidFill>
                          <a:schemeClr val="tx1"/>
                        </a:solidFill>
                        <a:effectLst/>
                        <a:latin typeface="+mn-lt"/>
                      </a:endParaRPr>
                    </a:p>
                  </a:txBody>
                  <a:tcPr marL="115701" marR="115701" marT="57850" marB="5785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b="0" u="none" strike="noStrike" dirty="0">
                          <a:solidFill>
                            <a:schemeClr val="tx1"/>
                          </a:solidFill>
                          <a:effectLst/>
                          <a:latin typeface="+mn-lt"/>
                        </a:rPr>
                        <a:t>13N</a:t>
                      </a:r>
                      <a:endParaRPr lang="en-US" sz="2300" b="0" i="0" u="none" strike="noStrike" dirty="0">
                        <a:solidFill>
                          <a:schemeClr val="tx1"/>
                        </a:solidFill>
                        <a:effectLst/>
                        <a:latin typeface="+mn-lt"/>
                      </a:endParaRPr>
                    </a:p>
                  </a:txBody>
                  <a:tcPr marL="115701" marR="115701" marT="57850" marB="57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b="0" u="none" strike="noStrike" dirty="0">
                          <a:solidFill>
                            <a:schemeClr val="tx1"/>
                          </a:solidFill>
                          <a:effectLst/>
                          <a:latin typeface="+mn-lt"/>
                        </a:rPr>
                        <a:t>14N</a:t>
                      </a:r>
                      <a:endParaRPr lang="en-US" sz="2300" b="0" i="0" u="none" strike="noStrike" dirty="0">
                        <a:solidFill>
                          <a:schemeClr val="tx1"/>
                        </a:solidFill>
                        <a:effectLst/>
                        <a:latin typeface="+mn-lt"/>
                      </a:endParaRPr>
                    </a:p>
                  </a:txBody>
                  <a:tcPr marL="115701" marR="115701" marT="57850" marB="57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b="0" i="0" u="none" strike="noStrike" dirty="0">
                          <a:solidFill>
                            <a:schemeClr val="tx1"/>
                          </a:solidFill>
                          <a:effectLst/>
                          <a:latin typeface="+mn-lt"/>
                        </a:rPr>
                        <a:t>15A</a:t>
                      </a:r>
                    </a:p>
                  </a:txBody>
                  <a:tcPr marL="115701" marR="115701" marT="57850" marB="57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b="0" i="0" u="none" strike="noStrike" dirty="0">
                          <a:solidFill>
                            <a:schemeClr val="tx1"/>
                          </a:solidFill>
                          <a:effectLst/>
                          <a:latin typeface="+mn-lt"/>
                        </a:rPr>
                        <a:t>17D</a:t>
                      </a:r>
                    </a:p>
                  </a:txBody>
                  <a:tcPr marL="115701" marR="115701" marT="57850" marB="57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1685476"/>
                  </a:ext>
                </a:extLst>
              </a:tr>
              <a:tr h="578500">
                <a:tc>
                  <a:txBody>
                    <a:bodyPr/>
                    <a:lstStyle/>
                    <a:p>
                      <a:pPr algn="l" fontAlgn="b"/>
                      <a:r>
                        <a:rPr lang="en-US" sz="2300" u="none" strike="noStrike" dirty="0">
                          <a:solidFill>
                            <a:schemeClr val="tx1"/>
                          </a:solidFill>
                          <a:effectLst/>
                          <a:latin typeface="+mn-lt"/>
                        </a:rPr>
                        <a:t>Cadet 1</a:t>
                      </a:r>
                      <a:endParaRPr lang="en-US" sz="2300" b="0" i="0" u="none" strike="noStrike" dirty="0">
                        <a:solidFill>
                          <a:schemeClr val="tx1"/>
                        </a:solidFill>
                        <a:effectLst/>
                        <a:latin typeface="+mn-lt"/>
                      </a:endParaRPr>
                    </a:p>
                  </a:txBody>
                  <a:tcPr marL="115701" marR="115701" marT="57850" marB="578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b="0" i="0" u="none" strike="noStrike" dirty="0">
                          <a:solidFill>
                            <a:schemeClr val="tx1"/>
                          </a:solidFill>
                          <a:effectLst/>
                          <a:latin typeface="+mn-lt"/>
                        </a:rPr>
                        <a:t>0</a:t>
                      </a: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u="none" strike="noStrike" dirty="0">
                          <a:solidFill>
                            <a:schemeClr val="tx1"/>
                          </a:solidFill>
                          <a:effectLst/>
                          <a:latin typeface="+mn-lt"/>
                        </a:rPr>
                        <a:t>0.95</a:t>
                      </a:r>
                      <a:endParaRPr lang="en-US" sz="2300" b="0" i="0" u="none" strike="noStrike" dirty="0">
                        <a:solidFill>
                          <a:schemeClr val="tx1"/>
                        </a:solidFill>
                        <a:effectLst/>
                        <a:latin typeface="+mn-lt"/>
                      </a:endParaRP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b="0" i="0" u="none" strike="noStrike" dirty="0">
                          <a:solidFill>
                            <a:schemeClr val="tx1"/>
                          </a:solidFill>
                          <a:effectLst/>
                          <a:latin typeface="+mn-lt"/>
                        </a:rPr>
                        <a:t>1</a:t>
                      </a: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b="0" i="0" u="none" strike="noStrike" dirty="0">
                          <a:solidFill>
                            <a:schemeClr val="tx1"/>
                          </a:solidFill>
                          <a:effectLst/>
                          <a:latin typeface="+mn-lt"/>
                        </a:rPr>
                        <a:t>0</a:t>
                      </a: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3330897"/>
                  </a:ext>
                </a:extLst>
              </a:tr>
              <a:tr h="578500">
                <a:tc>
                  <a:txBody>
                    <a:bodyPr/>
                    <a:lstStyle/>
                    <a:p>
                      <a:pPr algn="l" fontAlgn="b"/>
                      <a:r>
                        <a:rPr lang="en-US" sz="2300" u="none" strike="noStrike">
                          <a:solidFill>
                            <a:schemeClr val="tx1"/>
                          </a:solidFill>
                          <a:effectLst/>
                          <a:latin typeface="+mn-lt"/>
                        </a:rPr>
                        <a:t>Cadet 2</a:t>
                      </a:r>
                      <a:endParaRPr lang="en-US" sz="2300" b="0" i="0" u="none" strike="noStrike">
                        <a:solidFill>
                          <a:schemeClr val="tx1"/>
                        </a:solidFill>
                        <a:effectLst/>
                        <a:latin typeface="+mn-lt"/>
                      </a:endParaRPr>
                    </a:p>
                  </a:txBody>
                  <a:tcPr marL="115701" marR="115701" marT="57850" marB="578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u="none" strike="noStrike" dirty="0">
                          <a:solidFill>
                            <a:schemeClr val="tx1"/>
                          </a:solidFill>
                          <a:effectLst/>
                          <a:latin typeface="+mn-lt"/>
                        </a:rPr>
                        <a:t>0</a:t>
                      </a:r>
                      <a:endParaRPr lang="en-US" sz="2300" b="0" i="0" u="none" strike="noStrike" dirty="0">
                        <a:solidFill>
                          <a:schemeClr val="tx1"/>
                        </a:solidFill>
                        <a:effectLst/>
                        <a:latin typeface="+mn-lt"/>
                      </a:endParaRP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u="none" strike="noStrike" dirty="0">
                          <a:solidFill>
                            <a:schemeClr val="tx1"/>
                          </a:solidFill>
                          <a:effectLst/>
                          <a:latin typeface="+mn-lt"/>
                        </a:rPr>
                        <a:t>0</a:t>
                      </a:r>
                      <a:endParaRPr lang="en-US" sz="2300" b="0" i="0" u="none" strike="noStrike" dirty="0">
                        <a:solidFill>
                          <a:schemeClr val="tx1"/>
                        </a:solidFill>
                        <a:effectLst/>
                        <a:latin typeface="+mn-lt"/>
                      </a:endParaRP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b="0" i="0" u="none" strike="noStrike" dirty="0">
                          <a:solidFill>
                            <a:schemeClr val="tx1"/>
                          </a:solidFill>
                          <a:effectLst/>
                          <a:latin typeface="+mn-lt"/>
                        </a:rPr>
                        <a:t>0.85</a:t>
                      </a: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b="0" i="0" u="none" strike="noStrike" dirty="0">
                          <a:solidFill>
                            <a:schemeClr val="tx1"/>
                          </a:solidFill>
                          <a:effectLst/>
                          <a:latin typeface="+mn-lt"/>
                        </a:rPr>
                        <a:t>1</a:t>
                      </a: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536313"/>
                  </a:ext>
                </a:extLst>
              </a:tr>
              <a:tr h="578500">
                <a:tc>
                  <a:txBody>
                    <a:bodyPr/>
                    <a:lstStyle/>
                    <a:p>
                      <a:pPr algn="l" fontAlgn="b"/>
                      <a:r>
                        <a:rPr lang="en-US" sz="2300" u="none" strike="noStrike" dirty="0">
                          <a:solidFill>
                            <a:schemeClr val="tx1"/>
                          </a:solidFill>
                          <a:effectLst/>
                          <a:latin typeface="+mn-lt"/>
                        </a:rPr>
                        <a:t>Cadet 3</a:t>
                      </a:r>
                      <a:endParaRPr lang="en-US" sz="2300" b="0" i="0" u="none" strike="noStrike" dirty="0">
                        <a:solidFill>
                          <a:schemeClr val="tx1"/>
                        </a:solidFill>
                        <a:effectLst/>
                        <a:latin typeface="+mn-lt"/>
                      </a:endParaRPr>
                    </a:p>
                  </a:txBody>
                  <a:tcPr marL="115701" marR="115701" marT="57850" marB="578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u="none" strike="noStrike" dirty="0">
                          <a:solidFill>
                            <a:schemeClr val="tx1"/>
                          </a:solidFill>
                          <a:effectLst/>
                          <a:latin typeface="+mn-lt"/>
                        </a:rPr>
                        <a:t>0.45</a:t>
                      </a:r>
                      <a:endParaRPr lang="en-US" sz="2300" b="0" i="0" u="none" strike="noStrike" dirty="0">
                        <a:solidFill>
                          <a:schemeClr val="tx1"/>
                        </a:solidFill>
                        <a:effectLst/>
                        <a:latin typeface="+mn-lt"/>
                      </a:endParaRP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u="none" strike="noStrike" dirty="0">
                          <a:solidFill>
                            <a:schemeClr val="tx1"/>
                          </a:solidFill>
                          <a:effectLst/>
                          <a:latin typeface="+mn-lt"/>
                        </a:rPr>
                        <a:t>1</a:t>
                      </a:r>
                      <a:endParaRPr lang="en-US" sz="2300" b="0" i="0" u="none" strike="noStrike" dirty="0">
                        <a:solidFill>
                          <a:schemeClr val="tx1"/>
                        </a:solidFill>
                        <a:effectLst/>
                        <a:latin typeface="+mn-lt"/>
                      </a:endParaRP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b="0" i="0" u="none" strike="noStrike" dirty="0">
                          <a:solidFill>
                            <a:schemeClr val="tx1"/>
                          </a:solidFill>
                          <a:effectLst/>
                          <a:latin typeface="+mn-lt"/>
                        </a:rPr>
                        <a:t>0</a:t>
                      </a: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300" b="0" i="0" u="none" strike="noStrike" dirty="0">
                          <a:solidFill>
                            <a:schemeClr val="tx1"/>
                          </a:solidFill>
                          <a:effectLst/>
                          <a:latin typeface="+mn-lt"/>
                        </a:rPr>
                        <a:t>0</a:t>
                      </a:r>
                    </a:p>
                  </a:txBody>
                  <a:tcPr marL="115701" marR="115701" marT="57850" marB="57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3718463"/>
                  </a:ext>
                </a:extLst>
              </a:tr>
            </a:tbl>
          </a:graphicData>
        </a:graphic>
      </p:graphicFrame>
      <p:sp>
        <p:nvSpPr>
          <p:cNvPr id="6" name="Arrow: Curved Left 5">
            <a:extLst>
              <a:ext uri="{FF2B5EF4-FFF2-40B4-BE49-F238E27FC236}">
                <a16:creationId xmlns:a16="http://schemas.microsoft.com/office/drawing/2014/main" id="{9DB4F94D-9F14-4B19-BEBF-2BE700AB1BE2}"/>
              </a:ext>
            </a:extLst>
          </p:cNvPr>
          <p:cNvSpPr/>
          <p:nvPr/>
        </p:nvSpPr>
        <p:spPr bwMode="auto">
          <a:xfrm rot="16200000" flipH="1">
            <a:off x="7044976" y="3022168"/>
            <a:ext cx="808076" cy="6556917"/>
          </a:xfrm>
          <a:prstGeom prst="curvedLef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5" name="Rectangle 4">
            <a:hlinkClick r:id="rId2" action="ppaction://hlinksldjump"/>
            <a:extLst>
              <a:ext uri="{FF2B5EF4-FFF2-40B4-BE49-F238E27FC236}">
                <a16:creationId xmlns:a16="http://schemas.microsoft.com/office/drawing/2014/main" id="{E4BDCDAA-A21E-3A2F-E354-8EA5E31F6E2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759317792"/>
      </p:ext>
    </p:extLst>
  </p:cSld>
  <p:clrMapOvr>
    <a:masterClrMapping/>
  </p:clrMapOvr>
  <p:transition advClick="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2136EE32-FBDA-4504-A0A5-91BA98E3F020}"/>
                  </a:ext>
                </a:extLst>
              </p:cNvPr>
              <p:cNvSpPr txBox="1"/>
              <p:nvPr/>
            </p:nvSpPr>
            <p:spPr>
              <a:xfrm>
                <a:off x="9251707" y="1473909"/>
                <a:ext cx="3709092" cy="830997"/>
              </a:xfrm>
              <a:prstGeom prst="rect">
                <a:avLst/>
              </a:prstGeom>
              <a:noFill/>
            </p:spPr>
            <p:txBody>
              <a:bodyPr wrap="none" rtlCol="0">
                <a:spAutoFit/>
              </a:bodyPr>
              <a:lstStyle/>
              <a:p>
                <a:r>
                  <a:rPr lang="en-US" sz="2400" dirty="0">
                    <a:latin typeface="+mn-lt"/>
                  </a:rPr>
                  <a:t>AFSC Preferences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𝑃𝑟𝑒𝑓</m:t>
                    </m:r>
                  </m:oMath>
                </a14:m>
                <a:r>
                  <a:rPr kumimoji="0" lang="en-US" sz="2400" b="0" i="0" u="none" strike="noStrike" cap="none" normalizeH="0" baseline="0" dirty="0">
                    <a:ln>
                      <a:noFill/>
                    </a:ln>
                    <a:solidFill>
                      <a:schemeClr val="tx1"/>
                    </a:solidFill>
                    <a:effectLst/>
                  </a:rPr>
                  <a:t>)</a:t>
                </a:r>
              </a:p>
              <a:p>
                <a:r>
                  <a:rPr lang="en-US" sz="2400" dirty="0">
                    <a:latin typeface="+mn-lt"/>
                  </a:rPr>
                  <a:t> </a:t>
                </a:r>
              </a:p>
            </p:txBody>
          </p:sp>
        </mc:Choice>
        <mc:Fallback xmlns="">
          <p:sp>
            <p:nvSpPr>
              <p:cNvPr id="114" name="TextBox 113">
                <a:extLst>
                  <a:ext uri="{FF2B5EF4-FFF2-40B4-BE49-F238E27FC236}">
                    <a16:creationId xmlns:a16="http://schemas.microsoft.com/office/drawing/2014/main" id="{2136EE32-FBDA-4504-A0A5-91BA98E3F020}"/>
                  </a:ext>
                </a:extLst>
              </p:cNvPr>
              <p:cNvSpPr txBox="1">
                <a:spLocks noRot="1" noChangeAspect="1" noMove="1" noResize="1" noEditPoints="1" noAdjustHandles="1" noChangeArrowheads="1" noChangeShapeType="1" noTextEdit="1"/>
              </p:cNvSpPr>
              <p:nvPr/>
            </p:nvSpPr>
            <p:spPr>
              <a:xfrm>
                <a:off x="9251707" y="1473909"/>
                <a:ext cx="3709092" cy="830997"/>
              </a:xfrm>
              <a:prstGeom prst="rect">
                <a:avLst/>
              </a:prstGeom>
              <a:blipFill>
                <a:blip r:embed="rId2"/>
                <a:stretch>
                  <a:fillRect l="-2632" t="-5147" r="-1809"/>
                </a:stretch>
              </a:blipFill>
            </p:spPr>
            <p:txBody>
              <a:bodyPr/>
              <a:lstStyle/>
              <a:p>
                <a:r>
                  <a:rPr lang="en-US">
                    <a:noFill/>
                  </a:rPr>
                  <a:t> </a:t>
                </a:r>
              </a:p>
            </p:txBody>
          </p:sp>
        </mc:Fallback>
      </mc:AlternateContent>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035"/>
            <a:ext cx="6459610"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Greedy Method</a:t>
            </a:r>
          </a:p>
          <a:p>
            <a:pPr lvl="1"/>
            <a:r>
              <a:rPr lang="en-US" dirty="0"/>
              <a:t>Cadets receive top choice available AFSC in order of merit</a:t>
            </a:r>
            <a:endParaRPr lang="en-US" dirty="0">
              <a:solidFill>
                <a:schemeClr val="bg2">
                  <a:lumMod val="60000"/>
                  <a:lumOff val="40000"/>
                </a:schemeClr>
              </a:solidFill>
            </a:endParaRPr>
          </a:p>
          <a:p>
            <a:pPr lvl="1"/>
            <a:r>
              <a:rPr lang="en-US" dirty="0">
                <a:solidFill>
                  <a:schemeClr val="bg2">
                    <a:lumMod val="60000"/>
                    <a:lumOff val="40000"/>
                  </a:schemeClr>
                </a:solidFill>
              </a:rPr>
              <a:t>Only quotas and cadet preference are incorporated</a:t>
            </a: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Modeling Techniques</a:t>
            </a:r>
          </a:p>
        </p:txBody>
      </p:sp>
      <p:sp>
        <p:nvSpPr>
          <p:cNvPr id="20" name="Rectangle 19">
            <a:extLst>
              <a:ext uri="{FF2B5EF4-FFF2-40B4-BE49-F238E27FC236}">
                <a16:creationId xmlns:a16="http://schemas.microsoft.com/office/drawing/2014/main" id="{08470868-B6CD-4240-897A-6219703F4C66}"/>
              </a:ext>
            </a:extLst>
          </p:cNvPr>
          <p:cNvSpPr/>
          <p:nvPr/>
        </p:nvSpPr>
        <p:spPr bwMode="auto">
          <a:xfrm>
            <a:off x="7664453" y="2237904"/>
            <a:ext cx="1001525" cy="60336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8A5CE01-F5ED-40EF-9FA8-B1C69FE0D238}"/>
                  </a:ext>
                </a:extLst>
              </p:cNvPr>
              <p:cNvSpPr txBox="1"/>
              <p:nvPr/>
            </p:nvSpPr>
            <p:spPr>
              <a:xfrm>
                <a:off x="7788391" y="2237904"/>
                <a:ext cx="1001527" cy="101566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1" name="TextBox 20">
                <a:extLst>
                  <a:ext uri="{FF2B5EF4-FFF2-40B4-BE49-F238E27FC236}">
                    <a16:creationId xmlns:a16="http://schemas.microsoft.com/office/drawing/2014/main" id="{68A5CE01-F5ED-40EF-9FA8-B1C69FE0D238}"/>
                  </a:ext>
                </a:extLst>
              </p:cNvPr>
              <p:cNvSpPr txBox="1">
                <a:spLocks noRot="1" noChangeAspect="1" noMove="1" noResize="1" noEditPoints="1" noAdjustHandles="1" noChangeArrowheads="1" noChangeShapeType="1" noTextEdit="1"/>
              </p:cNvSpPr>
              <p:nvPr/>
            </p:nvSpPr>
            <p:spPr>
              <a:xfrm>
                <a:off x="7788391" y="2237904"/>
                <a:ext cx="1001527" cy="1015663"/>
              </a:xfrm>
              <a:prstGeom prst="rect">
                <a:avLst/>
              </a:prstGeom>
              <a:blipFill>
                <a:blip r:embed="rId3"/>
                <a:stretch>
                  <a:fillRect/>
                </a:stretch>
              </a:blipFill>
            </p:spPr>
            <p:txBody>
              <a:bodyPr/>
              <a:lstStyle/>
              <a:p>
                <a:r>
                  <a:rPr lang="en-US">
                    <a:noFill/>
                  </a:rPr>
                  <a:t> </a:t>
                </a:r>
              </a:p>
            </p:txBody>
          </p:sp>
        </mc:Fallback>
      </mc:AlternateContent>
      <p:grpSp>
        <p:nvGrpSpPr>
          <p:cNvPr id="61" name="Group 60">
            <a:extLst>
              <a:ext uri="{FF2B5EF4-FFF2-40B4-BE49-F238E27FC236}">
                <a16:creationId xmlns:a16="http://schemas.microsoft.com/office/drawing/2014/main" id="{DA63DC22-002A-4A05-97EC-4D35915F8A50}"/>
              </a:ext>
            </a:extLst>
          </p:cNvPr>
          <p:cNvGrpSpPr/>
          <p:nvPr/>
        </p:nvGrpSpPr>
        <p:grpSpPr>
          <a:xfrm>
            <a:off x="8933278" y="2242334"/>
            <a:ext cx="3986589" cy="712443"/>
            <a:chOff x="9205836" y="1528338"/>
            <a:chExt cx="3986589" cy="712443"/>
          </a:xfrm>
        </p:grpSpPr>
        <p:sp>
          <p:nvSpPr>
            <p:cNvPr id="62" name="Oval 61">
              <a:extLst>
                <a:ext uri="{FF2B5EF4-FFF2-40B4-BE49-F238E27FC236}">
                  <a16:creationId xmlns:a16="http://schemas.microsoft.com/office/drawing/2014/main" id="{C8466A03-CEFA-447A-900A-D57641158FF4}"/>
                </a:ext>
              </a:extLst>
            </p:cNvPr>
            <p:cNvSpPr/>
            <p:nvPr/>
          </p:nvSpPr>
          <p:spPr bwMode="auto">
            <a:xfrm>
              <a:off x="9293912" y="1554419"/>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73EA2B6-4529-43BE-8CBC-93FCFC36AB0D}"/>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3" name="TextBox 62">
                  <a:extLst>
                    <a:ext uri="{FF2B5EF4-FFF2-40B4-BE49-F238E27FC236}">
                      <a16:creationId xmlns:a16="http://schemas.microsoft.com/office/drawing/2014/main" id="{D73EA2B6-4529-43BE-8CBC-93FCFC36AB0D}"/>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52E8A864-2CC2-4B18-AC92-C9CE602764F6}"/>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4" name="TextBox 63">
                  <a:extLst>
                    <a:ext uri="{FF2B5EF4-FFF2-40B4-BE49-F238E27FC236}">
                      <a16:creationId xmlns:a16="http://schemas.microsoft.com/office/drawing/2014/main" id="{52E8A864-2CC2-4B18-AC92-C9CE602764F6}"/>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17"/>
                  <a:stretch>
                    <a:fillRect/>
                  </a:stretch>
                </a:blipFill>
              </p:spPr>
              <p:txBody>
                <a:bodyPr/>
                <a:lstStyle/>
                <a:p>
                  <a:r>
                    <a:rPr lang="en-US">
                      <a:noFill/>
                    </a:rPr>
                    <a:t> </a:t>
                  </a:r>
                </a:p>
              </p:txBody>
            </p:sp>
          </mc:Fallback>
        </mc:AlternateContent>
        <p:sp>
          <p:nvSpPr>
            <p:cNvPr id="65" name="Oval 64">
              <a:extLst>
                <a:ext uri="{FF2B5EF4-FFF2-40B4-BE49-F238E27FC236}">
                  <a16:creationId xmlns:a16="http://schemas.microsoft.com/office/drawing/2014/main" id="{66A5F997-D10C-4F8F-ABBF-85A8248C14F6}"/>
                </a:ext>
              </a:extLst>
            </p:cNvPr>
            <p:cNvSpPr/>
            <p:nvPr/>
          </p:nvSpPr>
          <p:spPr bwMode="auto">
            <a:xfrm>
              <a:off x="10350698" y="1528338"/>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DDCEC433-1C6C-49C4-954C-2C2979D413AE}"/>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6" name="TextBox 65">
                  <a:extLst>
                    <a:ext uri="{FF2B5EF4-FFF2-40B4-BE49-F238E27FC236}">
                      <a16:creationId xmlns:a16="http://schemas.microsoft.com/office/drawing/2014/main" id="{DDCEC433-1C6C-49C4-954C-2C2979D413AE}"/>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38CE400-0EE3-4E39-9122-C5B3C6701CA1}"/>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7" name="TextBox 66">
                  <a:extLst>
                    <a:ext uri="{FF2B5EF4-FFF2-40B4-BE49-F238E27FC236}">
                      <a16:creationId xmlns:a16="http://schemas.microsoft.com/office/drawing/2014/main" id="{538CE400-0EE3-4E39-9122-C5B3C6701CA1}"/>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9"/>
                  <a:stretch>
                    <a:fillRect/>
                  </a:stretch>
                </a:blipFill>
              </p:spPr>
              <p:txBody>
                <a:bodyPr/>
                <a:lstStyle/>
                <a:p>
                  <a:r>
                    <a:rPr lang="en-US">
                      <a:noFill/>
                    </a:rPr>
                    <a:t> </a:t>
                  </a:r>
                </a:p>
              </p:txBody>
            </p:sp>
          </mc:Fallback>
        </mc:AlternateContent>
        <p:sp>
          <p:nvSpPr>
            <p:cNvPr id="68" name="Oval 67">
              <a:extLst>
                <a:ext uri="{FF2B5EF4-FFF2-40B4-BE49-F238E27FC236}">
                  <a16:creationId xmlns:a16="http://schemas.microsoft.com/office/drawing/2014/main" id="{C1C3CB06-0266-4FBD-B152-2CADEA71B23A}"/>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74281B3-A93F-4645-A790-E902AB06068D}"/>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9" name="TextBox 68">
                  <a:extLst>
                    <a:ext uri="{FF2B5EF4-FFF2-40B4-BE49-F238E27FC236}">
                      <a16:creationId xmlns:a16="http://schemas.microsoft.com/office/drawing/2014/main" id="{D74281B3-A93F-4645-A790-E902AB06068D}"/>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F17A6824-80D9-49BF-99F4-8141047BE5B0}"/>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70" name="TextBox 69">
                  <a:extLst>
                    <a:ext uri="{FF2B5EF4-FFF2-40B4-BE49-F238E27FC236}">
                      <a16:creationId xmlns:a16="http://schemas.microsoft.com/office/drawing/2014/main" id="{F17A6824-80D9-49BF-99F4-8141047BE5B0}"/>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21"/>
                  <a:stretch>
                    <a:fillRect/>
                  </a:stretch>
                </a:blipFill>
              </p:spPr>
              <p:txBody>
                <a:bodyPr/>
                <a:lstStyle/>
                <a:p>
                  <a:r>
                    <a:rPr lang="en-US">
                      <a:noFill/>
                    </a:rPr>
                    <a:t> </a:t>
                  </a:r>
                </a:p>
              </p:txBody>
            </p:sp>
          </mc:Fallback>
        </mc:AlternateContent>
        <p:sp>
          <p:nvSpPr>
            <p:cNvPr id="71" name="Oval 70">
              <a:extLst>
                <a:ext uri="{FF2B5EF4-FFF2-40B4-BE49-F238E27FC236}">
                  <a16:creationId xmlns:a16="http://schemas.microsoft.com/office/drawing/2014/main" id="{4CE5827A-BA93-4A35-B586-039495949787}"/>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D6157BC3-42F6-4C4C-B3EA-55E30FAE65EE}"/>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72" name="TextBox 71">
                  <a:extLst>
                    <a:ext uri="{FF2B5EF4-FFF2-40B4-BE49-F238E27FC236}">
                      <a16:creationId xmlns:a16="http://schemas.microsoft.com/office/drawing/2014/main" id="{D6157BC3-42F6-4C4C-B3EA-55E30FAE65EE}"/>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2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2EB1B3CA-92BC-46BC-AFD7-1915B17F8FFE}"/>
                  </a:ext>
                </a:extLst>
              </p:cNvPr>
              <p:cNvSpPr txBox="1"/>
              <p:nvPr/>
            </p:nvSpPr>
            <p:spPr>
              <a:xfrm>
                <a:off x="7422215" y="1469691"/>
                <a:ext cx="1733873" cy="461665"/>
              </a:xfrm>
              <a:prstGeom prst="rect">
                <a:avLst/>
              </a:prstGeom>
              <a:noFill/>
            </p:spPr>
            <p:txBody>
              <a:bodyPr wrap="none" rtlCol="0">
                <a:spAutoFit/>
              </a:bodyPr>
              <a:lstStyle/>
              <a:p>
                <a:r>
                  <a:rPr lang="en-US" sz="2400" dirty="0">
                    <a:latin typeface="+mn-lt"/>
                  </a:rPr>
                  <a:t>Cadets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𝐶</m:t>
                    </m:r>
                  </m:oMath>
                </a14:m>
                <a:r>
                  <a:rPr lang="en-US" sz="2400" dirty="0">
                    <a:latin typeface="+mn-lt"/>
                  </a:rPr>
                  <a:t>) </a:t>
                </a:r>
              </a:p>
            </p:txBody>
          </p:sp>
        </mc:Choice>
        <mc:Fallback xmlns="">
          <p:sp>
            <p:nvSpPr>
              <p:cNvPr id="116" name="TextBox 115">
                <a:extLst>
                  <a:ext uri="{FF2B5EF4-FFF2-40B4-BE49-F238E27FC236}">
                    <a16:creationId xmlns:a16="http://schemas.microsoft.com/office/drawing/2014/main" id="{2EB1B3CA-92BC-46BC-AFD7-1915B17F8FFE}"/>
                  </a:ext>
                </a:extLst>
              </p:cNvPr>
              <p:cNvSpPr txBox="1">
                <a:spLocks noRot="1" noChangeAspect="1" noMove="1" noResize="1" noEditPoints="1" noAdjustHandles="1" noChangeArrowheads="1" noChangeShapeType="1" noTextEdit="1"/>
              </p:cNvSpPr>
              <p:nvPr/>
            </p:nvSpPr>
            <p:spPr>
              <a:xfrm>
                <a:off x="7422215" y="1469691"/>
                <a:ext cx="1733873" cy="461665"/>
              </a:xfrm>
              <a:prstGeom prst="rect">
                <a:avLst/>
              </a:prstGeom>
              <a:blipFill>
                <a:blip r:embed="rId23"/>
                <a:stretch>
                  <a:fillRect l="-5634" t="-9211" r="-4577" b="-30263"/>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E4CC0BFA-F2C9-4FDF-BDA4-806B7E465A61}"/>
              </a:ext>
            </a:extLst>
          </p:cNvPr>
          <p:cNvSpPr txBox="1"/>
          <p:nvPr/>
        </p:nvSpPr>
        <p:spPr>
          <a:xfrm>
            <a:off x="9304277" y="6816314"/>
            <a:ext cx="3002617" cy="338554"/>
          </a:xfrm>
          <a:prstGeom prst="rect">
            <a:avLst/>
          </a:prstGeom>
          <a:noFill/>
        </p:spPr>
        <p:txBody>
          <a:bodyPr wrap="none" rtlCol="0">
            <a:spAutoFit/>
          </a:bodyPr>
          <a:lstStyle/>
          <a:p>
            <a:r>
              <a:rPr lang="en-US" sz="1600" dirty="0" err="1"/>
              <a:t>NoAF</a:t>
            </a:r>
            <a:r>
              <a:rPr lang="en-US" sz="1600" dirty="0"/>
              <a:t>: “Needs of the Air Force”</a:t>
            </a:r>
          </a:p>
        </p:txBody>
      </p:sp>
      <p:sp>
        <p:nvSpPr>
          <p:cNvPr id="3" name="Rectangle 2">
            <a:hlinkClick r:id="rId24" action="ppaction://hlinksldjump"/>
            <a:extLst>
              <a:ext uri="{FF2B5EF4-FFF2-40B4-BE49-F238E27FC236}">
                <a16:creationId xmlns:a16="http://schemas.microsoft.com/office/drawing/2014/main" id="{B02A0449-1535-C05F-52D2-6872ED50934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680949688"/>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035"/>
            <a:ext cx="6627017" cy="4855289"/>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Air Force defines “priorities” for the assignment solution</a:t>
            </a:r>
          </a:p>
          <a:p>
            <a:r>
              <a:rPr lang="en-US" dirty="0"/>
              <a:t>Priorities pertain to characteristics of the cadets assigned to the AFSCs</a:t>
            </a:r>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Problem Description</a:t>
            </a:r>
          </a:p>
        </p:txBody>
      </p:sp>
      <p:pic>
        <p:nvPicPr>
          <p:cNvPr id="1028" name="Picture 4">
            <a:extLst>
              <a:ext uri="{FF2B5EF4-FFF2-40B4-BE49-F238E27FC236}">
                <a16:creationId xmlns:a16="http://schemas.microsoft.com/office/drawing/2014/main" id="{65C6A293-1893-43B9-83D8-4ED34EBB3E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5" t="-2268" r="13865" b="17012"/>
          <a:stretch/>
        </p:blipFill>
        <p:spPr bwMode="auto">
          <a:xfrm>
            <a:off x="8073453" y="1435035"/>
            <a:ext cx="4846414" cy="48463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rId3" action="ppaction://hlinksldjump"/>
            <a:extLst>
              <a:ext uri="{FF2B5EF4-FFF2-40B4-BE49-F238E27FC236}">
                <a16:creationId xmlns:a16="http://schemas.microsoft.com/office/drawing/2014/main" id="{33B1DF6E-F2FB-0414-27D1-83D59641EFFF}"/>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588675407"/>
      </p:ext>
    </p:extLst>
  </p:cSld>
  <p:clrMapOvr>
    <a:masterClrMapping/>
  </p:clrMapOvr>
  <p:transition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2136EE32-FBDA-4504-A0A5-91BA98E3F020}"/>
                  </a:ext>
                </a:extLst>
              </p:cNvPr>
              <p:cNvSpPr txBox="1"/>
              <p:nvPr/>
            </p:nvSpPr>
            <p:spPr>
              <a:xfrm>
                <a:off x="9251707" y="1473909"/>
                <a:ext cx="3709092" cy="830997"/>
              </a:xfrm>
              <a:prstGeom prst="rect">
                <a:avLst/>
              </a:prstGeom>
              <a:noFill/>
            </p:spPr>
            <p:txBody>
              <a:bodyPr wrap="none" rtlCol="0">
                <a:spAutoFit/>
              </a:bodyPr>
              <a:lstStyle/>
              <a:p>
                <a:r>
                  <a:rPr lang="en-US" sz="2400" dirty="0">
                    <a:latin typeface="+mn-lt"/>
                  </a:rPr>
                  <a:t>AFSC Preferences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𝑃𝑟𝑒𝑓</m:t>
                    </m:r>
                  </m:oMath>
                </a14:m>
                <a:r>
                  <a:rPr kumimoji="0" lang="en-US" sz="2400" b="0" i="0" u="none" strike="noStrike" cap="none" normalizeH="0" baseline="0" dirty="0">
                    <a:ln>
                      <a:noFill/>
                    </a:ln>
                    <a:solidFill>
                      <a:schemeClr val="tx1"/>
                    </a:solidFill>
                    <a:effectLst/>
                  </a:rPr>
                  <a:t>)</a:t>
                </a:r>
              </a:p>
              <a:p>
                <a:r>
                  <a:rPr lang="en-US" sz="2400" dirty="0">
                    <a:latin typeface="+mn-lt"/>
                  </a:rPr>
                  <a:t> </a:t>
                </a:r>
              </a:p>
            </p:txBody>
          </p:sp>
        </mc:Choice>
        <mc:Fallback xmlns="">
          <p:sp>
            <p:nvSpPr>
              <p:cNvPr id="114" name="TextBox 113">
                <a:extLst>
                  <a:ext uri="{FF2B5EF4-FFF2-40B4-BE49-F238E27FC236}">
                    <a16:creationId xmlns:a16="http://schemas.microsoft.com/office/drawing/2014/main" id="{2136EE32-FBDA-4504-A0A5-91BA98E3F020}"/>
                  </a:ext>
                </a:extLst>
              </p:cNvPr>
              <p:cNvSpPr txBox="1">
                <a:spLocks noRot="1" noChangeAspect="1" noMove="1" noResize="1" noEditPoints="1" noAdjustHandles="1" noChangeArrowheads="1" noChangeShapeType="1" noTextEdit="1"/>
              </p:cNvSpPr>
              <p:nvPr/>
            </p:nvSpPr>
            <p:spPr>
              <a:xfrm>
                <a:off x="9251707" y="1473909"/>
                <a:ext cx="3709092" cy="830997"/>
              </a:xfrm>
              <a:prstGeom prst="rect">
                <a:avLst/>
              </a:prstGeom>
              <a:blipFill>
                <a:blip r:embed="rId2"/>
                <a:stretch>
                  <a:fillRect l="-2632" t="-5147" r="-1809"/>
                </a:stretch>
              </a:blipFill>
            </p:spPr>
            <p:txBody>
              <a:bodyPr/>
              <a:lstStyle/>
              <a:p>
                <a:r>
                  <a:rPr lang="en-US">
                    <a:noFill/>
                  </a:rPr>
                  <a:t> </a:t>
                </a:r>
              </a:p>
            </p:txBody>
          </p:sp>
        </mc:Fallback>
      </mc:AlternateContent>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035"/>
            <a:ext cx="6459610"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Greedy Method</a:t>
            </a:r>
          </a:p>
          <a:p>
            <a:pPr lvl="1"/>
            <a:r>
              <a:rPr lang="en-US" dirty="0"/>
              <a:t>Cadets receive top choice available AFSC in order of merit</a:t>
            </a:r>
            <a:endParaRPr lang="en-US" dirty="0">
              <a:solidFill>
                <a:schemeClr val="bg2">
                  <a:lumMod val="60000"/>
                  <a:lumOff val="40000"/>
                </a:schemeClr>
              </a:solidFill>
            </a:endParaRPr>
          </a:p>
          <a:p>
            <a:pPr lvl="1"/>
            <a:r>
              <a:rPr lang="en-US" dirty="0">
                <a:solidFill>
                  <a:schemeClr val="bg2">
                    <a:lumMod val="60000"/>
                    <a:lumOff val="40000"/>
                  </a:schemeClr>
                </a:solidFill>
              </a:rPr>
              <a:t>Only quotas and cadet preference are incorporated</a:t>
            </a: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Modeling Techniques</a:t>
            </a:r>
          </a:p>
        </p:txBody>
      </p:sp>
      <p:sp>
        <p:nvSpPr>
          <p:cNvPr id="20" name="Rectangle 19">
            <a:extLst>
              <a:ext uri="{FF2B5EF4-FFF2-40B4-BE49-F238E27FC236}">
                <a16:creationId xmlns:a16="http://schemas.microsoft.com/office/drawing/2014/main" id="{08470868-B6CD-4240-897A-6219703F4C66}"/>
              </a:ext>
            </a:extLst>
          </p:cNvPr>
          <p:cNvSpPr/>
          <p:nvPr/>
        </p:nvSpPr>
        <p:spPr bwMode="auto">
          <a:xfrm>
            <a:off x="7664453" y="2237904"/>
            <a:ext cx="1001525" cy="60336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8A5CE01-F5ED-40EF-9FA8-B1C69FE0D238}"/>
                  </a:ext>
                </a:extLst>
              </p:cNvPr>
              <p:cNvSpPr txBox="1"/>
              <p:nvPr/>
            </p:nvSpPr>
            <p:spPr>
              <a:xfrm>
                <a:off x="7788391" y="2237904"/>
                <a:ext cx="1001527" cy="101566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1" name="TextBox 20">
                <a:extLst>
                  <a:ext uri="{FF2B5EF4-FFF2-40B4-BE49-F238E27FC236}">
                    <a16:creationId xmlns:a16="http://schemas.microsoft.com/office/drawing/2014/main" id="{68A5CE01-F5ED-40EF-9FA8-B1C69FE0D238}"/>
                  </a:ext>
                </a:extLst>
              </p:cNvPr>
              <p:cNvSpPr txBox="1">
                <a:spLocks noRot="1" noChangeAspect="1" noMove="1" noResize="1" noEditPoints="1" noAdjustHandles="1" noChangeArrowheads="1" noChangeShapeType="1" noTextEdit="1"/>
              </p:cNvSpPr>
              <p:nvPr/>
            </p:nvSpPr>
            <p:spPr>
              <a:xfrm>
                <a:off x="7788391" y="2237904"/>
                <a:ext cx="1001527" cy="1015663"/>
              </a:xfrm>
              <a:prstGeom prst="rect">
                <a:avLst/>
              </a:prstGeom>
              <a:blipFill>
                <a:blip r:embed="rId3"/>
                <a:stretch>
                  <a:fillRect/>
                </a:stretch>
              </a:blipFill>
            </p:spPr>
            <p:txBody>
              <a:bodyPr/>
              <a:lstStyle/>
              <a:p>
                <a:r>
                  <a:rPr lang="en-US">
                    <a:noFill/>
                  </a:rPr>
                  <a:t> </a:t>
                </a:r>
              </a:p>
            </p:txBody>
          </p:sp>
        </mc:Fallback>
      </mc:AlternateContent>
      <p:grpSp>
        <p:nvGrpSpPr>
          <p:cNvPr id="61" name="Group 60">
            <a:extLst>
              <a:ext uri="{FF2B5EF4-FFF2-40B4-BE49-F238E27FC236}">
                <a16:creationId xmlns:a16="http://schemas.microsoft.com/office/drawing/2014/main" id="{DA63DC22-002A-4A05-97EC-4D35915F8A50}"/>
              </a:ext>
            </a:extLst>
          </p:cNvPr>
          <p:cNvGrpSpPr/>
          <p:nvPr/>
        </p:nvGrpSpPr>
        <p:grpSpPr>
          <a:xfrm>
            <a:off x="8933278" y="2242334"/>
            <a:ext cx="3986589" cy="712443"/>
            <a:chOff x="9205836" y="1528338"/>
            <a:chExt cx="3986589" cy="712443"/>
          </a:xfrm>
        </p:grpSpPr>
        <p:sp>
          <p:nvSpPr>
            <p:cNvPr id="62" name="Oval 61">
              <a:extLst>
                <a:ext uri="{FF2B5EF4-FFF2-40B4-BE49-F238E27FC236}">
                  <a16:creationId xmlns:a16="http://schemas.microsoft.com/office/drawing/2014/main" id="{C8466A03-CEFA-447A-900A-D57641158FF4}"/>
                </a:ext>
              </a:extLst>
            </p:cNvPr>
            <p:cNvSpPr/>
            <p:nvPr/>
          </p:nvSpPr>
          <p:spPr bwMode="auto">
            <a:xfrm>
              <a:off x="9293912" y="1554419"/>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73EA2B6-4529-43BE-8CBC-93FCFC36AB0D}"/>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3" name="TextBox 62">
                  <a:extLst>
                    <a:ext uri="{FF2B5EF4-FFF2-40B4-BE49-F238E27FC236}">
                      <a16:creationId xmlns:a16="http://schemas.microsoft.com/office/drawing/2014/main" id="{D73EA2B6-4529-43BE-8CBC-93FCFC36AB0D}"/>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52E8A864-2CC2-4B18-AC92-C9CE602764F6}"/>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4" name="TextBox 63">
                  <a:extLst>
                    <a:ext uri="{FF2B5EF4-FFF2-40B4-BE49-F238E27FC236}">
                      <a16:creationId xmlns:a16="http://schemas.microsoft.com/office/drawing/2014/main" id="{52E8A864-2CC2-4B18-AC92-C9CE602764F6}"/>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17"/>
                  <a:stretch>
                    <a:fillRect/>
                  </a:stretch>
                </a:blipFill>
              </p:spPr>
              <p:txBody>
                <a:bodyPr/>
                <a:lstStyle/>
                <a:p>
                  <a:r>
                    <a:rPr lang="en-US">
                      <a:noFill/>
                    </a:rPr>
                    <a:t> </a:t>
                  </a:r>
                </a:p>
              </p:txBody>
            </p:sp>
          </mc:Fallback>
        </mc:AlternateContent>
        <p:sp>
          <p:nvSpPr>
            <p:cNvPr id="65" name="Oval 64">
              <a:extLst>
                <a:ext uri="{FF2B5EF4-FFF2-40B4-BE49-F238E27FC236}">
                  <a16:creationId xmlns:a16="http://schemas.microsoft.com/office/drawing/2014/main" id="{66A5F997-D10C-4F8F-ABBF-85A8248C14F6}"/>
                </a:ext>
              </a:extLst>
            </p:cNvPr>
            <p:cNvSpPr/>
            <p:nvPr/>
          </p:nvSpPr>
          <p:spPr bwMode="auto">
            <a:xfrm>
              <a:off x="10350698" y="1528338"/>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DDCEC433-1C6C-49C4-954C-2C2979D413AE}"/>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6" name="TextBox 65">
                  <a:extLst>
                    <a:ext uri="{FF2B5EF4-FFF2-40B4-BE49-F238E27FC236}">
                      <a16:creationId xmlns:a16="http://schemas.microsoft.com/office/drawing/2014/main" id="{DDCEC433-1C6C-49C4-954C-2C2979D413AE}"/>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38CE400-0EE3-4E39-9122-C5B3C6701CA1}"/>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7" name="TextBox 66">
                  <a:extLst>
                    <a:ext uri="{FF2B5EF4-FFF2-40B4-BE49-F238E27FC236}">
                      <a16:creationId xmlns:a16="http://schemas.microsoft.com/office/drawing/2014/main" id="{538CE400-0EE3-4E39-9122-C5B3C6701CA1}"/>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9"/>
                  <a:stretch>
                    <a:fillRect/>
                  </a:stretch>
                </a:blipFill>
              </p:spPr>
              <p:txBody>
                <a:bodyPr/>
                <a:lstStyle/>
                <a:p>
                  <a:r>
                    <a:rPr lang="en-US">
                      <a:noFill/>
                    </a:rPr>
                    <a:t> </a:t>
                  </a:r>
                </a:p>
              </p:txBody>
            </p:sp>
          </mc:Fallback>
        </mc:AlternateContent>
        <p:sp>
          <p:nvSpPr>
            <p:cNvPr id="68" name="Oval 67">
              <a:extLst>
                <a:ext uri="{FF2B5EF4-FFF2-40B4-BE49-F238E27FC236}">
                  <a16:creationId xmlns:a16="http://schemas.microsoft.com/office/drawing/2014/main" id="{C1C3CB06-0266-4FBD-B152-2CADEA71B23A}"/>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74281B3-A93F-4645-A790-E902AB06068D}"/>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9" name="TextBox 68">
                  <a:extLst>
                    <a:ext uri="{FF2B5EF4-FFF2-40B4-BE49-F238E27FC236}">
                      <a16:creationId xmlns:a16="http://schemas.microsoft.com/office/drawing/2014/main" id="{D74281B3-A93F-4645-A790-E902AB06068D}"/>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F17A6824-80D9-49BF-99F4-8141047BE5B0}"/>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70" name="TextBox 69">
                  <a:extLst>
                    <a:ext uri="{FF2B5EF4-FFF2-40B4-BE49-F238E27FC236}">
                      <a16:creationId xmlns:a16="http://schemas.microsoft.com/office/drawing/2014/main" id="{F17A6824-80D9-49BF-99F4-8141047BE5B0}"/>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21"/>
                  <a:stretch>
                    <a:fillRect/>
                  </a:stretch>
                </a:blipFill>
              </p:spPr>
              <p:txBody>
                <a:bodyPr/>
                <a:lstStyle/>
                <a:p>
                  <a:r>
                    <a:rPr lang="en-US">
                      <a:noFill/>
                    </a:rPr>
                    <a:t> </a:t>
                  </a:r>
                </a:p>
              </p:txBody>
            </p:sp>
          </mc:Fallback>
        </mc:AlternateContent>
        <p:sp>
          <p:nvSpPr>
            <p:cNvPr id="71" name="Oval 70">
              <a:extLst>
                <a:ext uri="{FF2B5EF4-FFF2-40B4-BE49-F238E27FC236}">
                  <a16:creationId xmlns:a16="http://schemas.microsoft.com/office/drawing/2014/main" id="{4CE5827A-BA93-4A35-B586-039495949787}"/>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D6157BC3-42F6-4C4C-B3EA-55E30FAE65EE}"/>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72" name="TextBox 71">
                  <a:extLst>
                    <a:ext uri="{FF2B5EF4-FFF2-40B4-BE49-F238E27FC236}">
                      <a16:creationId xmlns:a16="http://schemas.microsoft.com/office/drawing/2014/main" id="{D6157BC3-42F6-4C4C-B3EA-55E30FAE65EE}"/>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2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2EB1B3CA-92BC-46BC-AFD7-1915B17F8FFE}"/>
                  </a:ext>
                </a:extLst>
              </p:cNvPr>
              <p:cNvSpPr txBox="1"/>
              <p:nvPr/>
            </p:nvSpPr>
            <p:spPr>
              <a:xfrm>
                <a:off x="7422215" y="1469691"/>
                <a:ext cx="1733873" cy="461665"/>
              </a:xfrm>
              <a:prstGeom prst="rect">
                <a:avLst/>
              </a:prstGeom>
              <a:noFill/>
            </p:spPr>
            <p:txBody>
              <a:bodyPr wrap="none" rtlCol="0">
                <a:spAutoFit/>
              </a:bodyPr>
              <a:lstStyle/>
              <a:p>
                <a:r>
                  <a:rPr lang="en-US" sz="2400" dirty="0">
                    <a:latin typeface="+mn-lt"/>
                  </a:rPr>
                  <a:t>Cadets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𝐶</m:t>
                    </m:r>
                  </m:oMath>
                </a14:m>
                <a:r>
                  <a:rPr lang="en-US" sz="2400" dirty="0">
                    <a:latin typeface="+mn-lt"/>
                  </a:rPr>
                  <a:t>) </a:t>
                </a:r>
              </a:p>
            </p:txBody>
          </p:sp>
        </mc:Choice>
        <mc:Fallback xmlns="">
          <p:sp>
            <p:nvSpPr>
              <p:cNvPr id="116" name="TextBox 115">
                <a:extLst>
                  <a:ext uri="{FF2B5EF4-FFF2-40B4-BE49-F238E27FC236}">
                    <a16:creationId xmlns:a16="http://schemas.microsoft.com/office/drawing/2014/main" id="{2EB1B3CA-92BC-46BC-AFD7-1915B17F8FFE}"/>
                  </a:ext>
                </a:extLst>
              </p:cNvPr>
              <p:cNvSpPr txBox="1">
                <a:spLocks noRot="1" noChangeAspect="1" noMove="1" noResize="1" noEditPoints="1" noAdjustHandles="1" noChangeArrowheads="1" noChangeShapeType="1" noTextEdit="1"/>
              </p:cNvSpPr>
              <p:nvPr/>
            </p:nvSpPr>
            <p:spPr>
              <a:xfrm>
                <a:off x="7422215" y="1469691"/>
                <a:ext cx="1733873" cy="461665"/>
              </a:xfrm>
              <a:prstGeom prst="rect">
                <a:avLst/>
              </a:prstGeom>
              <a:blipFill>
                <a:blip r:embed="rId23"/>
                <a:stretch>
                  <a:fillRect l="-5634" t="-9211" r="-4577" b="-30263"/>
                </a:stretch>
              </a:blipFill>
            </p:spPr>
            <p:txBody>
              <a:bodyPr/>
              <a:lstStyle/>
              <a:p>
                <a:r>
                  <a:rPr lang="en-US">
                    <a:noFill/>
                  </a:rPr>
                  <a:t> </a:t>
                </a:r>
              </a:p>
            </p:txBody>
          </p:sp>
        </mc:Fallback>
      </mc:AlternateContent>
      <p:sp>
        <p:nvSpPr>
          <p:cNvPr id="73" name="Star: 5 Points 72">
            <a:extLst>
              <a:ext uri="{FF2B5EF4-FFF2-40B4-BE49-F238E27FC236}">
                <a16:creationId xmlns:a16="http://schemas.microsoft.com/office/drawing/2014/main" id="{F9CEFD8E-E6DF-41C2-A710-B4944948B50C}"/>
              </a:ext>
            </a:extLst>
          </p:cNvPr>
          <p:cNvSpPr/>
          <p:nvPr/>
        </p:nvSpPr>
        <p:spPr bwMode="auto">
          <a:xfrm>
            <a:off x="9239320" y="1994610"/>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4" name="TextBox 73">
            <a:extLst>
              <a:ext uri="{FF2B5EF4-FFF2-40B4-BE49-F238E27FC236}">
                <a16:creationId xmlns:a16="http://schemas.microsoft.com/office/drawing/2014/main" id="{E30269EE-05B9-4447-8505-3712BD05129C}"/>
              </a:ext>
            </a:extLst>
          </p:cNvPr>
          <p:cNvSpPr txBox="1"/>
          <p:nvPr/>
        </p:nvSpPr>
        <p:spPr>
          <a:xfrm>
            <a:off x="9304277" y="6816314"/>
            <a:ext cx="3002617" cy="338554"/>
          </a:xfrm>
          <a:prstGeom prst="rect">
            <a:avLst/>
          </a:prstGeom>
          <a:noFill/>
        </p:spPr>
        <p:txBody>
          <a:bodyPr wrap="none" rtlCol="0">
            <a:spAutoFit/>
          </a:bodyPr>
          <a:lstStyle/>
          <a:p>
            <a:r>
              <a:rPr lang="en-US" sz="1600" dirty="0" err="1"/>
              <a:t>NoAF</a:t>
            </a:r>
            <a:r>
              <a:rPr lang="en-US" sz="1600" dirty="0"/>
              <a:t>: “Needs of the Air Force”</a:t>
            </a:r>
          </a:p>
        </p:txBody>
      </p:sp>
      <p:sp>
        <p:nvSpPr>
          <p:cNvPr id="3" name="Rectangle 2">
            <a:hlinkClick r:id="rId24" action="ppaction://hlinksldjump"/>
            <a:extLst>
              <a:ext uri="{FF2B5EF4-FFF2-40B4-BE49-F238E27FC236}">
                <a16:creationId xmlns:a16="http://schemas.microsoft.com/office/drawing/2014/main" id="{2930D0D9-B6B6-E323-D434-CD6E9879CC34}"/>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81284970"/>
      </p:ext>
    </p:extLst>
  </p:cSld>
  <p:clrMapOvr>
    <a:masterClrMapping/>
  </p:clrMapOvr>
  <p:transition advClick="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2136EE32-FBDA-4504-A0A5-91BA98E3F020}"/>
                  </a:ext>
                </a:extLst>
              </p:cNvPr>
              <p:cNvSpPr txBox="1"/>
              <p:nvPr/>
            </p:nvSpPr>
            <p:spPr>
              <a:xfrm>
                <a:off x="9251707" y="1473909"/>
                <a:ext cx="3709092" cy="830997"/>
              </a:xfrm>
              <a:prstGeom prst="rect">
                <a:avLst/>
              </a:prstGeom>
              <a:noFill/>
            </p:spPr>
            <p:txBody>
              <a:bodyPr wrap="none" rtlCol="0">
                <a:spAutoFit/>
              </a:bodyPr>
              <a:lstStyle/>
              <a:p>
                <a:r>
                  <a:rPr lang="en-US" sz="2400" dirty="0">
                    <a:latin typeface="+mn-lt"/>
                  </a:rPr>
                  <a:t>AFSC Preferences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𝑃𝑟𝑒𝑓</m:t>
                    </m:r>
                  </m:oMath>
                </a14:m>
                <a:r>
                  <a:rPr kumimoji="0" lang="en-US" sz="2400" b="0" i="0" u="none" strike="noStrike" cap="none" normalizeH="0" baseline="0" dirty="0">
                    <a:ln>
                      <a:noFill/>
                    </a:ln>
                    <a:solidFill>
                      <a:schemeClr val="tx1"/>
                    </a:solidFill>
                    <a:effectLst/>
                  </a:rPr>
                  <a:t>)</a:t>
                </a:r>
              </a:p>
              <a:p>
                <a:r>
                  <a:rPr lang="en-US" sz="2400" dirty="0">
                    <a:latin typeface="+mn-lt"/>
                  </a:rPr>
                  <a:t> </a:t>
                </a:r>
              </a:p>
            </p:txBody>
          </p:sp>
        </mc:Choice>
        <mc:Fallback xmlns="">
          <p:sp>
            <p:nvSpPr>
              <p:cNvPr id="114" name="TextBox 113">
                <a:extLst>
                  <a:ext uri="{FF2B5EF4-FFF2-40B4-BE49-F238E27FC236}">
                    <a16:creationId xmlns:a16="http://schemas.microsoft.com/office/drawing/2014/main" id="{2136EE32-FBDA-4504-A0A5-91BA98E3F020}"/>
                  </a:ext>
                </a:extLst>
              </p:cNvPr>
              <p:cNvSpPr txBox="1">
                <a:spLocks noRot="1" noChangeAspect="1" noMove="1" noResize="1" noEditPoints="1" noAdjustHandles="1" noChangeArrowheads="1" noChangeShapeType="1" noTextEdit="1"/>
              </p:cNvSpPr>
              <p:nvPr/>
            </p:nvSpPr>
            <p:spPr>
              <a:xfrm>
                <a:off x="9251707" y="1473909"/>
                <a:ext cx="3709092" cy="830997"/>
              </a:xfrm>
              <a:prstGeom prst="rect">
                <a:avLst/>
              </a:prstGeom>
              <a:blipFill>
                <a:blip r:embed="rId2"/>
                <a:stretch>
                  <a:fillRect l="-2632" t="-5147" r="-1809"/>
                </a:stretch>
              </a:blipFill>
            </p:spPr>
            <p:txBody>
              <a:bodyPr/>
              <a:lstStyle/>
              <a:p>
                <a:r>
                  <a:rPr lang="en-US">
                    <a:noFill/>
                  </a:rPr>
                  <a:t> </a:t>
                </a:r>
              </a:p>
            </p:txBody>
          </p:sp>
        </mc:Fallback>
      </mc:AlternateContent>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035"/>
            <a:ext cx="6459610"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Greedy Method</a:t>
            </a:r>
          </a:p>
          <a:p>
            <a:pPr lvl="1"/>
            <a:r>
              <a:rPr lang="en-US" dirty="0"/>
              <a:t>Cadets receive top choice available AFSC in order of merit</a:t>
            </a:r>
            <a:endParaRPr lang="en-US" dirty="0">
              <a:solidFill>
                <a:schemeClr val="bg2">
                  <a:lumMod val="60000"/>
                  <a:lumOff val="40000"/>
                </a:schemeClr>
              </a:solidFill>
            </a:endParaRPr>
          </a:p>
          <a:p>
            <a:pPr lvl="1"/>
            <a:r>
              <a:rPr lang="en-US" dirty="0">
                <a:solidFill>
                  <a:schemeClr val="bg2">
                    <a:lumMod val="60000"/>
                    <a:lumOff val="40000"/>
                  </a:schemeClr>
                </a:solidFill>
              </a:rPr>
              <a:t>Only quotas and cadet preference are incorporated</a:t>
            </a: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Modeling Techniques</a:t>
            </a:r>
          </a:p>
        </p:txBody>
      </p:sp>
      <p:sp>
        <p:nvSpPr>
          <p:cNvPr id="20" name="Rectangle 19">
            <a:extLst>
              <a:ext uri="{FF2B5EF4-FFF2-40B4-BE49-F238E27FC236}">
                <a16:creationId xmlns:a16="http://schemas.microsoft.com/office/drawing/2014/main" id="{08470868-B6CD-4240-897A-6219703F4C66}"/>
              </a:ext>
            </a:extLst>
          </p:cNvPr>
          <p:cNvSpPr/>
          <p:nvPr/>
        </p:nvSpPr>
        <p:spPr bwMode="auto">
          <a:xfrm>
            <a:off x="7664453" y="2237904"/>
            <a:ext cx="1001525" cy="60336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8A5CE01-F5ED-40EF-9FA8-B1C69FE0D238}"/>
                  </a:ext>
                </a:extLst>
              </p:cNvPr>
              <p:cNvSpPr txBox="1"/>
              <p:nvPr/>
            </p:nvSpPr>
            <p:spPr>
              <a:xfrm>
                <a:off x="7788391" y="2237904"/>
                <a:ext cx="1001527" cy="101566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1" name="TextBox 20">
                <a:extLst>
                  <a:ext uri="{FF2B5EF4-FFF2-40B4-BE49-F238E27FC236}">
                    <a16:creationId xmlns:a16="http://schemas.microsoft.com/office/drawing/2014/main" id="{68A5CE01-F5ED-40EF-9FA8-B1C69FE0D238}"/>
                  </a:ext>
                </a:extLst>
              </p:cNvPr>
              <p:cNvSpPr txBox="1">
                <a:spLocks noRot="1" noChangeAspect="1" noMove="1" noResize="1" noEditPoints="1" noAdjustHandles="1" noChangeArrowheads="1" noChangeShapeType="1" noTextEdit="1"/>
              </p:cNvSpPr>
              <p:nvPr/>
            </p:nvSpPr>
            <p:spPr>
              <a:xfrm>
                <a:off x="7788391" y="2237904"/>
                <a:ext cx="1001527" cy="1015663"/>
              </a:xfrm>
              <a:prstGeom prst="rect">
                <a:avLst/>
              </a:prstGeom>
              <a:blipFill>
                <a:blip r:embed="rId3"/>
                <a:stretch>
                  <a:fillRect/>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77880257-2CBD-453F-A97F-E685CCEB9059}"/>
              </a:ext>
            </a:extLst>
          </p:cNvPr>
          <p:cNvGrpSpPr/>
          <p:nvPr/>
        </p:nvGrpSpPr>
        <p:grpSpPr>
          <a:xfrm>
            <a:off x="7664453" y="3424384"/>
            <a:ext cx="1125463" cy="1015663"/>
            <a:chOff x="7531336" y="2005013"/>
            <a:chExt cx="830342" cy="1158305"/>
          </a:xfrm>
        </p:grpSpPr>
        <p:sp>
          <p:nvSpPr>
            <p:cNvPr id="23" name="Rectangle 22">
              <a:extLst>
                <a:ext uri="{FF2B5EF4-FFF2-40B4-BE49-F238E27FC236}">
                  <a16:creationId xmlns:a16="http://schemas.microsoft.com/office/drawing/2014/main" id="{B03E4499-FB9F-464F-B2AE-5F571B326F77}"/>
                </a:ext>
              </a:extLst>
            </p:cNvPr>
            <p:cNvSpPr/>
            <p:nvPr/>
          </p:nvSpPr>
          <p:spPr bwMode="auto">
            <a:xfrm>
              <a:off x="7531336" y="2005013"/>
              <a:ext cx="738904" cy="68810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F9F6147-B241-45B0-B9BF-E54CEE827C2A}"/>
                    </a:ext>
                  </a:extLst>
                </p:cNvPr>
                <p:cNvSpPr txBox="1"/>
                <p:nvPr/>
              </p:nvSpPr>
              <p:spPr>
                <a:xfrm>
                  <a:off x="7622773" y="2005013"/>
                  <a:ext cx="738905" cy="115830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300</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4" name="TextBox 23">
                  <a:extLst>
                    <a:ext uri="{FF2B5EF4-FFF2-40B4-BE49-F238E27FC236}">
                      <a16:creationId xmlns:a16="http://schemas.microsoft.com/office/drawing/2014/main" id="{DF9F6147-B241-45B0-B9BF-E54CEE827C2A}"/>
                    </a:ext>
                  </a:extLst>
                </p:cNvPr>
                <p:cNvSpPr txBox="1">
                  <a:spLocks noRot="1" noChangeAspect="1" noMove="1" noResize="1" noEditPoints="1" noAdjustHandles="1" noChangeArrowheads="1" noChangeShapeType="1" noTextEdit="1"/>
                </p:cNvSpPr>
                <p:nvPr/>
              </p:nvSpPr>
              <p:spPr>
                <a:xfrm>
                  <a:off x="7622773" y="2005013"/>
                  <a:ext cx="738905" cy="1158305"/>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6AF7CFF-9205-41D8-A28E-B1FB7F5AEB8B}"/>
                  </a:ext>
                </a:extLst>
              </p:cNvPr>
              <p:cNvSpPr txBox="1"/>
              <p:nvPr/>
            </p:nvSpPr>
            <p:spPr>
              <a:xfrm>
                <a:off x="7931044" y="2938101"/>
                <a:ext cx="1187505" cy="384492"/>
              </a:xfrm>
              <a:prstGeom prst="rect">
                <a:avLst/>
              </a:prstGeom>
              <a:noFill/>
            </p:spPr>
            <p:txBody>
              <a:bodyPr vert="wordArtVert" wrap="square" numCol="1" rtlCol="0">
                <a:spAutoFit/>
              </a:bodyPr>
              <a:lstStyle/>
              <a:p>
                <a:pPr/>
                <a14:m>
                  <m:oMathPara xmlns:m="http://schemas.openxmlformats.org/officeDocument/2006/math">
                    <m:oMathParaPr>
                      <m:jc m:val="centerGroup"/>
                    </m:oMathParaPr>
                    <m:oMath xmlns:m="http://schemas.openxmlformats.org/officeDocument/2006/math">
                      <m:r>
                        <a:rPr kumimoji="0" lang="en-US" sz="3200" b="0" i="1" u="none" strike="noStrike" cap="none" normalizeH="0" baseline="0" smtClean="0">
                          <a:ln>
                            <a:noFill/>
                          </a:ln>
                          <a:solidFill>
                            <a:schemeClr val="tx1"/>
                          </a:solidFill>
                          <a:effectLst/>
                          <a:latin typeface="Cambria Math" panose="02040503050406030204" pitchFamily="18" charset="0"/>
                        </a:rPr>
                        <m:t>…</m:t>
                      </m:r>
                    </m:oMath>
                  </m:oMathPara>
                </a14:m>
                <a:endParaRPr kumimoji="0" lang="en-US" sz="3200" b="0" i="0" u="none" strike="noStrike" cap="none" normalizeH="0" baseline="0" dirty="0">
                  <a:ln>
                    <a:noFill/>
                  </a:ln>
                  <a:solidFill>
                    <a:schemeClr val="tx1"/>
                  </a:solidFill>
                  <a:effectLst/>
                </a:endParaRPr>
              </a:p>
              <a:p>
                <a:endParaRPr lang="en-US" sz="2800" dirty="0"/>
              </a:p>
            </p:txBody>
          </p:sp>
        </mc:Choice>
        <mc:Fallback xmlns="">
          <p:sp>
            <p:nvSpPr>
              <p:cNvPr id="15" name="TextBox 14">
                <a:extLst>
                  <a:ext uri="{FF2B5EF4-FFF2-40B4-BE49-F238E27FC236}">
                    <a16:creationId xmlns:a16="http://schemas.microsoft.com/office/drawing/2014/main" id="{C6AF7CFF-9205-41D8-A28E-B1FB7F5AEB8B}"/>
                  </a:ext>
                </a:extLst>
              </p:cNvPr>
              <p:cNvSpPr txBox="1">
                <a:spLocks noRot="1" noChangeAspect="1" noMove="1" noResize="1" noEditPoints="1" noAdjustHandles="1" noChangeArrowheads="1" noChangeShapeType="1" noTextEdit="1"/>
              </p:cNvSpPr>
              <p:nvPr/>
            </p:nvSpPr>
            <p:spPr>
              <a:xfrm>
                <a:off x="7931044" y="2938101"/>
                <a:ext cx="1187505" cy="384492"/>
              </a:xfrm>
              <a:prstGeom prst="rect">
                <a:avLst/>
              </a:prstGeom>
              <a:blipFill>
                <a:blip r:embed="rId5"/>
                <a:stretch>
                  <a:fillRect/>
                </a:stretch>
              </a:blipFill>
            </p:spPr>
            <p:txBody>
              <a:bodyPr/>
              <a:lstStyle/>
              <a:p>
                <a:r>
                  <a:rPr lang="en-US">
                    <a:noFill/>
                  </a:rPr>
                  <a:t> </a:t>
                </a:r>
              </a:p>
            </p:txBody>
          </p:sp>
        </mc:Fallback>
      </mc:AlternateContent>
      <p:grpSp>
        <p:nvGrpSpPr>
          <p:cNvPr id="30" name="Group 29">
            <a:extLst>
              <a:ext uri="{FF2B5EF4-FFF2-40B4-BE49-F238E27FC236}">
                <a16:creationId xmlns:a16="http://schemas.microsoft.com/office/drawing/2014/main" id="{DE671F51-F745-457B-8852-084893993AEE}"/>
              </a:ext>
            </a:extLst>
          </p:cNvPr>
          <p:cNvGrpSpPr/>
          <p:nvPr/>
        </p:nvGrpSpPr>
        <p:grpSpPr>
          <a:xfrm>
            <a:off x="8932569" y="3422282"/>
            <a:ext cx="3986589" cy="712443"/>
            <a:chOff x="9205836" y="1528338"/>
            <a:chExt cx="3986589" cy="712443"/>
          </a:xfrm>
        </p:grpSpPr>
        <p:sp>
          <p:nvSpPr>
            <p:cNvPr id="35" name="Oval 34">
              <a:extLst>
                <a:ext uri="{FF2B5EF4-FFF2-40B4-BE49-F238E27FC236}">
                  <a16:creationId xmlns:a16="http://schemas.microsoft.com/office/drawing/2014/main" id="{195B1D30-F925-48BD-B33B-39D2BF3979B7}"/>
                </a:ext>
              </a:extLst>
            </p:cNvPr>
            <p:cNvSpPr/>
            <p:nvPr/>
          </p:nvSpPr>
          <p:spPr bwMode="auto">
            <a:xfrm>
              <a:off x="9293912" y="1554419"/>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66A7E18-D40B-401D-ADFE-41CA05BECEC9}"/>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36" name="TextBox 35">
                  <a:extLst>
                    <a:ext uri="{FF2B5EF4-FFF2-40B4-BE49-F238E27FC236}">
                      <a16:creationId xmlns:a16="http://schemas.microsoft.com/office/drawing/2014/main" id="{966A7E18-D40B-401D-ADFE-41CA05BECEC9}"/>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B87FF0D-A2C5-4EF3-9599-11CCE4B5C3B6}"/>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45" name="TextBox 44">
                  <a:extLst>
                    <a:ext uri="{FF2B5EF4-FFF2-40B4-BE49-F238E27FC236}">
                      <a16:creationId xmlns:a16="http://schemas.microsoft.com/office/drawing/2014/main" id="{1B87FF0D-A2C5-4EF3-9599-11CCE4B5C3B6}"/>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10"/>
                  <a:stretch>
                    <a:fillRect/>
                  </a:stretch>
                </a:blipFill>
              </p:spPr>
              <p:txBody>
                <a:bodyPr/>
                <a:lstStyle/>
                <a:p>
                  <a:r>
                    <a:rPr lang="en-US">
                      <a:noFill/>
                    </a:rPr>
                    <a:t> </a:t>
                  </a:r>
                </a:p>
              </p:txBody>
            </p:sp>
          </mc:Fallback>
        </mc:AlternateContent>
        <p:sp>
          <p:nvSpPr>
            <p:cNvPr id="47" name="Oval 46">
              <a:extLst>
                <a:ext uri="{FF2B5EF4-FFF2-40B4-BE49-F238E27FC236}">
                  <a16:creationId xmlns:a16="http://schemas.microsoft.com/office/drawing/2014/main" id="{474B0B07-2644-4921-A77A-9AF1CA68398D}"/>
                </a:ext>
              </a:extLst>
            </p:cNvPr>
            <p:cNvSpPr/>
            <p:nvPr/>
          </p:nvSpPr>
          <p:spPr bwMode="auto">
            <a:xfrm>
              <a:off x="10350698" y="1528338"/>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43C3735-9A4F-4EBE-9934-E2CF1170E073}"/>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48" name="TextBox 47">
                  <a:extLst>
                    <a:ext uri="{FF2B5EF4-FFF2-40B4-BE49-F238E27FC236}">
                      <a16:creationId xmlns:a16="http://schemas.microsoft.com/office/drawing/2014/main" id="{443C3735-9A4F-4EBE-9934-E2CF1170E073}"/>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CD44F1E-B025-49D8-BA9D-222A770DE50B}"/>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54" name="TextBox 53">
                  <a:extLst>
                    <a:ext uri="{FF2B5EF4-FFF2-40B4-BE49-F238E27FC236}">
                      <a16:creationId xmlns:a16="http://schemas.microsoft.com/office/drawing/2014/main" id="{8CD44F1E-B025-49D8-BA9D-222A770DE50B}"/>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2"/>
                  <a:stretch>
                    <a:fillRect/>
                  </a:stretch>
                </a:blipFill>
              </p:spPr>
              <p:txBody>
                <a:bodyPr/>
                <a:lstStyle/>
                <a:p>
                  <a:r>
                    <a:rPr lang="en-US">
                      <a:noFill/>
                    </a:rPr>
                    <a:t> </a:t>
                  </a:r>
                </a:p>
              </p:txBody>
            </p:sp>
          </mc:Fallback>
        </mc:AlternateContent>
        <p:sp>
          <p:nvSpPr>
            <p:cNvPr id="55" name="Oval 54">
              <a:extLst>
                <a:ext uri="{FF2B5EF4-FFF2-40B4-BE49-F238E27FC236}">
                  <a16:creationId xmlns:a16="http://schemas.microsoft.com/office/drawing/2014/main" id="{88922880-88D4-4C3D-9B92-AB3A2DB00F76}"/>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F7ECE47-91C9-437A-9762-8B266A53B129}"/>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56" name="TextBox 55">
                  <a:extLst>
                    <a:ext uri="{FF2B5EF4-FFF2-40B4-BE49-F238E27FC236}">
                      <a16:creationId xmlns:a16="http://schemas.microsoft.com/office/drawing/2014/main" id="{DF7ECE47-91C9-437A-9762-8B266A53B129}"/>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E1DA12DC-308C-4CE7-9701-706C86329E78}"/>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57" name="TextBox 56">
                  <a:extLst>
                    <a:ext uri="{FF2B5EF4-FFF2-40B4-BE49-F238E27FC236}">
                      <a16:creationId xmlns:a16="http://schemas.microsoft.com/office/drawing/2014/main" id="{E1DA12DC-308C-4CE7-9701-706C86329E78}"/>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14"/>
                  <a:stretch>
                    <a:fillRect/>
                  </a:stretch>
                </a:blipFill>
              </p:spPr>
              <p:txBody>
                <a:bodyPr/>
                <a:lstStyle/>
                <a:p>
                  <a:r>
                    <a:rPr lang="en-US">
                      <a:noFill/>
                    </a:rPr>
                    <a:t> </a:t>
                  </a:r>
                </a:p>
              </p:txBody>
            </p:sp>
          </mc:Fallback>
        </mc:AlternateContent>
        <p:sp>
          <p:nvSpPr>
            <p:cNvPr id="58" name="Oval 57">
              <a:extLst>
                <a:ext uri="{FF2B5EF4-FFF2-40B4-BE49-F238E27FC236}">
                  <a16:creationId xmlns:a16="http://schemas.microsoft.com/office/drawing/2014/main" id="{180A6380-498E-4338-A5CD-ED0301347A84}"/>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9232C2B-3030-44E8-8F44-B3D298774ECF}"/>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59" name="TextBox 58">
                  <a:extLst>
                    <a:ext uri="{FF2B5EF4-FFF2-40B4-BE49-F238E27FC236}">
                      <a16:creationId xmlns:a16="http://schemas.microsoft.com/office/drawing/2014/main" id="{B9232C2B-3030-44E8-8F44-B3D298774ECF}"/>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15"/>
                  <a:stretch>
                    <a:fillRect/>
                  </a:stretch>
                </a:blipFill>
              </p:spPr>
              <p:txBody>
                <a:bodyPr/>
                <a:lstStyle/>
                <a:p>
                  <a:r>
                    <a:rPr lang="en-US">
                      <a:noFill/>
                    </a:rPr>
                    <a:t> </a:t>
                  </a:r>
                </a:p>
              </p:txBody>
            </p:sp>
          </mc:Fallback>
        </mc:AlternateContent>
      </p:grpSp>
      <p:grpSp>
        <p:nvGrpSpPr>
          <p:cNvPr id="61" name="Group 60">
            <a:extLst>
              <a:ext uri="{FF2B5EF4-FFF2-40B4-BE49-F238E27FC236}">
                <a16:creationId xmlns:a16="http://schemas.microsoft.com/office/drawing/2014/main" id="{DA63DC22-002A-4A05-97EC-4D35915F8A50}"/>
              </a:ext>
            </a:extLst>
          </p:cNvPr>
          <p:cNvGrpSpPr/>
          <p:nvPr/>
        </p:nvGrpSpPr>
        <p:grpSpPr>
          <a:xfrm>
            <a:off x="8933278" y="2242334"/>
            <a:ext cx="3986589" cy="712443"/>
            <a:chOff x="9205836" y="1528338"/>
            <a:chExt cx="3986589" cy="712443"/>
          </a:xfrm>
        </p:grpSpPr>
        <p:sp>
          <p:nvSpPr>
            <p:cNvPr id="62" name="Oval 61">
              <a:extLst>
                <a:ext uri="{FF2B5EF4-FFF2-40B4-BE49-F238E27FC236}">
                  <a16:creationId xmlns:a16="http://schemas.microsoft.com/office/drawing/2014/main" id="{C8466A03-CEFA-447A-900A-D57641158FF4}"/>
                </a:ext>
              </a:extLst>
            </p:cNvPr>
            <p:cNvSpPr/>
            <p:nvPr/>
          </p:nvSpPr>
          <p:spPr bwMode="auto">
            <a:xfrm>
              <a:off x="9293912" y="1554419"/>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73EA2B6-4529-43BE-8CBC-93FCFC36AB0D}"/>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3" name="TextBox 62">
                  <a:extLst>
                    <a:ext uri="{FF2B5EF4-FFF2-40B4-BE49-F238E27FC236}">
                      <a16:creationId xmlns:a16="http://schemas.microsoft.com/office/drawing/2014/main" id="{D73EA2B6-4529-43BE-8CBC-93FCFC36AB0D}"/>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52E8A864-2CC2-4B18-AC92-C9CE602764F6}"/>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4" name="TextBox 63">
                  <a:extLst>
                    <a:ext uri="{FF2B5EF4-FFF2-40B4-BE49-F238E27FC236}">
                      <a16:creationId xmlns:a16="http://schemas.microsoft.com/office/drawing/2014/main" id="{52E8A864-2CC2-4B18-AC92-C9CE602764F6}"/>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17"/>
                  <a:stretch>
                    <a:fillRect/>
                  </a:stretch>
                </a:blipFill>
              </p:spPr>
              <p:txBody>
                <a:bodyPr/>
                <a:lstStyle/>
                <a:p>
                  <a:r>
                    <a:rPr lang="en-US">
                      <a:noFill/>
                    </a:rPr>
                    <a:t> </a:t>
                  </a:r>
                </a:p>
              </p:txBody>
            </p:sp>
          </mc:Fallback>
        </mc:AlternateContent>
        <p:sp>
          <p:nvSpPr>
            <p:cNvPr id="65" name="Oval 64">
              <a:extLst>
                <a:ext uri="{FF2B5EF4-FFF2-40B4-BE49-F238E27FC236}">
                  <a16:creationId xmlns:a16="http://schemas.microsoft.com/office/drawing/2014/main" id="{66A5F997-D10C-4F8F-ABBF-85A8248C14F6}"/>
                </a:ext>
              </a:extLst>
            </p:cNvPr>
            <p:cNvSpPr/>
            <p:nvPr/>
          </p:nvSpPr>
          <p:spPr bwMode="auto">
            <a:xfrm>
              <a:off x="10350698" y="1528338"/>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DDCEC433-1C6C-49C4-954C-2C2979D413AE}"/>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6" name="TextBox 65">
                  <a:extLst>
                    <a:ext uri="{FF2B5EF4-FFF2-40B4-BE49-F238E27FC236}">
                      <a16:creationId xmlns:a16="http://schemas.microsoft.com/office/drawing/2014/main" id="{DDCEC433-1C6C-49C4-954C-2C2979D413AE}"/>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38CE400-0EE3-4E39-9122-C5B3C6701CA1}"/>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7" name="TextBox 66">
                  <a:extLst>
                    <a:ext uri="{FF2B5EF4-FFF2-40B4-BE49-F238E27FC236}">
                      <a16:creationId xmlns:a16="http://schemas.microsoft.com/office/drawing/2014/main" id="{538CE400-0EE3-4E39-9122-C5B3C6701CA1}"/>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9"/>
                  <a:stretch>
                    <a:fillRect/>
                  </a:stretch>
                </a:blipFill>
              </p:spPr>
              <p:txBody>
                <a:bodyPr/>
                <a:lstStyle/>
                <a:p>
                  <a:r>
                    <a:rPr lang="en-US">
                      <a:noFill/>
                    </a:rPr>
                    <a:t> </a:t>
                  </a:r>
                </a:p>
              </p:txBody>
            </p:sp>
          </mc:Fallback>
        </mc:AlternateContent>
        <p:sp>
          <p:nvSpPr>
            <p:cNvPr id="68" name="Oval 67">
              <a:extLst>
                <a:ext uri="{FF2B5EF4-FFF2-40B4-BE49-F238E27FC236}">
                  <a16:creationId xmlns:a16="http://schemas.microsoft.com/office/drawing/2014/main" id="{C1C3CB06-0266-4FBD-B152-2CADEA71B23A}"/>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74281B3-A93F-4645-A790-E902AB06068D}"/>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9" name="TextBox 68">
                  <a:extLst>
                    <a:ext uri="{FF2B5EF4-FFF2-40B4-BE49-F238E27FC236}">
                      <a16:creationId xmlns:a16="http://schemas.microsoft.com/office/drawing/2014/main" id="{D74281B3-A93F-4645-A790-E902AB06068D}"/>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F17A6824-80D9-49BF-99F4-8141047BE5B0}"/>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70" name="TextBox 69">
                  <a:extLst>
                    <a:ext uri="{FF2B5EF4-FFF2-40B4-BE49-F238E27FC236}">
                      <a16:creationId xmlns:a16="http://schemas.microsoft.com/office/drawing/2014/main" id="{F17A6824-80D9-49BF-99F4-8141047BE5B0}"/>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21"/>
                  <a:stretch>
                    <a:fillRect/>
                  </a:stretch>
                </a:blipFill>
              </p:spPr>
              <p:txBody>
                <a:bodyPr/>
                <a:lstStyle/>
                <a:p>
                  <a:r>
                    <a:rPr lang="en-US">
                      <a:noFill/>
                    </a:rPr>
                    <a:t> </a:t>
                  </a:r>
                </a:p>
              </p:txBody>
            </p:sp>
          </mc:Fallback>
        </mc:AlternateContent>
        <p:sp>
          <p:nvSpPr>
            <p:cNvPr id="71" name="Oval 70">
              <a:extLst>
                <a:ext uri="{FF2B5EF4-FFF2-40B4-BE49-F238E27FC236}">
                  <a16:creationId xmlns:a16="http://schemas.microsoft.com/office/drawing/2014/main" id="{4CE5827A-BA93-4A35-B586-039495949787}"/>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D6157BC3-42F6-4C4C-B3EA-55E30FAE65EE}"/>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72" name="TextBox 71">
                  <a:extLst>
                    <a:ext uri="{FF2B5EF4-FFF2-40B4-BE49-F238E27FC236}">
                      <a16:creationId xmlns:a16="http://schemas.microsoft.com/office/drawing/2014/main" id="{D6157BC3-42F6-4C4C-B3EA-55E30FAE65EE}"/>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2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2EB1B3CA-92BC-46BC-AFD7-1915B17F8FFE}"/>
                  </a:ext>
                </a:extLst>
              </p:cNvPr>
              <p:cNvSpPr txBox="1"/>
              <p:nvPr/>
            </p:nvSpPr>
            <p:spPr>
              <a:xfrm>
                <a:off x="7422215" y="1469691"/>
                <a:ext cx="1733873" cy="461665"/>
              </a:xfrm>
              <a:prstGeom prst="rect">
                <a:avLst/>
              </a:prstGeom>
              <a:noFill/>
            </p:spPr>
            <p:txBody>
              <a:bodyPr wrap="none" rtlCol="0">
                <a:spAutoFit/>
              </a:bodyPr>
              <a:lstStyle/>
              <a:p>
                <a:r>
                  <a:rPr lang="en-US" sz="2400" dirty="0">
                    <a:latin typeface="+mn-lt"/>
                  </a:rPr>
                  <a:t>Cadets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𝐶</m:t>
                    </m:r>
                  </m:oMath>
                </a14:m>
                <a:r>
                  <a:rPr lang="en-US" sz="2400" dirty="0">
                    <a:latin typeface="+mn-lt"/>
                  </a:rPr>
                  <a:t>) </a:t>
                </a:r>
              </a:p>
            </p:txBody>
          </p:sp>
        </mc:Choice>
        <mc:Fallback xmlns="">
          <p:sp>
            <p:nvSpPr>
              <p:cNvPr id="116" name="TextBox 115">
                <a:extLst>
                  <a:ext uri="{FF2B5EF4-FFF2-40B4-BE49-F238E27FC236}">
                    <a16:creationId xmlns:a16="http://schemas.microsoft.com/office/drawing/2014/main" id="{2EB1B3CA-92BC-46BC-AFD7-1915B17F8FFE}"/>
                  </a:ext>
                </a:extLst>
              </p:cNvPr>
              <p:cNvSpPr txBox="1">
                <a:spLocks noRot="1" noChangeAspect="1" noMove="1" noResize="1" noEditPoints="1" noAdjustHandles="1" noChangeArrowheads="1" noChangeShapeType="1" noTextEdit="1"/>
              </p:cNvSpPr>
              <p:nvPr/>
            </p:nvSpPr>
            <p:spPr>
              <a:xfrm>
                <a:off x="7422215" y="1469691"/>
                <a:ext cx="1733873" cy="461665"/>
              </a:xfrm>
              <a:prstGeom prst="rect">
                <a:avLst/>
              </a:prstGeom>
              <a:blipFill>
                <a:blip r:embed="rId23"/>
                <a:stretch>
                  <a:fillRect l="-5634" t="-9211" r="-4577" b="-30263"/>
                </a:stretch>
              </a:blipFill>
            </p:spPr>
            <p:txBody>
              <a:bodyPr/>
              <a:lstStyle/>
              <a:p>
                <a:r>
                  <a:rPr lang="en-US">
                    <a:noFill/>
                  </a:rPr>
                  <a:t> </a:t>
                </a:r>
              </a:p>
            </p:txBody>
          </p:sp>
        </mc:Fallback>
      </mc:AlternateContent>
      <p:sp>
        <p:nvSpPr>
          <p:cNvPr id="73" name="Star: 5 Points 72">
            <a:extLst>
              <a:ext uri="{FF2B5EF4-FFF2-40B4-BE49-F238E27FC236}">
                <a16:creationId xmlns:a16="http://schemas.microsoft.com/office/drawing/2014/main" id="{F9CEFD8E-E6DF-41C2-A710-B4944948B50C}"/>
              </a:ext>
            </a:extLst>
          </p:cNvPr>
          <p:cNvSpPr/>
          <p:nvPr/>
        </p:nvSpPr>
        <p:spPr bwMode="auto">
          <a:xfrm>
            <a:off x="9239320" y="1994610"/>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4" name="TextBox 73">
            <a:extLst>
              <a:ext uri="{FF2B5EF4-FFF2-40B4-BE49-F238E27FC236}">
                <a16:creationId xmlns:a16="http://schemas.microsoft.com/office/drawing/2014/main" id="{629BEA62-D311-4AF6-BB8E-7F6E8C949270}"/>
              </a:ext>
            </a:extLst>
          </p:cNvPr>
          <p:cNvSpPr txBox="1"/>
          <p:nvPr/>
        </p:nvSpPr>
        <p:spPr>
          <a:xfrm>
            <a:off x="9304277" y="6816314"/>
            <a:ext cx="3002617" cy="338554"/>
          </a:xfrm>
          <a:prstGeom prst="rect">
            <a:avLst/>
          </a:prstGeom>
          <a:noFill/>
        </p:spPr>
        <p:txBody>
          <a:bodyPr wrap="none" rtlCol="0">
            <a:spAutoFit/>
          </a:bodyPr>
          <a:lstStyle/>
          <a:p>
            <a:r>
              <a:rPr lang="en-US" sz="1600" dirty="0" err="1"/>
              <a:t>NoAF</a:t>
            </a:r>
            <a:r>
              <a:rPr lang="en-US" sz="1600" dirty="0"/>
              <a:t>: “Needs of the Air Force”</a:t>
            </a:r>
          </a:p>
        </p:txBody>
      </p:sp>
      <p:sp>
        <p:nvSpPr>
          <p:cNvPr id="3" name="Rectangle 2">
            <a:hlinkClick r:id="rId24" action="ppaction://hlinksldjump"/>
            <a:extLst>
              <a:ext uri="{FF2B5EF4-FFF2-40B4-BE49-F238E27FC236}">
                <a16:creationId xmlns:a16="http://schemas.microsoft.com/office/drawing/2014/main" id="{A468822E-16EA-4E89-1638-13AEF5AE89E0}"/>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469799281"/>
      </p:ext>
    </p:extLst>
  </p:cSld>
  <p:clrMapOvr>
    <a:masterClrMapping/>
  </p:clrMapOvr>
  <p:transition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2136EE32-FBDA-4504-A0A5-91BA98E3F020}"/>
                  </a:ext>
                </a:extLst>
              </p:cNvPr>
              <p:cNvSpPr txBox="1"/>
              <p:nvPr/>
            </p:nvSpPr>
            <p:spPr>
              <a:xfrm>
                <a:off x="9251707" y="1473909"/>
                <a:ext cx="3709092" cy="830997"/>
              </a:xfrm>
              <a:prstGeom prst="rect">
                <a:avLst/>
              </a:prstGeom>
              <a:noFill/>
            </p:spPr>
            <p:txBody>
              <a:bodyPr wrap="none" rtlCol="0">
                <a:spAutoFit/>
              </a:bodyPr>
              <a:lstStyle/>
              <a:p>
                <a:r>
                  <a:rPr lang="en-US" sz="2400" dirty="0">
                    <a:latin typeface="+mn-lt"/>
                  </a:rPr>
                  <a:t>AFSC Preferences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𝑃𝑟𝑒𝑓</m:t>
                    </m:r>
                  </m:oMath>
                </a14:m>
                <a:r>
                  <a:rPr kumimoji="0" lang="en-US" sz="2400" b="0" i="0" u="none" strike="noStrike" cap="none" normalizeH="0" baseline="0" dirty="0">
                    <a:ln>
                      <a:noFill/>
                    </a:ln>
                    <a:solidFill>
                      <a:schemeClr val="tx1"/>
                    </a:solidFill>
                    <a:effectLst/>
                  </a:rPr>
                  <a:t>)</a:t>
                </a:r>
              </a:p>
              <a:p>
                <a:r>
                  <a:rPr lang="en-US" sz="2400" dirty="0">
                    <a:latin typeface="+mn-lt"/>
                  </a:rPr>
                  <a:t> </a:t>
                </a:r>
              </a:p>
            </p:txBody>
          </p:sp>
        </mc:Choice>
        <mc:Fallback xmlns="">
          <p:sp>
            <p:nvSpPr>
              <p:cNvPr id="114" name="TextBox 113">
                <a:extLst>
                  <a:ext uri="{FF2B5EF4-FFF2-40B4-BE49-F238E27FC236}">
                    <a16:creationId xmlns:a16="http://schemas.microsoft.com/office/drawing/2014/main" id="{2136EE32-FBDA-4504-A0A5-91BA98E3F020}"/>
                  </a:ext>
                </a:extLst>
              </p:cNvPr>
              <p:cNvSpPr txBox="1">
                <a:spLocks noRot="1" noChangeAspect="1" noMove="1" noResize="1" noEditPoints="1" noAdjustHandles="1" noChangeArrowheads="1" noChangeShapeType="1" noTextEdit="1"/>
              </p:cNvSpPr>
              <p:nvPr/>
            </p:nvSpPr>
            <p:spPr>
              <a:xfrm>
                <a:off x="9251707" y="1473909"/>
                <a:ext cx="3709092" cy="830997"/>
              </a:xfrm>
              <a:prstGeom prst="rect">
                <a:avLst/>
              </a:prstGeom>
              <a:blipFill>
                <a:blip r:embed="rId2"/>
                <a:stretch>
                  <a:fillRect l="-2632" t="-5147" r="-1809"/>
                </a:stretch>
              </a:blipFill>
            </p:spPr>
            <p:txBody>
              <a:bodyPr/>
              <a:lstStyle/>
              <a:p>
                <a:r>
                  <a:rPr lang="en-US">
                    <a:noFill/>
                  </a:rPr>
                  <a:t> </a:t>
                </a:r>
              </a:p>
            </p:txBody>
          </p:sp>
        </mc:Fallback>
      </mc:AlternateContent>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035"/>
            <a:ext cx="6459610"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Greedy Method</a:t>
            </a:r>
          </a:p>
          <a:p>
            <a:pPr lvl="1"/>
            <a:r>
              <a:rPr lang="en-US" dirty="0"/>
              <a:t>Cadets receive top choice available AFSC in order of merit</a:t>
            </a:r>
            <a:endParaRPr lang="en-US" dirty="0">
              <a:solidFill>
                <a:schemeClr val="bg2">
                  <a:lumMod val="60000"/>
                  <a:lumOff val="40000"/>
                </a:schemeClr>
              </a:solidFill>
            </a:endParaRPr>
          </a:p>
          <a:p>
            <a:pPr lvl="1"/>
            <a:r>
              <a:rPr lang="en-US" dirty="0">
                <a:solidFill>
                  <a:schemeClr val="bg2">
                    <a:lumMod val="60000"/>
                    <a:lumOff val="40000"/>
                  </a:schemeClr>
                </a:solidFill>
              </a:rPr>
              <a:t>Only quotas and cadet preference are incorporated</a:t>
            </a: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Modeling Techniques</a:t>
            </a:r>
          </a:p>
        </p:txBody>
      </p:sp>
      <p:sp>
        <p:nvSpPr>
          <p:cNvPr id="20" name="Rectangle 19">
            <a:extLst>
              <a:ext uri="{FF2B5EF4-FFF2-40B4-BE49-F238E27FC236}">
                <a16:creationId xmlns:a16="http://schemas.microsoft.com/office/drawing/2014/main" id="{08470868-B6CD-4240-897A-6219703F4C66}"/>
              </a:ext>
            </a:extLst>
          </p:cNvPr>
          <p:cNvSpPr/>
          <p:nvPr/>
        </p:nvSpPr>
        <p:spPr bwMode="auto">
          <a:xfrm>
            <a:off x="7664453" y="2237904"/>
            <a:ext cx="1001525" cy="60336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8A5CE01-F5ED-40EF-9FA8-B1C69FE0D238}"/>
                  </a:ext>
                </a:extLst>
              </p:cNvPr>
              <p:cNvSpPr txBox="1"/>
              <p:nvPr/>
            </p:nvSpPr>
            <p:spPr>
              <a:xfrm>
                <a:off x="7788391" y="2237904"/>
                <a:ext cx="1001527" cy="101566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1" name="TextBox 20">
                <a:extLst>
                  <a:ext uri="{FF2B5EF4-FFF2-40B4-BE49-F238E27FC236}">
                    <a16:creationId xmlns:a16="http://schemas.microsoft.com/office/drawing/2014/main" id="{68A5CE01-F5ED-40EF-9FA8-B1C69FE0D238}"/>
                  </a:ext>
                </a:extLst>
              </p:cNvPr>
              <p:cNvSpPr txBox="1">
                <a:spLocks noRot="1" noChangeAspect="1" noMove="1" noResize="1" noEditPoints="1" noAdjustHandles="1" noChangeArrowheads="1" noChangeShapeType="1" noTextEdit="1"/>
              </p:cNvSpPr>
              <p:nvPr/>
            </p:nvSpPr>
            <p:spPr>
              <a:xfrm>
                <a:off x="7788391" y="2237904"/>
                <a:ext cx="1001527" cy="1015663"/>
              </a:xfrm>
              <a:prstGeom prst="rect">
                <a:avLst/>
              </a:prstGeom>
              <a:blipFill>
                <a:blip r:embed="rId3"/>
                <a:stretch>
                  <a:fillRect/>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77880257-2CBD-453F-A97F-E685CCEB9059}"/>
              </a:ext>
            </a:extLst>
          </p:cNvPr>
          <p:cNvGrpSpPr/>
          <p:nvPr/>
        </p:nvGrpSpPr>
        <p:grpSpPr>
          <a:xfrm>
            <a:off x="7664453" y="3424384"/>
            <a:ext cx="1125463" cy="1015663"/>
            <a:chOff x="7531336" y="2005013"/>
            <a:chExt cx="830342" cy="1158305"/>
          </a:xfrm>
        </p:grpSpPr>
        <p:sp>
          <p:nvSpPr>
            <p:cNvPr id="23" name="Rectangle 22">
              <a:extLst>
                <a:ext uri="{FF2B5EF4-FFF2-40B4-BE49-F238E27FC236}">
                  <a16:creationId xmlns:a16="http://schemas.microsoft.com/office/drawing/2014/main" id="{B03E4499-FB9F-464F-B2AE-5F571B326F77}"/>
                </a:ext>
              </a:extLst>
            </p:cNvPr>
            <p:cNvSpPr/>
            <p:nvPr/>
          </p:nvSpPr>
          <p:spPr bwMode="auto">
            <a:xfrm>
              <a:off x="7531336" y="2005013"/>
              <a:ext cx="738904" cy="68810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F9F6147-B241-45B0-B9BF-E54CEE827C2A}"/>
                    </a:ext>
                  </a:extLst>
                </p:cNvPr>
                <p:cNvSpPr txBox="1"/>
                <p:nvPr/>
              </p:nvSpPr>
              <p:spPr>
                <a:xfrm>
                  <a:off x="7622773" y="2005013"/>
                  <a:ext cx="738905" cy="115830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300</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4" name="TextBox 23">
                  <a:extLst>
                    <a:ext uri="{FF2B5EF4-FFF2-40B4-BE49-F238E27FC236}">
                      <a16:creationId xmlns:a16="http://schemas.microsoft.com/office/drawing/2014/main" id="{DF9F6147-B241-45B0-B9BF-E54CEE827C2A}"/>
                    </a:ext>
                  </a:extLst>
                </p:cNvPr>
                <p:cNvSpPr txBox="1">
                  <a:spLocks noRot="1" noChangeAspect="1" noMove="1" noResize="1" noEditPoints="1" noAdjustHandles="1" noChangeArrowheads="1" noChangeShapeType="1" noTextEdit="1"/>
                </p:cNvSpPr>
                <p:nvPr/>
              </p:nvSpPr>
              <p:spPr>
                <a:xfrm>
                  <a:off x="7622773" y="2005013"/>
                  <a:ext cx="738905" cy="1158305"/>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6AF7CFF-9205-41D8-A28E-B1FB7F5AEB8B}"/>
                  </a:ext>
                </a:extLst>
              </p:cNvPr>
              <p:cNvSpPr txBox="1"/>
              <p:nvPr/>
            </p:nvSpPr>
            <p:spPr>
              <a:xfrm>
                <a:off x="7931044" y="2938101"/>
                <a:ext cx="1187505" cy="384492"/>
              </a:xfrm>
              <a:prstGeom prst="rect">
                <a:avLst/>
              </a:prstGeom>
              <a:noFill/>
            </p:spPr>
            <p:txBody>
              <a:bodyPr vert="wordArtVert" wrap="square" numCol="1" rtlCol="0">
                <a:spAutoFit/>
              </a:bodyPr>
              <a:lstStyle/>
              <a:p>
                <a:pPr/>
                <a14:m>
                  <m:oMathPara xmlns:m="http://schemas.openxmlformats.org/officeDocument/2006/math">
                    <m:oMathParaPr>
                      <m:jc m:val="centerGroup"/>
                    </m:oMathParaPr>
                    <m:oMath xmlns:m="http://schemas.openxmlformats.org/officeDocument/2006/math">
                      <m:r>
                        <a:rPr kumimoji="0" lang="en-US" sz="3200" b="0" i="1" u="none" strike="noStrike" cap="none" normalizeH="0" baseline="0" smtClean="0">
                          <a:ln>
                            <a:noFill/>
                          </a:ln>
                          <a:solidFill>
                            <a:schemeClr val="tx1"/>
                          </a:solidFill>
                          <a:effectLst/>
                          <a:latin typeface="Cambria Math" panose="02040503050406030204" pitchFamily="18" charset="0"/>
                        </a:rPr>
                        <m:t>…</m:t>
                      </m:r>
                    </m:oMath>
                  </m:oMathPara>
                </a14:m>
                <a:endParaRPr kumimoji="0" lang="en-US" sz="3200" b="0" i="0" u="none" strike="noStrike" cap="none" normalizeH="0" baseline="0" dirty="0">
                  <a:ln>
                    <a:noFill/>
                  </a:ln>
                  <a:solidFill>
                    <a:schemeClr val="tx1"/>
                  </a:solidFill>
                  <a:effectLst/>
                </a:endParaRPr>
              </a:p>
              <a:p>
                <a:endParaRPr lang="en-US" sz="2800" dirty="0"/>
              </a:p>
            </p:txBody>
          </p:sp>
        </mc:Choice>
        <mc:Fallback xmlns="">
          <p:sp>
            <p:nvSpPr>
              <p:cNvPr id="15" name="TextBox 14">
                <a:extLst>
                  <a:ext uri="{FF2B5EF4-FFF2-40B4-BE49-F238E27FC236}">
                    <a16:creationId xmlns:a16="http://schemas.microsoft.com/office/drawing/2014/main" id="{C6AF7CFF-9205-41D8-A28E-B1FB7F5AEB8B}"/>
                  </a:ext>
                </a:extLst>
              </p:cNvPr>
              <p:cNvSpPr txBox="1">
                <a:spLocks noRot="1" noChangeAspect="1" noMove="1" noResize="1" noEditPoints="1" noAdjustHandles="1" noChangeArrowheads="1" noChangeShapeType="1" noTextEdit="1"/>
              </p:cNvSpPr>
              <p:nvPr/>
            </p:nvSpPr>
            <p:spPr>
              <a:xfrm>
                <a:off x="7931044" y="2938101"/>
                <a:ext cx="1187505" cy="384492"/>
              </a:xfrm>
              <a:prstGeom prst="rect">
                <a:avLst/>
              </a:prstGeom>
              <a:blipFill>
                <a:blip r:embed="rId5"/>
                <a:stretch>
                  <a:fillRect/>
                </a:stretch>
              </a:blipFill>
            </p:spPr>
            <p:txBody>
              <a:bodyPr/>
              <a:lstStyle/>
              <a:p>
                <a:r>
                  <a:rPr lang="en-US">
                    <a:noFill/>
                  </a:rPr>
                  <a:t> </a:t>
                </a:r>
              </a:p>
            </p:txBody>
          </p:sp>
        </mc:Fallback>
      </mc:AlternateContent>
      <p:grpSp>
        <p:nvGrpSpPr>
          <p:cNvPr id="30" name="Group 29">
            <a:extLst>
              <a:ext uri="{FF2B5EF4-FFF2-40B4-BE49-F238E27FC236}">
                <a16:creationId xmlns:a16="http://schemas.microsoft.com/office/drawing/2014/main" id="{DE671F51-F745-457B-8852-084893993AEE}"/>
              </a:ext>
            </a:extLst>
          </p:cNvPr>
          <p:cNvGrpSpPr/>
          <p:nvPr/>
        </p:nvGrpSpPr>
        <p:grpSpPr>
          <a:xfrm>
            <a:off x="8932569" y="3422282"/>
            <a:ext cx="3986589" cy="712443"/>
            <a:chOff x="9205836" y="1528338"/>
            <a:chExt cx="3986589" cy="712443"/>
          </a:xfrm>
        </p:grpSpPr>
        <p:sp>
          <p:nvSpPr>
            <p:cNvPr id="35" name="Oval 34">
              <a:extLst>
                <a:ext uri="{FF2B5EF4-FFF2-40B4-BE49-F238E27FC236}">
                  <a16:creationId xmlns:a16="http://schemas.microsoft.com/office/drawing/2014/main" id="{195B1D30-F925-48BD-B33B-39D2BF3979B7}"/>
                </a:ext>
              </a:extLst>
            </p:cNvPr>
            <p:cNvSpPr/>
            <p:nvPr/>
          </p:nvSpPr>
          <p:spPr bwMode="auto">
            <a:xfrm>
              <a:off x="9293912" y="1554419"/>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66A7E18-D40B-401D-ADFE-41CA05BECEC9}"/>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36" name="TextBox 35">
                  <a:extLst>
                    <a:ext uri="{FF2B5EF4-FFF2-40B4-BE49-F238E27FC236}">
                      <a16:creationId xmlns:a16="http://schemas.microsoft.com/office/drawing/2014/main" id="{966A7E18-D40B-401D-ADFE-41CA05BECEC9}"/>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B87FF0D-A2C5-4EF3-9599-11CCE4B5C3B6}"/>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45" name="TextBox 44">
                  <a:extLst>
                    <a:ext uri="{FF2B5EF4-FFF2-40B4-BE49-F238E27FC236}">
                      <a16:creationId xmlns:a16="http://schemas.microsoft.com/office/drawing/2014/main" id="{1B87FF0D-A2C5-4EF3-9599-11CCE4B5C3B6}"/>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10"/>
                  <a:stretch>
                    <a:fillRect/>
                  </a:stretch>
                </a:blipFill>
              </p:spPr>
              <p:txBody>
                <a:bodyPr/>
                <a:lstStyle/>
                <a:p>
                  <a:r>
                    <a:rPr lang="en-US">
                      <a:noFill/>
                    </a:rPr>
                    <a:t> </a:t>
                  </a:r>
                </a:p>
              </p:txBody>
            </p:sp>
          </mc:Fallback>
        </mc:AlternateContent>
        <p:sp>
          <p:nvSpPr>
            <p:cNvPr id="47" name="Oval 46">
              <a:extLst>
                <a:ext uri="{FF2B5EF4-FFF2-40B4-BE49-F238E27FC236}">
                  <a16:creationId xmlns:a16="http://schemas.microsoft.com/office/drawing/2014/main" id="{474B0B07-2644-4921-A77A-9AF1CA68398D}"/>
                </a:ext>
              </a:extLst>
            </p:cNvPr>
            <p:cNvSpPr/>
            <p:nvPr/>
          </p:nvSpPr>
          <p:spPr bwMode="auto">
            <a:xfrm>
              <a:off x="10350698" y="1528338"/>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43C3735-9A4F-4EBE-9934-E2CF1170E073}"/>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48" name="TextBox 47">
                  <a:extLst>
                    <a:ext uri="{FF2B5EF4-FFF2-40B4-BE49-F238E27FC236}">
                      <a16:creationId xmlns:a16="http://schemas.microsoft.com/office/drawing/2014/main" id="{443C3735-9A4F-4EBE-9934-E2CF1170E073}"/>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CD44F1E-B025-49D8-BA9D-222A770DE50B}"/>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54" name="TextBox 53">
                  <a:extLst>
                    <a:ext uri="{FF2B5EF4-FFF2-40B4-BE49-F238E27FC236}">
                      <a16:creationId xmlns:a16="http://schemas.microsoft.com/office/drawing/2014/main" id="{8CD44F1E-B025-49D8-BA9D-222A770DE50B}"/>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2"/>
                  <a:stretch>
                    <a:fillRect/>
                  </a:stretch>
                </a:blipFill>
              </p:spPr>
              <p:txBody>
                <a:bodyPr/>
                <a:lstStyle/>
                <a:p>
                  <a:r>
                    <a:rPr lang="en-US">
                      <a:noFill/>
                    </a:rPr>
                    <a:t> </a:t>
                  </a:r>
                </a:p>
              </p:txBody>
            </p:sp>
          </mc:Fallback>
        </mc:AlternateContent>
        <p:sp>
          <p:nvSpPr>
            <p:cNvPr id="55" name="Oval 54">
              <a:extLst>
                <a:ext uri="{FF2B5EF4-FFF2-40B4-BE49-F238E27FC236}">
                  <a16:creationId xmlns:a16="http://schemas.microsoft.com/office/drawing/2014/main" id="{88922880-88D4-4C3D-9B92-AB3A2DB00F76}"/>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F7ECE47-91C9-437A-9762-8B266A53B129}"/>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56" name="TextBox 55">
                  <a:extLst>
                    <a:ext uri="{FF2B5EF4-FFF2-40B4-BE49-F238E27FC236}">
                      <a16:creationId xmlns:a16="http://schemas.microsoft.com/office/drawing/2014/main" id="{DF7ECE47-91C9-437A-9762-8B266A53B129}"/>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E1DA12DC-308C-4CE7-9701-706C86329E78}"/>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57" name="TextBox 56">
                  <a:extLst>
                    <a:ext uri="{FF2B5EF4-FFF2-40B4-BE49-F238E27FC236}">
                      <a16:creationId xmlns:a16="http://schemas.microsoft.com/office/drawing/2014/main" id="{E1DA12DC-308C-4CE7-9701-706C86329E78}"/>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14"/>
                  <a:stretch>
                    <a:fillRect/>
                  </a:stretch>
                </a:blipFill>
              </p:spPr>
              <p:txBody>
                <a:bodyPr/>
                <a:lstStyle/>
                <a:p>
                  <a:r>
                    <a:rPr lang="en-US">
                      <a:noFill/>
                    </a:rPr>
                    <a:t> </a:t>
                  </a:r>
                </a:p>
              </p:txBody>
            </p:sp>
          </mc:Fallback>
        </mc:AlternateContent>
        <p:sp>
          <p:nvSpPr>
            <p:cNvPr id="58" name="Oval 57">
              <a:extLst>
                <a:ext uri="{FF2B5EF4-FFF2-40B4-BE49-F238E27FC236}">
                  <a16:creationId xmlns:a16="http://schemas.microsoft.com/office/drawing/2014/main" id="{180A6380-498E-4338-A5CD-ED0301347A84}"/>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9232C2B-3030-44E8-8F44-B3D298774ECF}"/>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59" name="TextBox 58">
                  <a:extLst>
                    <a:ext uri="{FF2B5EF4-FFF2-40B4-BE49-F238E27FC236}">
                      <a16:creationId xmlns:a16="http://schemas.microsoft.com/office/drawing/2014/main" id="{B9232C2B-3030-44E8-8F44-B3D298774ECF}"/>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15"/>
                  <a:stretch>
                    <a:fillRect/>
                  </a:stretch>
                </a:blipFill>
              </p:spPr>
              <p:txBody>
                <a:bodyPr/>
                <a:lstStyle/>
                <a:p>
                  <a:r>
                    <a:rPr lang="en-US">
                      <a:noFill/>
                    </a:rPr>
                    <a:t> </a:t>
                  </a:r>
                </a:p>
              </p:txBody>
            </p:sp>
          </mc:Fallback>
        </mc:AlternateContent>
      </p:grpSp>
      <p:grpSp>
        <p:nvGrpSpPr>
          <p:cNvPr id="61" name="Group 60">
            <a:extLst>
              <a:ext uri="{FF2B5EF4-FFF2-40B4-BE49-F238E27FC236}">
                <a16:creationId xmlns:a16="http://schemas.microsoft.com/office/drawing/2014/main" id="{DA63DC22-002A-4A05-97EC-4D35915F8A50}"/>
              </a:ext>
            </a:extLst>
          </p:cNvPr>
          <p:cNvGrpSpPr/>
          <p:nvPr/>
        </p:nvGrpSpPr>
        <p:grpSpPr>
          <a:xfrm>
            <a:off x="8933278" y="2242334"/>
            <a:ext cx="3986589" cy="712443"/>
            <a:chOff x="9205836" y="1528338"/>
            <a:chExt cx="3986589" cy="712443"/>
          </a:xfrm>
        </p:grpSpPr>
        <p:sp>
          <p:nvSpPr>
            <p:cNvPr id="62" name="Oval 61">
              <a:extLst>
                <a:ext uri="{FF2B5EF4-FFF2-40B4-BE49-F238E27FC236}">
                  <a16:creationId xmlns:a16="http://schemas.microsoft.com/office/drawing/2014/main" id="{C8466A03-CEFA-447A-900A-D57641158FF4}"/>
                </a:ext>
              </a:extLst>
            </p:cNvPr>
            <p:cNvSpPr/>
            <p:nvPr/>
          </p:nvSpPr>
          <p:spPr bwMode="auto">
            <a:xfrm>
              <a:off x="9293912" y="1554419"/>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73EA2B6-4529-43BE-8CBC-93FCFC36AB0D}"/>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3" name="TextBox 62">
                  <a:extLst>
                    <a:ext uri="{FF2B5EF4-FFF2-40B4-BE49-F238E27FC236}">
                      <a16:creationId xmlns:a16="http://schemas.microsoft.com/office/drawing/2014/main" id="{D73EA2B6-4529-43BE-8CBC-93FCFC36AB0D}"/>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52E8A864-2CC2-4B18-AC92-C9CE602764F6}"/>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4" name="TextBox 63">
                  <a:extLst>
                    <a:ext uri="{FF2B5EF4-FFF2-40B4-BE49-F238E27FC236}">
                      <a16:creationId xmlns:a16="http://schemas.microsoft.com/office/drawing/2014/main" id="{52E8A864-2CC2-4B18-AC92-C9CE602764F6}"/>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17"/>
                  <a:stretch>
                    <a:fillRect/>
                  </a:stretch>
                </a:blipFill>
              </p:spPr>
              <p:txBody>
                <a:bodyPr/>
                <a:lstStyle/>
                <a:p>
                  <a:r>
                    <a:rPr lang="en-US">
                      <a:noFill/>
                    </a:rPr>
                    <a:t> </a:t>
                  </a:r>
                </a:p>
              </p:txBody>
            </p:sp>
          </mc:Fallback>
        </mc:AlternateContent>
        <p:sp>
          <p:nvSpPr>
            <p:cNvPr id="65" name="Oval 64">
              <a:extLst>
                <a:ext uri="{FF2B5EF4-FFF2-40B4-BE49-F238E27FC236}">
                  <a16:creationId xmlns:a16="http://schemas.microsoft.com/office/drawing/2014/main" id="{66A5F997-D10C-4F8F-ABBF-85A8248C14F6}"/>
                </a:ext>
              </a:extLst>
            </p:cNvPr>
            <p:cNvSpPr/>
            <p:nvPr/>
          </p:nvSpPr>
          <p:spPr bwMode="auto">
            <a:xfrm>
              <a:off x="10350698" y="1528338"/>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DDCEC433-1C6C-49C4-954C-2C2979D413AE}"/>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6" name="TextBox 65">
                  <a:extLst>
                    <a:ext uri="{FF2B5EF4-FFF2-40B4-BE49-F238E27FC236}">
                      <a16:creationId xmlns:a16="http://schemas.microsoft.com/office/drawing/2014/main" id="{DDCEC433-1C6C-49C4-954C-2C2979D413AE}"/>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38CE400-0EE3-4E39-9122-C5B3C6701CA1}"/>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7" name="TextBox 66">
                  <a:extLst>
                    <a:ext uri="{FF2B5EF4-FFF2-40B4-BE49-F238E27FC236}">
                      <a16:creationId xmlns:a16="http://schemas.microsoft.com/office/drawing/2014/main" id="{538CE400-0EE3-4E39-9122-C5B3C6701CA1}"/>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9"/>
                  <a:stretch>
                    <a:fillRect/>
                  </a:stretch>
                </a:blipFill>
              </p:spPr>
              <p:txBody>
                <a:bodyPr/>
                <a:lstStyle/>
                <a:p>
                  <a:r>
                    <a:rPr lang="en-US">
                      <a:noFill/>
                    </a:rPr>
                    <a:t> </a:t>
                  </a:r>
                </a:p>
              </p:txBody>
            </p:sp>
          </mc:Fallback>
        </mc:AlternateContent>
        <p:sp>
          <p:nvSpPr>
            <p:cNvPr id="68" name="Oval 67">
              <a:extLst>
                <a:ext uri="{FF2B5EF4-FFF2-40B4-BE49-F238E27FC236}">
                  <a16:creationId xmlns:a16="http://schemas.microsoft.com/office/drawing/2014/main" id="{C1C3CB06-0266-4FBD-B152-2CADEA71B23A}"/>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74281B3-A93F-4645-A790-E902AB06068D}"/>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9" name="TextBox 68">
                  <a:extLst>
                    <a:ext uri="{FF2B5EF4-FFF2-40B4-BE49-F238E27FC236}">
                      <a16:creationId xmlns:a16="http://schemas.microsoft.com/office/drawing/2014/main" id="{D74281B3-A93F-4645-A790-E902AB06068D}"/>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F17A6824-80D9-49BF-99F4-8141047BE5B0}"/>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70" name="TextBox 69">
                  <a:extLst>
                    <a:ext uri="{FF2B5EF4-FFF2-40B4-BE49-F238E27FC236}">
                      <a16:creationId xmlns:a16="http://schemas.microsoft.com/office/drawing/2014/main" id="{F17A6824-80D9-49BF-99F4-8141047BE5B0}"/>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21"/>
                  <a:stretch>
                    <a:fillRect/>
                  </a:stretch>
                </a:blipFill>
              </p:spPr>
              <p:txBody>
                <a:bodyPr/>
                <a:lstStyle/>
                <a:p>
                  <a:r>
                    <a:rPr lang="en-US">
                      <a:noFill/>
                    </a:rPr>
                    <a:t> </a:t>
                  </a:r>
                </a:p>
              </p:txBody>
            </p:sp>
          </mc:Fallback>
        </mc:AlternateContent>
        <p:sp>
          <p:nvSpPr>
            <p:cNvPr id="71" name="Oval 70">
              <a:extLst>
                <a:ext uri="{FF2B5EF4-FFF2-40B4-BE49-F238E27FC236}">
                  <a16:creationId xmlns:a16="http://schemas.microsoft.com/office/drawing/2014/main" id="{4CE5827A-BA93-4A35-B586-039495949787}"/>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D6157BC3-42F6-4C4C-B3EA-55E30FAE65EE}"/>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72" name="TextBox 71">
                  <a:extLst>
                    <a:ext uri="{FF2B5EF4-FFF2-40B4-BE49-F238E27FC236}">
                      <a16:creationId xmlns:a16="http://schemas.microsoft.com/office/drawing/2014/main" id="{D6157BC3-42F6-4C4C-B3EA-55E30FAE65EE}"/>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22"/>
                  <a:stretch>
                    <a:fillRect/>
                  </a:stretch>
                </a:blipFill>
              </p:spPr>
              <p:txBody>
                <a:bodyPr/>
                <a:lstStyle/>
                <a:p>
                  <a:r>
                    <a:rPr lang="en-US">
                      <a:noFill/>
                    </a:rPr>
                    <a:t> </a:t>
                  </a:r>
                </a:p>
              </p:txBody>
            </p:sp>
          </mc:Fallback>
        </mc:AlternateContent>
      </p:grpSp>
      <p:sp>
        <p:nvSpPr>
          <p:cNvPr id="110" name="Star: 5 Points 109">
            <a:extLst>
              <a:ext uri="{FF2B5EF4-FFF2-40B4-BE49-F238E27FC236}">
                <a16:creationId xmlns:a16="http://schemas.microsoft.com/office/drawing/2014/main" id="{954F201A-2223-46A1-AA0E-211BD9327B0D}"/>
              </a:ext>
            </a:extLst>
          </p:cNvPr>
          <p:cNvSpPr/>
          <p:nvPr/>
        </p:nvSpPr>
        <p:spPr bwMode="auto">
          <a:xfrm>
            <a:off x="10306747" y="3166779"/>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2EB1B3CA-92BC-46BC-AFD7-1915B17F8FFE}"/>
                  </a:ext>
                </a:extLst>
              </p:cNvPr>
              <p:cNvSpPr txBox="1"/>
              <p:nvPr/>
            </p:nvSpPr>
            <p:spPr>
              <a:xfrm>
                <a:off x="7422215" y="1469691"/>
                <a:ext cx="1733873" cy="461665"/>
              </a:xfrm>
              <a:prstGeom prst="rect">
                <a:avLst/>
              </a:prstGeom>
              <a:noFill/>
            </p:spPr>
            <p:txBody>
              <a:bodyPr wrap="none" rtlCol="0">
                <a:spAutoFit/>
              </a:bodyPr>
              <a:lstStyle/>
              <a:p>
                <a:r>
                  <a:rPr lang="en-US" sz="2400" dirty="0">
                    <a:latin typeface="+mn-lt"/>
                  </a:rPr>
                  <a:t>Cadets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𝐶</m:t>
                    </m:r>
                  </m:oMath>
                </a14:m>
                <a:r>
                  <a:rPr lang="en-US" sz="2400" dirty="0">
                    <a:latin typeface="+mn-lt"/>
                  </a:rPr>
                  <a:t>) </a:t>
                </a:r>
              </a:p>
            </p:txBody>
          </p:sp>
        </mc:Choice>
        <mc:Fallback xmlns="">
          <p:sp>
            <p:nvSpPr>
              <p:cNvPr id="116" name="TextBox 115">
                <a:extLst>
                  <a:ext uri="{FF2B5EF4-FFF2-40B4-BE49-F238E27FC236}">
                    <a16:creationId xmlns:a16="http://schemas.microsoft.com/office/drawing/2014/main" id="{2EB1B3CA-92BC-46BC-AFD7-1915B17F8FFE}"/>
                  </a:ext>
                </a:extLst>
              </p:cNvPr>
              <p:cNvSpPr txBox="1">
                <a:spLocks noRot="1" noChangeAspect="1" noMove="1" noResize="1" noEditPoints="1" noAdjustHandles="1" noChangeArrowheads="1" noChangeShapeType="1" noTextEdit="1"/>
              </p:cNvSpPr>
              <p:nvPr/>
            </p:nvSpPr>
            <p:spPr>
              <a:xfrm>
                <a:off x="7422215" y="1469691"/>
                <a:ext cx="1733873" cy="461665"/>
              </a:xfrm>
              <a:prstGeom prst="rect">
                <a:avLst/>
              </a:prstGeom>
              <a:blipFill>
                <a:blip r:embed="rId23"/>
                <a:stretch>
                  <a:fillRect l="-5634" t="-9211" r="-4577" b="-30263"/>
                </a:stretch>
              </a:blipFill>
            </p:spPr>
            <p:txBody>
              <a:bodyPr/>
              <a:lstStyle/>
              <a:p>
                <a:r>
                  <a:rPr lang="en-US">
                    <a:noFill/>
                  </a:rPr>
                  <a:t> </a:t>
                </a:r>
              </a:p>
            </p:txBody>
          </p:sp>
        </mc:Fallback>
      </mc:AlternateContent>
      <p:sp>
        <p:nvSpPr>
          <p:cNvPr id="73" name="Star: 5 Points 72">
            <a:extLst>
              <a:ext uri="{FF2B5EF4-FFF2-40B4-BE49-F238E27FC236}">
                <a16:creationId xmlns:a16="http://schemas.microsoft.com/office/drawing/2014/main" id="{F9CEFD8E-E6DF-41C2-A710-B4944948B50C}"/>
              </a:ext>
            </a:extLst>
          </p:cNvPr>
          <p:cNvSpPr/>
          <p:nvPr/>
        </p:nvSpPr>
        <p:spPr bwMode="auto">
          <a:xfrm>
            <a:off x="9239320" y="1994610"/>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8" name="TextBox 37">
            <a:extLst>
              <a:ext uri="{FF2B5EF4-FFF2-40B4-BE49-F238E27FC236}">
                <a16:creationId xmlns:a16="http://schemas.microsoft.com/office/drawing/2014/main" id="{B1837478-8659-4DC6-BE5A-EAB2C2AF7FF5}"/>
              </a:ext>
            </a:extLst>
          </p:cNvPr>
          <p:cNvSpPr txBox="1"/>
          <p:nvPr/>
        </p:nvSpPr>
        <p:spPr>
          <a:xfrm>
            <a:off x="9304277" y="6816314"/>
            <a:ext cx="3002617" cy="338554"/>
          </a:xfrm>
          <a:prstGeom prst="rect">
            <a:avLst/>
          </a:prstGeom>
          <a:noFill/>
        </p:spPr>
        <p:txBody>
          <a:bodyPr wrap="none" rtlCol="0">
            <a:spAutoFit/>
          </a:bodyPr>
          <a:lstStyle/>
          <a:p>
            <a:r>
              <a:rPr lang="en-US" sz="1600" dirty="0" err="1"/>
              <a:t>NoAF</a:t>
            </a:r>
            <a:r>
              <a:rPr lang="en-US" sz="1600" dirty="0"/>
              <a:t>: “Needs of the Air Force”</a:t>
            </a:r>
          </a:p>
        </p:txBody>
      </p:sp>
      <p:sp>
        <p:nvSpPr>
          <p:cNvPr id="3" name="Rectangle 2">
            <a:hlinkClick r:id="rId24" action="ppaction://hlinksldjump"/>
            <a:extLst>
              <a:ext uri="{FF2B5EF4-FFF2-40B4-BE49-F238E27FC236}">
                <a16:creationId xmlns:a16="http://schemas.microsoft.com/office/drawing/2014/main" id="{86E06DF3-B255-3058-0365-B38429A9789F}"/>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954736942"/>
      </p:ext>
    </p:extLst>
  </p:cSld>
  <p:clrMapOvr>
    <a:masterClrMapping/>
  </p:clrMapOvr>
  <p:transition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035"/>
            <a:ext cx="6459610"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Greedy Method</a:t>
            </a:r>
          </a:p>
          <a:p>
            <a:pPr lvl="1"/>
            <a:r>
              <a:rPr lang="en-US" dirty="0"/>
              <a:t>Cadets receive top choice available AFSC in order of merit</a:t>
            </a:r>
            <a:endParaRPr lang="en-US" dirty="0">
              <a:solidFill>
                <a:schemeClr val="bg2">
                  <a:lumMod val="60000"/>
                  <a:lumOff val="40000"/>
                </a:schemeClr>
              </a:solidFill>
            </a:endParaRPr>
          </a:p>
          <a:p>
            <a:pPr lvl="1"/>
            <a:r>
              <a:rPr lang="en-US" dirty="0">
                <a:solidFill>
                  <a:schemeClr val="bg2">
                    <a:lumMod val="60000"/>
                    <a:lumOff val="40000"/>
                  </a:schemeClr>
                </a:solidFill>
              </a:rPr>
              <a:t>Only quotas and cadet preference are incorporated</a:t>
            </a: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Modeling Techniques</a:t>
            </a:r>
          </a:p>
        </p:txBody>
      </p:sp>
      <p:sp>
        <p:nvSpPr>
          <p:cNvPr id="20" name="Rectangle 19">
            <a:extLst>
              <a:ext uri="{FF2B5EF4-FFF2-40B4-BE49-F238E27FC236}">
                <a16:creationId xmlns:a16="http://schemas.microsoft.com/office/drawing/2014/main" id="{08470868-B6CD-4240-897A-6219703F4C66}"/>
              </a:ext>
            </a:extLst>
          </p:cNvPr>
          <p:cNvSpPr/>
          <p:nvPr/>
        </p:nvSpPr>
        <p:spPr bwMode="auto">
          <a:xfrm>
            <a:off x="7664453" y="2237904"/>
            <a:ext cx="1001525" cy="60336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8A5CE01-F5ED-40EF-9FA8-B1C69FE0D238}"/>
                  </a:ext>
                </a:extLst>
              </p:cNvPr>
              <p:cNvSpPr txBox="1"/>
              <p:nvPr/>
            </p:nvSpPr>
            <p:spPr>
              <a:xfrm>
                <a:off x="7788391" y="2237904"/>
                <a:ext cx="1001527" cy="101566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1" name="TextBox 20">
                <a:extLst>
                  <a:ext uri="{FF2B5EF4-FFF2-40B4-BE49-F238E27FC236}">
                    <a16:creationId xmlns:a16="http://schemas.microsoft.com/office/drawing/2014/main" id="{68A5CE01-F5ED-40EF-9FA8-B1C69FE0D238}"/>
                  </a:ext>
                </a:extLst>
              </p:cNvPr>
              <p:cNvSpPr txBox="1">
                <a:spLocks noRot="1" noChangeAspect="1" noMove="1" noResize="1" noEditPoints="1" noAdjustHandles="1" noChangeArrowheads="1" noChangeShapeType="1" noTextEdit="1"/>
              </p:cNvSpPr>
              <p:nvPr/>
            </p:nvSpPr>
            <p:spPr>
              <a:xfrm>
                <a:off x="7788391" y="2237904"/>
                <a:ext cx="1001527" cy="1015663"/>
              </a:xfrm>
              <a:prstGeom prst="rect">
                <a:avLst/>
              </a:prstGeom>
              <a:blipFill>
                <a:blip r:embed="rId3"/>
                <a:stretch>
                  <a:fillRect/>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77880257-2CBD-453F-A97F-E685CCEB9059}"/>
              </a:ext>
            </a:extLst>
          </p:cNvPr>
          <p:cNvGrpSpPr/>
          <p:nvPr/>
        </p:nvGrpSpPr>
        <p:grpSpPr>
          <a:xfrm>
            <a:off x="7664453" y="3424384"/>
            <a:ext cx="1125463" cy="1015663"/>
            <a:chOff x="7531336" y="2005013"/>
            <a:chExt cx="830342" cy="1158305"/>
          </a:xfrm>
        </p:grpSpPr>
        <p:sp>
          <p:nvSpPr>
            <p:cNvPr id="23" name="Rectangle 22">
              <a:extLst>
                <a:ext uri="{FF2B5EF4-FFF2-40B4-BE49-F238E27FC236}">
                  <a16:creationId xmlns:a16="http://schemas.microsoft.com/office/drawing/2014/main" id="{B03E4499-FB9F-464F-B2AE-5F571B326F77}"/>
                </a:ext>
              </a:extLst>
            </p:cNvPr>
            <p:cNvSpPr/>
            <p:nvPr/>
          </p:nvSpPr>
          <p:spPr bwMode="auto">
            <a:xfrm>
              <a:off x="7531336" y="2005013"/>
              <a:ext cx="738904" cy="68810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F9F6147-B241-45B0-B9BF-E54CEE827C2A}"/>
                    </a:ext>
                  </a:extLst>
                </p:cNvPr>
                <p:cNvSpPr txBox="1"/>
                <p:nvPr/>
              </p:nvSpPr>
              <p:spPr>
                <a:xfrm>
                  <a:off x="7622773" y="2005013"/>
                  <a:ext cx="738905" cy="115830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300</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4" name="TextBox 23">
                  <a:extLst>
                    <a:ext uri="{FF2B5EF4-FFF2-40B4-BE49-F238E27FC236}">
                      <a16:creationId xmlns:a16="http://schemas.microsoft.com/office/drawing/2014/main" id="{DF9F6147-B241-45B0-B9BF-E54CEE827C2A}"/>
                    </a:ext>
                  </a:extLst>
                </p:cNvPr>
                <p:cNvSpPr txBox="1">
                  <a:spLocks noRot="1" noChangeAspect="1" noMove="1" noResize="1" noEditPoints="1" noAdjustHandles="1" noChangeArrowheads="1" noChangeShapeType="1" noTextEdit="1"/>
                </p:cNvSpPr>
                <p:nvPr/>
              </p:nvSpPr>
              <p:spPr>
                <a:xfrm>
                  <a:off x="7622773" y="2005013"/>
                  <a:ext cx="738905" cy="1158305"/>
                </a:xfrm>
                <a:prstGeom prst="rect">
                  <a:avLst/>
                </a:prstGeom>
                <a:blipFill>
                  <a:blip r:embed="rId4"/>
                  <a:stretch>
                    <a:fillRect/>
                  </a:stretch>
                </a:blipFill>
              </p:spPr>
              <p:txBody>
                <a:bodyPr/>
                <a:lstStyle/>
                <a:p>
                  <a:r>
                    <a:rPr lang="en-US">
                      <a:noFill/>
                    </a:rPr>
                    <a:t> </a:t>
                  </a:r>
                </a:p>
              </p:txBody>
            </p:sp>
          </mc:Fallback>
        </mc:AlternateContent>
      </p:grpSp>
      <p:grpSp>
        <p:nvGrpSpPr>
          <p:cNvPr id="25" name="Group 24">
            <a:extLst>
              <a:ext uri="{FF2B5EF4-FFF2-40B4-BE49-F238E27FC236}">
                <a16:creationId xmlns:a16="http://schemas.microsoft.com/office/drawing/2014/main" id="{55D8B37E-2CBC-46EF-9C72-2809FD6AD3D9}"/>
              </a:ext>
            </a:extLst>
          </p:cNvPr>
          <p:cNvGrpSpPr/>
          <p:nvPr/>
        </p:nvGrpSpPr>
        <p:grpSpPr>
          <a:xfrm>
            <a:off x="7664453" y="4753268"/>
            <a:ext cx="1125465" cy="1015663"/>
            <a:chOff x="7531336" y="2005013"/>
            <a:chExt cx="830344" cy="1158305"/>
          </a:xfrm>
        </p:grpSpPr>
        <p:sp>
          <p:nvSpPr>
            <p:cNvPr id="26" name="Rectangle 25">
              <a:extLst>
                <a:ext uri="{FF2B5EF4-FFF2-40B4-BE49-F238E27FC236}">
                  <a16:creationId xmlns:a16="http://schemas.microsoft.com/office/drawing/2014/main" id="{F912EF52-5855-4D10-BB19-EF053FCF1440}"/>
                </a:ext>
              </a:extLst>
            </p:cNvPr>
            <p:cNvSpPr/>
            <p:nvPr/>
          </p:nvSpPr>
          <p:spPr bwMode="auto">
            <a:xfrm>
              <a:off x="7531336" y="2005013"/>
              <a:ext cx="738904" cy="68810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B955C31-50B5-4787-837C-CCA3B2CB1B92}"/>
                    </a:ext>
                  </a:extLst>
                </p:cNvPr>
                <p:cNvSpPr txBox="1"/>
                <p:nvPr/>
              </p:nvSpPr>
              <p:spPr>
                <a:xfrm>
                  <a:off x="7622775" y="2005013"/>
                  <a:ext cx="738905" cy="115830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600</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7" name="TextBox 26">
                  <a:extLst>
                    <a:ext uri="{FF2B5EF4-FFF2-40B4-BE49-F238E27FC236}">
                      <a16:creationId xmlns:a16="http://schemas.microsoft.com/office/drawing/2014/main" id="{8B955C31-50B5-4787-837C-CCA3B2CB1B92}"/>
                    </a:ext>
                  </a:extLst>
                </p:cNvPr>
                <p:cNvSpPr txBox="1">
                  <a:spLocks noRot="1" noChangeAspect="1" noMove="1" noResize="1" noEditPoints="1" noAdjustHandles="1" noChangeArrowheads="1" noChangeShapeType="1" noTextEdit="1"/>
                </p:cNvSpPr>
                <p:nvPr/>
              </p:nvSpPr>
              <p:spPr>
                <a:xfrm>
                  <a:off x="7622775" y="2005013"/>
                  <a:ext cx="738905" cy="1158305"/>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6AF7CFF-9205-41D8-A28E-B1FB7F5AEB8B}"/>
                  </a:ext>
                </a:extLst>
              </p:cNvPr>
              <p:cNvSpPr txBox="1"/>
              <p:nvPr/>
            </p:nvSpPr>
            <p:spPr>
              <a:xfrm>
                <a:off x="7931044" y="2938101"/>
                <a:ext cx="1187505" cy="384492"/>
              </a:xfrm>
              <a:prstGeom prst="rect">
                <a:avLst/>
              </a:prstGeom>
              <a:noFill/>
            </p:spPr>
            <p:txBody>
              <a:bodyPr vert="wordArtVert" wrap="square" numCol="1" rtlCol="0">
                <a:spAutoFit/>
              </a:bodyPr>
              <a:lstStyle/>
              <a:p>
                <a:pPr/>
                <a14:m>
                  <m:oMathPara xmlns:m="http://schemas.openxmlformats.org/officeDocument/2006/math">
                    <m:oMathParaPr>
                      <m:jc m:val="centerGroup"/>
                    </m:oMathParaPr>
                    <m:oMath xmlns:m="http://schemas.openxmlformats.org/officeDocument/2006/math">
                      <m:r>
                        <a:rPr kumimoji="0" lang="en-US" sz="3200" b="0" i="1" u="none" strike="noStrike" cap="none" normalizeH="0" baseline="0" smtClean="0">
                          <a:ln>
                            <a:noFill/>
                          </a:ln>
                          <a:solidFill>
                            <a:schemeClr val="tx1"/>
                          </a:solidFill>
                          <a:effectLst/>
                          <a:latin typeface="Cambria Math" panose="02040503050406030204" pitchFamily="18" charset="0"/>
                        </a:rPr>
                        <m:t>…</m:t>
                      </m:r>
                    </m:oMath>
                  </m:oMathPara>
                </a14:m>
                <a:endParaRPr kumimoji="0" lang="en-US" sz="3200" b="0" i="0" u="none" strike="noStrike" cap="none" normalizeH="0" baseline="0" dirty="0">
                  <a:ln>
                    <a:noFill/>
                  </a:ln>
                  <a:solidFill>
                    <a:schemeClr val="tx1"/>
                  </a:solidFill>
                  <a:effectLst/>
                </a:endParaRPr>
              </a:p>
              <a:p>
                <a:endParaRPr lang="en-US" sz="2800" dirty="0"/>
              </a:p>
            </p:txBody>
          </p:sp>
        </mc:Choice>
        <mc:Fallback xmlns="">
          <p:sp>
            <p:nvSpPr>
              <p:cNvPr id="15" name="TextBox 14">
                <a:extLst>
                  <a:ext uri="{FF2B5EF4-FFF2-40B4-BE49-F238E27FC236}">
                    <a16:creationId xmlns:a16="http://schemas.microsoft.com/office/drawing/2014/main" id="{C6AF7CFF-9205-41D8-A28E-B1FB7F5AEB8B}"/>
                  </a:ext>
                </a:extLst>
              </p:cNvPr>
              <p:cNvSpPr txBox="1">
                <a:spLocks noRot="1" noChangeAspect="1" noMove="1" noResize="1" noEditPoints="1" noAdjustHandles="1" noChangeArrowheads="1" noChangeShapeType="1" noTextEdit="1"/>
              </p:cNvSpPr>
              <p:nvPr/>
            </p:nvSpPr>
            <p:spPr>
              <a:xfrm>
                <a:off x="7931044" y="2938101"/>
                <a:ext cx="1187505" cy="38449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E4E1770-805C-4B60-9CE2-1A18EA5D99AA}"/>
                  </a:ext>
                </a:extLst>
              </p:cNvPr>
              <p:cNvSpPr txBox="1"/>
              <p:nvPr/>
            </p:nvSpPr>
            <p:spPr>
              <a:xfrm>
                <a:off x="7931044" y="4198567"/>
                <a:ext cx="1187505" cy="384492"/>
              </a:xfrm>
              <a:prstGeom prst="rect">
                <a:avLst/>
              </a:prstGeom>
              <a:noFill/>
            </p:spPr>
            <p:txBody>
              <a:bodyPr vert="wordArtVert" wrap="square" numCol="1" rtlCol="0">
                <a:spAutoFit/>
              </a:bodyPr>
              <a:lstStyle/>
              <a:p>
                <a:pPr/>
                <a14:m>
                  <m:oMathPara xmlns:m="http://schemas.openxmlformats.org/officeDocument/2006/math">
                    <m:oMathParaPr>
                      <m:jc m:val="centerGroup"/>
                    </m:oMathParaPr>
                    <m:oMath xmlns:m="http://schemas.openxmlformats.org/officeDocument/2006/math">
                      <m:r>
                        <a:rPr kumimoji="0" lang="en-US" sz="3200" b="0" i="1" u="none" strike="noStrike" cap="none" normalizeH="0" baseline="0" smtClean="0">
                          <a:ln>
                            <a:noFill/>
                          </a:ln>
                          <a:solidFill>
                            <a:schemeClr val="tx1"/>
                          </a:solidFill>
                          <a:effectLst/>
                          <a:latin typeface="Cambria Math" panose="02040503050406030204" pitchFamily="18" charset="0"/>
                        </a:rPr>
                        <m:t>…</m:t>
                      </m:r>
                    </m:oMath>
                  </m:oMathPara>
                </a14:m>
                <a:endParaRPr kumimoji="0" lang="en-US" sz="3200" b="0" i="0" u="none" strike="noStrike" cap="none" normalizeH="0" baseline="0" dirty="0">
                  <a:ln>
                    <a:noFill/>
                  </a:ln>
                  <a:solidFill>
                    <a:schemeClr val="tx1"/>
                  </a:solidFill>
                  <a:effectLst/>
                </a:endParaRPr>
              </a:p>
              <a:p>
                <a:endParaRPr lang="en-US" sz="2800" dirty="0"/>
              </a:p>
            </p:txBody>
          </p:sp>
        </mc:Choice>
        <mc:Fallback xmlns="">
          <p:sp>
            <p:nvSpPr>
              <p:cNvPr id="38" name="TextBox 37">
                <a:extLst>
                  <a:ext uri="{FF2B5EF4-FFF2-40B4-BE49-F238E27FC236}">
                    <a16:creationId xmlns:a16="http://schemas.microsoft.com/office/drawing/2014/main" id="{9E4E1770-805C-4B60-9CE2-1A18EA5D99AA}"/>
                  </a:ext>
                </a:extLst>
              </p:cNvPr>
              <p:cNvSpPr txBox="1">
                <a:spLocks noRot="1" noChangeAspect="1" noMove="1" noResize="1" noEditPoints="1" noAdjustHandles="1" noChangeArrowheads="1" noChangeShapeType="1" noTextEdit="1"/>
              </p:cNvSpPr>
              <p:nvPr/>
            </p:nvSpPr>
            <p:spPr>
              <a:xfrm>
                <a:off x="7931044" y="4198567"/>
                <a:ext cx="1187505" cy="384492"/>
              </a:xfrm>
              <a:prstGeom prst="rect">
                <a:avLst/>
              </a:prstGeom>
              <a:blipFill>
                <a:blip r:embed="rId7"/>
                <a:stretch>
                  <a:fillRect/>
                </a:stretch>
              </a:blipFill>
            </p:spPr>
            <p:txBody>
              <a:bodyPr/>
              <a:lstStyle/>
              <a:p>
                <a:r>
                  <a:rPr lang="en-US">
                    <a:noFill/>
                  </a:rPr>
                  <a:t> </a:t>
                </a:r>
              </a:p>
            </p:txBody>
          </p:sp>
        </mc:Fallback>
      </mc:AlternateContent>
      <p:grpSp>
        <p:nvGrpSpPr>
          <p:cNvPr id="30" name="Group 29">
            <a:extLst>
              <a:ext uri="{FF2B5EF4-FFF2-40B4-BE49-F238E27FC236}">
                <a16:creationId xmlns:a16="http://schemas.microsoft.com/office/drawing/2014/main" id="{DE671F51-F745-457B-8852-084893993AEE}"/>
              </a:ext>
            </a:extLst>
          </p:cNvPr>
          <p:cNvGrpSpPr/>
          <p:nvPr/>
        </p:nvGrpSpPr>
        <p:grpSpPr>
          <a:xfrm>
            <a:off x="8932569" y="3422282"/>
            <a:ext cx="3986589" cy="712443"/>
            <a:chOff x="9205836" y="1528338"/>
            <a:chExt cx="3986589" cy="712443"/>
          </a:xfrm>
        </p:grpSpPr>
        <p:sp>
          <p:nvSpPr>
            <p:cNvPr id="35" name="Oval 34">
              <a:extLst>
                <a:ext uri="{FF2B5EF4-FFF2-40B4-BE49-F238E27FC236}">
                  <a16:creationId xmlns:a16="http://schemas.microsoft.com/office/drawing/2014/main" id="{195B1D30-F925-48BD-B33B-39D2BF3979B7}"/>
                </a:ext>
              </a:extLst>
            </p:cNvPr>
            <p:cNvSpPr/>
            <p:nvPr/>
          </p:nvSpPr>
          <p:spPr bwMode="auto">
            <a:xfrm>
              <a:off x="9293912" y="1554419"/>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66A7E18-D40B-401D-ADFE-41CA05BECEC9}"/>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36" name="TextBox 35">
                  <a:extLst>
                    <a:ext uri="{FF2B5EF4-FFF2-40B4-BE49-F238E27FC236}">
                      <a16:creationId xmlns:a16="http://schemas.microsoft.com/office/drawing/2014/main" id="{966A7E18-D40B-401D-ADFE-41CA05BECEC9}"/>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B87FF0D-A2C5-4EF3-9599-11CCE4B5C3B6}"/>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45" name="TextBox 44">
                  <a:extLst>
                    <a:ext uri="{FF2B5EF4-FFF2-40B4-BE49-F238E27FC236}">
                      <a16:creationId xmlns:a16="http://schemas.microsoft.com/office/drawing/2014/main" id="{1B87FF0D-A2C5-4EF3-9599-11CCE4B5C3B6}"/>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10"/>
                  <a:stretch>
                    <a:fillRect/>
                  </a:stretch>
                </a:blipFill>
              </p:spPr>
              <p:txBody>
                <a:bodyPr/>
                <a:lstStyle/>
                <a:p>
                  <a:r>
                    <a:rPr lang="en-US">
                      <a:noFill/>
                    </a:rPr>
                    <a:t> </a:t>
                  </a:r>
                </a:p>
              </p:txBody>
            </p:sp>
          </mc:Fallback>
        </mc:AlternateContent>
        <p:sp>
          <p:nvSpPr>
            <p:cNvPr id="47" name="Oval 46">
              <a:extLst>
                <a:ext uri="{FF2B5EF4-FFF2-40B4-BE49-F238E27FC236}">
                  <a16:creationId xmlns:a16="http://schemas.microsoft.com/office/drawing/2014/main" id="{474B0B07-2644-4921-A77A-9AF1CA68398D}"/>
                </a:ext>
              </a:extLst>
            </p:cNvPr>
            <p:cNvSpPr/>
            <p:nvPr/>
          </p:nvSpPr>
          <p:spPr bwMode="auto">
            <a:xfrm>
              <a:off x="10350698" y="1528338"/>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43C3735-9A4F-4EBE-9934-E2CF1170E073}"/>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48" name="TextBox 47">
                  <a:extLst>
                    <a:ext uri="{FF2B5EF4-FFF2-40B4-BE49-F238E27FC236}">
                      <a16:creationId xmlns:a16="http://schemas.microsoft.com/office/drawing/2014/main" id="{443C3735-9A4F-4EBE-9934-E2CF1170E073}"/>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CD44F1E-B025-49D8-BA9D-222A770DE50B}"/>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54" name="TextBox 53">
                  <a:extLst>
                    <a:ext uri="{FF2B5EF4-FFF2-40B4-BE49-F238E27FC236}">
                      <a16:creationId xmlns:a16="http://schemas.microsoft.com/office/drawing/2014/main" id="{8CD44F1E-B025-49D8-BA9D-222A770DE50B}"/>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2"/>
                  <a:stretch>
                    <a:fillRect/>
                  </a:stretch>
                </a:blipFill>
              </p:spPr>
              <p:txBody>
                <a:bodyPr/>
                <a:lstStyle/>
                <a:p>
                  <a:r>
                    <a:rPr lang="en-US">
                      <a:noFill/>
                    </a:rPr>
                    <a:t> </a:t>
                  </a:r>
                </a:p>
              </p:txBody>
            </p:sp>
          </mc:Fallback>
        </mc:AlternateContent>
        <p:sp>
          <p:nvSpPr>
            <p:cNvPr id="55" name="Oval 54">
              <a:extLst>
                <a:ext uri="{FF2B5EF4-FFF2-40B4-BE49-F238E27FC236}">
                  <a16:creationId xmlns:a16="http://schemas.microsoft.com/office/drawing/2014/main" id="{88922880-88D4-4C3D-9B92-AB3A2DB00F76}"/>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F7ECE47-91C9-437A-9762-8B266A53B129}"/>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56" name="TextBox 55">
                  <a:extLst>
                    <a:ext uri="{FF2B5EF4-FFF2-40B4-BE49-F238E27FC236}">
                      <a16:creationId xmlns:a16="http://schemas.microsoft.com/office/drawing/2014/main" id="{DF7ECE47-91C9-437A-9762-8B266A53B129}"/>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E1DA12DC-308C-4CE7-9701-706C86329E78}"/>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57" name="TextBox 56">
                  <a:extLst>
                    <a:ext uri="{FF2B5EF4-FFF2-40B4-BE49-F238E27FC236}">
                      <a16:creationId xmlns:a16="http://schemas.microsoft.com/office/drawing/2014/main" id="{E1DA12DC-308C-4CE7-9701-706C86329E78}"/>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14"/>
                  <a:stretch>
                    <a:fillRect/>
                  </a:stretch>
                </a:blipFill>
              </p:spPr>
              <p:txBody>
                <a:bodyPr/>
                <a:lstStyle/>
                <a:p>
                  <a:r>
                    <a:rPr lang="en-US">
                      <a:noFill/>
                    </a:rPr>
                    <a:t> </a:t>
                  </a:r>
                </a:p>
              </p:txBody>
            </p:sp>
          </mc:Fallback>
        </mc:AlternateContent>
        <p:sp>
          <p:nvSpPr>
            <p:cNvPr id="58" name="Oval 57">
              <a:extLst>
                <a:ext uri="{FF2B5EF4-FFF2-40B4-BE49-F238E27FC236}">
                  <a16:creationId xmlns:a16="http://schemas.microsoft.com/office/drawing/2014/main" id="{180A6380-498E-4338-A5CD-ED0301347A84}"/>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9232C2B-3030-44E8-8F44-B3D298774ECF}"/>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59" name="TextBox 58">
                  <a:extLst>
                    <a:ext uri="{FF2B5EF4-FFF2-40B4-BE49-F238E27FC236}">
                      <a16:creationId xmlns:a16="http://schemas.microsoft.com/office/drawing/2014/main" id="{B9232C2B-3030-44E8-8F44-B3D298774ECF}"/>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15"/>
                  <a:stretch>
                    <a:fillRect/>
                  </a:stretch>
                </a:blipFill>
              </p:spPr>
              <p:txBody>
                <a:bodyPr/>
                <a:lstStyle/>
                <a:p>
                  <a:r>
                    <a:rPr lang="en-US">
                      <a:noFill/>
                    </a:rPr>
                    <a:t> </a:t>
                  </a:r>
                </a:p>
              </p:txBody>
            </p:sp>
          </mc:Fallback>
        </mc:AlternateContent>
      </p:grpSp>
      <p:grpSp>
        <p:nvGrpSpPr>
          <p:cNvPr id="61" name="Group 60">
            <a:extLst>
              <a:ext uri="{FF2B5EF4-FFF2-40B4-BE49-F238E27FC236}">
                <a16:creationId xmlns:a16="http://schemas.microsoft.com/office/drawing/2014/main" id="{DA63DC22-002A-4A05-97EC-4D35915F8A50}"/>
              </a:ext>
            </a:extLst>
          </p:cNvPr>
          <p:cNvGrpSpPr/>
          <p:nvPr/>
        </p:nvGrpSpPr>
        <p:grpSpPr>
          <a:xfrm>
            <a:off x="8933278" y="2242334"/>
            <a:ext cx="3986589" cy="712443"/>
            <a:chOff x="9205836" y="1528338"/>
            <a:chExt cx="3986589" cy="712443"/>
          </a:xfrm>
        </p:grpSpPr>
        <p:sp>
          <p:nvSpPr>
            <p:cNvPr id="62" name="Oval 61">
              <a:extLst>
                <a:ext uri="{FF2B5EF4-FFF2-40B4-BE49-F238E27FC236}">
                  <a16:creationId xmlns:a16="http://schemas.microsoft.com/office/drawing/2014/main" id="{C8466A03-CEFA-447A-900A-D57641158FF4}"/>
                </a:ext>
              </a:extLst>
            </p:cNvPr>
            <p:cNvSpPr/>
            <p:nvPr/>
          </p:nvSpPr>
          <p:spPr bwMode="auto">
            <a:xfrm>
              <a:off x="9293912" y="1554419"/>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73EA2B6-4529-43BE-8CBC-93FCFC36AB0D}"/>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3" name="TextBox 62">
                  <a:extLst>
                    <a:ext uri="{FF2B5EF4-FFF2-40B4-BE49-F238E27FC236}">
                      <a16:creationId xmlns:a16="http://schemas.microsoft.com/office/drawing/2014/main" id="{D73EA2B6-4529-43BE-8CBC-93FCFC36AB0D}"/>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52E8A864-2CC2-4B18-AC92-C9CE602764F6}"/>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4" name="TextBox 63">
                  <a:extLst>
                    <a:ext uri="{FF2B5EF4-FFF2-40B4-BE49-F238E27FC236}">
                      <a16:creationId xmlns:a16="http://schemas.microsoft.com/office/drawing/2014/main" id="{52E8A864-2CC2-4B18-AC92-C9CE602764F6}"/>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17"/>
                  <a:stretch>
                    <a:fillRect/>
                  </a:stretch>
                </a:blipFill>
              </p:spPr>
              <p:txBody>
                <a:bodyPr/>
                <a:lstStyle/>
                <a:p>
                  <a:r>
                    <a:rPr lang="en-US">
                      <a:noFill/>
                    </a:rPr>
                    <a:t> </a:t>
                  </a:r>
                </a:p>
              </p:txBody>
            </p:sp>
          </mc:Fallback>
        </mc:AlternateContent>
        <p:sp>
          <p:nvSpPr>
            <p:cNvPr id="65" name="Oval 64">
              <a:extLst>
                <a:ext uri="{FF2B5EF4-FFF2-40B4-BE49-F238E27FC236}">
                  <a16:creationId xmlns:a16="http://schemas.microsoft.com/office/drawing/2014/main" id="{66A5F997-D10C-4F8F-ABBF-85A8248C14F6}"/>
                </a:ext>
              </a:extLst>
            </p:cNvPr>
            <p:cNvSpPr/>
            <p:nvPr/>
          </p:nvSpPr>
          <p:spPr bwMode="auto">
            <a:xfrm>
              <a:off x="10350698" y="1528338"/>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DDCEC433-1C6C-49C4-954C-2C2979D413AE}"/>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6" name="TextBox 65">
                  <a:extLst>
                    <a:ext uri="{FF2B5EF4-FFF2-40B4-BE49-F238E27FC236}">
                      <a16:creationId xmlns:a16="http://schemas.microsoft.com/office/drawing/2014/main" id="{DDCEC433-1C6C-49C4-954C-2C2979D413AE}"/>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38CE400-0EE3-4E39-9122-C5B3C6701CA1}"/>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7" name="TextBox 66">
                  <a:extLst>
                    <a:ext uri="{FF2B5EF4-FFF2-40B4-BE49-F238E27FC236}">
                      <a16:creationId xmlns:a16="http://schemas.microsoft.com/office/drawing/2014/main" id="{538CE400-0EE3-4E39-9122-C5B3C6701CA1}"/>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9"/>
                  <a:stretch>
                    <a:fillRect/>
                  </a:stretch>
                </a:blipFill>
              </p:spPr>
              <p:txBody>
                <a:bodyPr/>
                <a:lstStyle/>
                <a:p>
                  <a:r>
                    <a:rPr lang="en-US">
                      <a:noFill/>
                    </a:rPr>
                    <a:t> </a:t>
                  </a:r>
                </a:p>
              </p:txBody>
            </p:sp>
          </mc:Fallback>
        </mc:AlternateContent>
        <p:sp>
          <p:nvSpPr>
            <p:cNvPr id="68" name="Oval 67">
              <a:extLst>
                <a:ext uri="{FF2B5EF4-FFF2-40B4-BE49-F238E27FC236}">
                  <a16:creationId xmlns:a16="http://schemas.microsoft.com/office/drawing/2014/main" id="{C1C3CB06-0266-4FBD-B152-2CADEA71B23A}"/>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74281B3-A93F-4645-A790-E902AB06068D}"/>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9" name="TextBox 68">
                  <a:extLst>
                    <a:ext uri="{FF2B5EF4-FFF2-40B4-BE49-F238E27FC236}">
                      <a16:creationId xmlns:a16="http://schemas.microsoft.com/office/drawing/2014/main" id="{D74281B3-A93F-4645-A790-E902AB06068D}"/>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F17A6824-80D9-49BF-99F4-8141047BE5B0}"/>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70" name="TextBox 69">
                  <a:extLst>
                    <a:ext uri="{FF2B5EF4-FFF2-40B4-BE49-F238E27FC236}">
                      <a16:creationId xmlns:a16="http://schemas.microsoft.com/office/drawing/2014/main" id="{F17A6824-80D9-49BF-99F4-8141047BE5B0}"/>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21"/>
                  <a:stretch>
                    <a:fillRect/>
                  </a:stretch>
                </a:blipFill>
              </p:spPr>
              <p:txBody>
                <a:bodyPr/>
                <a:lstStyle/>
                <a:p>
                  <a:r>
                    <a:rPr lang="en-US">
                      <a:noFill/>
                    </a:rPr>
                    <a:t> </a:t>
                  </a:r>
                </a:p>
              </p:txBody>
            </p:sp>
          </mc:Fallback>
        </mc:AlternateContent>
        <p:sp>
          <p:nvSpPr>
            <p:cNvPr id="71" name="Oval 70">
              <a:extLst>
                <a:ext uri="{FF2B5EF4-FFF2-40B4-BE49-F238E27FC236}">
                  <a16:creationId xmlns:a16="http://schemas.microsoft.com/office/drawing/2014/main" id="{4CE5827A-BA93-4A35-B586-039495949787}"/>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D6157BC3-42F6-4C4C-B3EA-55E30FAE65EE}"/>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72" name="TextBox 71">
                  <a:extLst>
                    <a:ext uri="{FF2B5EF4-FFF2-40B4-BE49-F238E27FC236}">
                      <a16:creationId xmlns:a16="http://schemas.microsoft.com/office/drawing/2014/main" id="{D6157BC3-42F6-4C4C-B3EA-55E30FAE65EE}"/>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22"/>
                  <a:stretch>
                    <a:fillRect/>
                  </a:stretch>
                </a:blipFill>
              </p:spPr>
              <p:txBody>
                <a:bodyPr/>
                <a:lstStyle/>
                <a:p>
                  <a:r>
                    <a:rPr lang="en-US">
                      <a:noFill/>
                    </a:rPr>
                    <a:t> </a:t>
                  </a:r>
                </a:p>
              </p:txBody>
            </p:sp>
          </mc:Fallback>
        </mc:AlternateContent>
      </p:grpSp>
      <p:grpSp>
        <p:nvGrpSpPr>
          <p:cNvPr id="85" name="Group 84">
            <a:extLst>
              <a:ext uri="{FF2B5EF4-FFF2-40B4-BE49-F238E27FC236}">
                <a16:creationId xmlns:a16="http://schemas.microsoft.com/office/drawing/2014/main" id="{AFEE9D23-2DBF-4BE4-81A4-51642A4D1F6F}"/>
              </a:ext>
            </a:extLst>
          </p:cNvPr>
          <p:cNvGrpSpPr/>
          <p:nvPr/>
        </p:nvGrpSpPr>
        <p:grpSpPr>
          <a:xfrm>
            <a:off x="8932569" y="4756381"/>
            <a:ext cx="3986589" cy="712443"/>
            <a:chOff x="9205836" y="1528338"/>
            <a:chExt cx="3986589" cy="712443"/>
          </a:xfrm>
        </p:grpSpPr>
        <p:sp>
          <p:nvSpPr>
            <p:cNvPr id="86" name="Oval 85">
              <a:extLst>
                <a:ext uri="{FF2B5EF4-FFF2-40B4-BE49-F238E27FC236}">
                  <a16:creationId xmlns:a16="http://schemas.microsoft.com/office/drawing/2014/main" id="{C3A5CAFC-EDAF-4F9B-B965-214DA937964D}"/>
                </a:ext>
              </a:extLst>
            </p:cNvPr>
            <p:cNvSpPr/>
            <p:nvPr/>
          </p:nvSpPr>
          <p:spPr bwMode="auto">
            <a:xfrm>
              <a:off x="9293912" y="1554419"/>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759F76FB-0559-41F2-B2B9-1BAAB1D2464B}"/>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87" name="TextBox 86">
                  <a:extLst>
                    <a:ext uri="{FF2B5EF4-FFF2-40B4-BE49-F238E27FC236}">
                      <a16:creationId xmlns:a16="http://schemas.microsoft.com/office/drawing/2014/main" id="{759F76FB-0559-41F2-B2B9-1BAAB1D2464B}"/>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FFBEA726-F9ED-4906-92A5-FC2C008E0C0E}"/>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88" name="TextBox 87">
                  <a:extLst>
                    <a:ext uri="{FF2B5EF4-FFF2-40B4-BE49-F238E27FC236}">
                      <a16:creationId xmlns:a16="http://schemas.microsoft.com/office/drawing/2014/main" id="{FFBEA726-F9ED-4906-92A5-FC2C008E0C0E}"/>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24"/>
                  <a:stretch>
                    <a:fillRect/>
                  </a:stretch>
                </a:blipFill>
              </p:spPr>
              <p:txBody>
                <a:bodyPr/>
                <a:lstStyle/>
                <a:p>
                  <a:r>
                    <a:rPr lang="en-US">
                      <a:noFill/>
                    </a:rPr>
                    <a:t> </a:t>
                  </a:r>
                </a:p>
              </p:txBody>
            </p:sp>
          </mc:Fallback>
        </mc:AlternateContent>
        <p:sp>
          <p:nvSpPr>
            <p:cNvPr id="89" name="Oval 88">
              <a:extLst>
                <a:ext uri="{FF2B5EF4-FFF2-40B4-BE49-F238E27FC236}">
                  <a16:creationId xmlns:a16="http://schemas.microsoft.com/office/drawing/2014/main" id="{0EEE7919-106D-4B23-B437-6833B3751B70}"/>
                </a:ext>
              </a:extLst>
            </p:cNvPr>
            <p:cNvSpPr/>
            <p:nvPr/>
          </p:nvSpPr>
          <p:spPr bwMode="auto">
            <a:xfrm>
              <a:off x="10350698" y="1528338"/>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1823F755-5A68-406C-BC63-45CC3AB37DE4}"/>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0" name="TextBox 89">
                  <a:extLst>
                    <a:ext uri="{FF2B5EF4-FFF2-40B4-BE49-F238E27FC236}">
                      <a16:creationId xmlns:a16="http://schemas.microsoft.com/office/drawing/2014/main" id="{1823F755-5A68-406C-BC63-45CC3AB37DE4}"/>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9C7D0239-330D-4C1D-94F1-1307BD4C023C}"/>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91" name="TextBox 90">
                  <a:extLst>
                    <a:ext uri="{FF2B5EF4-FFF2-40B4-BE49-F238E27FC236}">
                      <a16:creationId xmlns:a16="http://schemas.microsoft.com/office/drawing/2014/main" id="{9C7D0239-330D-4C1D-94F1-1307BD4C023C}"/>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26"/>
                  <a:stretch>
                    <a:fillRect/>
                  </a:stretch>
                </a:blipFill>
              </p:spPr>
              <p:txBody>
                <a:bodyPr/>
                <a:lstStyle/>
                <a:p>
                  <a:r>
                    <a:rPr lang="en-US">
                      <a:noFill/>
                    </a:rPr>
                    <a:t> </a:t>
                  </a:r>
                </a:p>
              </p:txBody>
            </p:sp>
          </mc:Fallback>
        </mc:AlternateContent>
        <p:sp>
          <p:nvSpPr>
            <p:cNvPr id="92" name="Oval 91">
              <a:extLst>
                <a:ext uri="{FF2B5EF4-FFF2-40B4-BE49-F238E27FC236}">
                  <a16:creationId xmlns:a16="http://schemas.microsoft.com/office/drawing/2014/main" id="{016D5460-788A-42DD-ACDF-3E900AAD6CFB}"/>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71AA89F4-3C0D-447D-85BD-F34A055F4D96}"/>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3" name="TextBox 92">
                  <a:extLst>
                    <a:ext uri="{FF2B5EF4-FFF2-40B4-BE49-F238E27FC236}">
                      <a16:creationId xmlns:a16="http://schemas.microsoft.com/office/drawing/2014/main" id="{71AA89F4-3C0D-447D-85BD-F34A055F4D96}"/>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813D64EF-5E94-4CEF-A9E9-83EE73C859E1}"/>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94" name="TextBox 93">
                  <a:extLst>
                    <a:ext uri="{FF2B5EF4-FFF2-40B4-BE49-F238E27FC236}">
                      <a16:creationId xmlns:a16="http://schemas.microsoft.com/office/drawing/2014/main" id="{813D64EF-5E94-4CEF-A9E9-83EE73C859E1}"/>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28"/>
                  <a:stretch>
                    <a:fillRect/>
                  </a:stretch>
                </a:blipFill>
              </p:spPr>
              <p:txBody>
                <a:bodyPr/>
                <a:lstStyle/>
                <a:p>
                  <a:r>
                    <a:rPr lang="en-US">
                      <a:noFill/>
                    </a:rPr>
                    <a:t> </a:t>
                  </a:r>
                </a:p>
              </p:txBody>
            </p:sp>
          </mc:Fallback>
        </mc:AlternateContent>
        <p:sp>
          <p:nvSpPr>
            <p:cNvPr id="95" name="Oval 94">
              <a:extLst>
                <a:ext uri="{FF2B5EF4-FFF2-40B4-BE49-F238E27FC236}">
                  <a16:creationId xmlns:a16="http://schemas.microsoft.com/office/drawing/2014/main" id="{5409353D-843D-459F-8C32-C641E9D7D528}"/>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C667FA66-8EF1-4B5B-8576-3AF138354898}"/>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6" name="TextBox 95">
                  <a:extLst>
                    <a:ext uri="{FF2B5EF4-FFF2-40B4-BE49-F238E27FC236}">
                      <a16:creationId xmlns:a16="http://schemas.microsoft.com/office/drawing/2014/main" id="{C667FA66-8EF1-4B5B-8576-3AF138354898}"/>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29"/>
                  <a:stretch>
                    <a:fillRect/>
                  </a:stretch>
                </a:blipFill>
              </p:spPr>
              <p:txBody>
                <a:bodyPr/>
                <a:lstStyle/>
                <a:p>
                  <a:r>
                    <a:rPr lang="en-US">
                      <a:noFill/>
                    </a:rPr>
                    <a:t> </a:t>
                  </a:r>
                </a:p>
              </p:txBody>
            </p:sp>
          </mc:Fallback>
        </mc:AlternateContent>
      </p:grpSp>
      <p:sp>
        <p:nvSpPr>
          <p:cNvPr id="60" name="Star: 5 Points 59">
            <a:extLst>
              <a:ext uri="{FF2B5EF4-FFF2-40B4-BE49-F238E27FC236}">
                <a16:creationId xmlns:a16="http://schemas.microsoft.com/office/drawing/2014/main" id="{EC59E779-642B-4E0C-B5D4-01266F8267C8}"/>
              </a:ext>
            </a:extLst>
          </p:cNvPr>
          <p:cNvSpPr/>
          <p:nvPr/>
        </p:nvSpPr>
        <p:spPr bwMode="auto">
          <a:xfrm>
            <a:off x="9239320" y="1994610"/>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0" name="Star: 5 Points 109">
            <a:extLst>
              <a:ext uri="{FF2B5EF4-FFF2-40B4-BE49-F238E27FC236}">
                <a16:creationId xmlns:a16="http://schemas.microsoft.com/office/drawing/2014/main" id="{954F201A-2223-46A1-AA0E-211BD9327B0D}"/>
              </a:ext>
            </a:extLst>
          </p:cNvPr>
          <p:cNvSpPr/>
          <p:nvPr/>
        </p:nvSpPr>
        <p:spPr bwMode="auto">
          <a:xfrm>
            <a:off x="10306747" y="3166779"/>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2136EE32-FBDA-4504-A0A5-91BA98E3F020}"/>
                  </a:ext>
                </a:extLst>
              </p:cNvPr>
              <p:cNvSpPr txBox="1"/>
              <p:nvPr/>
            </p:nvSpPr>
            <p:spPr>
              <a:xfrm>
                <a:off x="9251707" y="1473909"/>
                <a:ext cx="3709092" cy="830997"/>
              </a:xfrm>
              <a:prstGeom prst="rect">
                <a:avLst/>
              </a:prstGeom>
              <a:noFill/>
            </p:spPr>
            <p:txBody>
              <a:bodyPr wrap="none" rtlCol="0">
                <a:spAutoFit/>
              </a:bodyPr>
              <a:lstStyle/>
              <a:p>
                <a:r>
                  <a:rPr lang="en-US" sz="2400" dirty="0">
                    <a:latin typeface="+mn-lt"/>
                  </a:rPr>
                  <a:t>AFSC Preferences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𝑃𝑟𝑒𝑓</m:t>
                    </m:r>
                  </m:oMath>
                </a14:m>
                <a:r>
                  <a:rPr kumimoji="0" lang="en-US" sz="2400" b="0" i="0" u="none" strike="noStrike" cap="none" normalizeH="0" baseline="0" dirty="0">
                    <a:ln>
                      <a:noFill/>
                    </a:ln>
                    <a:solidFill>
                      <a:schemeClr val="tx1"/>
                    </a:solidFill>
                    <a:effectLst/>
                  </a:rPr>
                  <a:t>)</a:t>
                </a:r>
              </a:p>
              <a:p>
                <a:r>
                  <a:rPr lang="en-US" sz="2400" dirty="0">
                    <a:latin typeface="+mn-lt"/>
                  </a:rPr>
                  <a:t> </a:t>
                </a:r>
              </a:p>
            </p:txBody>
          </p:sp>
        </mc:Choice>
        <mc:Fallback xmlns="">
          <p:sp>
            <p:nvSpPr>
              <p:cNvPr id="114" name="TextBox 113">
                <a:extLst>
                  <a:ext uri="{FF2B5EF4-FFF2-40B4-BE49-F238E27FC236}">
                    <a16:creationId xmlns:a16="http://schemas.microsoft.com/office/drawing/2014/main" id="{2136EE32-FBDA-4504-A0A5-91BA98E3F020}"/>
                  </a:ext>
                </a:extLst>
              </p:cNvPr>
              <p:cNvSpPr txBox="1">
                <a:spLocks noRot="1" noChangeAspect="1" noMove="1" noResize="1" noEditPoints="1" noAdjustHandles="1" noChangeArrowheads="1" noChangeShapeType="1" noTextEdit="1"/>
              </p:cNvSpPr>
              <p:nvPr/>
            </p:nvSpPr>
            <p:spPr>
              <a:xfrm>
                <a:off x="9251707" y="1473909"/>
                <a:ext cx="3709092" cy="830997"/>
              </a:xfrm>
              <a:prstGeom prst="rect">
                <a:avLst/>
              </a:prstGeom>
              <a:blipFill>
                <a:blip r:embed="rId30"/>
                <a:stretch>
                  <a:fillRect l="-2632" t="-5147" r="-18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2EB1B3CA-92BC-46BC-AFD7-1915B17F8FFE}"/>
                  </a:ext>
                </a:extLst>
              </p:cNvPr>
              <p:cNvSpPr txBox="1"/>
              <p:nvPr/>
            </p:nvSpPr>
            <p:spPr>
              <a:xfrm>
                <a:off x="7422215" y="1469691"/>
                <a:ext cx="1733873" cy="461665"/>
              </a:xfrm>
              <a:prstGeom prst="rect">
                <a:avLst/>
              </a:prstGeom>
              <a:noFill/>
            </p:spPr>
            <p:txBody>
              <a:bodyPr wrap="none" rtlCol="0">
                <a:spAutoFit/>
              </a:bodyPr>
              <a:lstStyle/>
              <a:p>
                <a:r>
                  <a:rPr lang="en-US" sz="2400" dirty="0">
                    <a:latin typeface="+mn-lt"/>
                  </a:rPr>
                  <a:t>Cadets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𝐶</m:t>
                    </m:r>
                  </m:oMath>
                </a14:m>
                <a:r>
                  <a:rPr lang="en-US" sz="2400" dirty="0">
                    <a:latin typeface="+mn-lt"/>
                  </a:rPr>
                  <a:t>) </a:t>
                </a:r>
              </a:p>
            </p:txBody>
          </p:sp>
        </mc:Choice>
        <mc:Fallback xmlns="">
          <p:sp>
            <p:nvSpPr>
              <p:cNvPr id="116" name="TextBox 115">
                <a:extLst>
                  <a:ext uri="{FF2B5EF4-FFF2-40B4-BE49-F238E27FC236}">
                    <a16:creationId xmlns:a16="http://schemas.microsoft.com/office/drawing/2014/main" id="{2EB1B3CA-92BC-46BC-AFD7-1915B17F8FFE}"/>
                  </a:ext>
                </a:extLst>
              </p:cNvPr>
              <p:cNvSpPr txBox="1">
                <a:spLocks noRot="1" noChangeAspect="1" noMove="1" noResize="1" noEditPoints="1" noAdjustHandles="1" noChangeArrowheads="1" noChangeShapeType="1" noTextEdit="1"/>
              </p:cNvSpPr>
              <p:nvPr/>
            </p:nvSpPr>
            <p:spPr>
              <a:xfrm>
                <a:off x="7422215" y="1469691"/>
                <a:ext cx="1733873" cy="461665"/>
              </a:xfrm>
              <a:prstGeom prst="rect">
                <a:avLst/>
              </a:prstGeom>
              <a:blipFill>
                <a:blip r:embed="rId5"/>
                <a:stretch>
                  <a:fillRect l="-5634" t="-9211" r="-4577" b="-30263"/>
                </a:stretch>
              </a:blipFill>
            </p:spPr>
            <p:txBody>
              <a:bodyPr/>
              <a:lstStyle/>
              <a:p>
                <a:r>
                  <a:rPr lang="en-US">
                    <a:noFill/>
                  </a:rPr>
                  <a:t> </a:t>
                </a:r>
              </a:p>
            </p:txBody>
          </p:sp>
        </mc:Fallback>
      </mc:AlternateContent>
      <p:sp>
        <p:nvSpPr>
          <p:cNvPr id="73" name="TextBox 72">
            <a:extLst>
              <a:ext uri="{FF2B5EF4-FFF2-40B4-BE49-F238E27FC236}">
                <a16:creationId xmlns:a16="http://schemas.microsoft.com/office/drawing/2014/main" id="{4D217F07-4356-4982-8580-BC97200B23AA}"/>
              </a:ext>
            </a:extLst>
          </p:cNvPr>
          <p:cNvSpPr txBox="1"/>
          <p:nvPr/>
        </p:nvSpPr>
        <p:spPr>
          <a:xfrm>
            <a:off x="9304277" y="6816314"/>
            <a:ext cx="3002617" cy="338554"/>
          </a:xfrm>
          <a:prstGeom prst="rect">
            <a:avLst/>
          </a:prstGeom>
          <a:noFill/>
        </p:spPr>
        <p:txBody>
          <a:bodyPr wrap="none" rtlCol="0">
            <a:spAutoFit/>
          </a:bodyPr>
          <a:lstStyle/>
          <a:p>
            <a:r>
              <a:rPr lang="en-US" sz="1600" dirty="0" err="1"/>
              <a:t>NoAF</a:t>
            </a:r>
            <a:r>
              <a:rPr lang="en-US" sz="1600" dirty="0"/>
              <a:t>: “Needs of the Air Force”</a:t>
            </a:r>
          </a:p>
        </p:txBody>
      </p:sp>
      <p:sp>
        <p:nvSpPr>
          <p:cNvPr id="3" name="Rectangle 2">
            <a:hlinkClick r:id="rId31" action="ppaction://hlinksldjump"/>
            <a:extLst>
              <a:ext uri="{FF2B5EF4-FFF2-40B4-BE49-F238E27FC236}">
                <a16:creationId xmlns:a16="http://schemas.microsoft.com/office/drawing/2014/main" id="{9F9AAFBD-34CE-CB6E-3CA8-0DFC8195003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34197651"/>
      </p:ext>
    </p:extLst>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035"/>
            <a:ext cx="6459610"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Greedy Method</a:t>
            </a:r>
          </a:p>
          <a:p>
            <a:pPr lvl="1"/>
            <a:r>
              <a:rPr lang="en-US" dirty="0"/>
              <a:t>Cadets receive top choice available AFSC in order of merit</a:t>
            </a:r>
            <a:endParaRPr lang="en-US" dirty="0">
              <a:solidFill>
                <a:schemeClr val="bg2">
                  <a:lumMod val="60000"/>
                  <a:lumOff val="40000"/>
                </a:schemeClr>
              </a:solidFill>
            </a:endParaRPr>
          </a:p>
          <a:p>
            <a:pPr lvl="1"/>
            <a:r>
              <a:rPr lang="en-US" dirty="0">
                <a:solidFill>
                  <a:schemeClr val="bg2">
                    <a:lumMod val="60000"/>
                    <a:lumOff val="40000"/>
                  </a:schemeClr>
                </a:solidFill>
              </a:rPr>
              <a:t>Only quotas and cadet preference are incorporated</a:t>
            </a: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Modeling Techniques</a:t>
            </a:r>
          </a:p>
        </p:txBody>
      </p:sp>
      <p:sp>
        <p:nvSpPr>
          <p:cNvPr id="20" name="Rectangle 19">
            <a:extLst>
              <a:ext uri="{FF2B5EF4-FFF2-40B4-BE49-F238E27FC236}">
                <a16:creationId xmlns:a16="http://schemas.microsoft.com/office/drawing/2014/main" id="{08470868-B6CD-4240-897A-6219703F4C66}"/>
              </a:ext>
            </a:extLst>
          </p:cNvPr>
          <p:cNvSpPr/>
          <p:nvPr/>
        </p:nvSpPr>
        <p:spPr bwMode="auto">
          <a:xfrm>
            <a:off x="7664453" y="2237904"/>
            <a:ext cx="1001525" cy="60336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8A5CE01-F5ED-40EF-9FA8-B1C69FE0D238}"/>
                  </a:ext>
                </a:extLst>
              </p:cNvPr>
              <p:cNvSpPr txBox="1"/>
              <p:nvPr/>
            </p:nvSpPr>
            <p:spPr>
              <a:xfrm>
                <a:off x="7788391" y="2237904"/>
                <a:ext cx="1001527" cy="101566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1" name="TextBox 20">
                <a:extLst>
                  <a:ext uri="{FF2B5EF4-FFF2-40B4-BE49-F238E27FC236}">
                    <a16:creationId xmlns:a16="http://schemas.microsoft.com/office/drawing/2014/main" id="{68A5CE01-F5ED-40EF-9FA8-B1C69FE0D238}"/>
                  </a:ext>
                </a:extLst>
              </p:cNvPr>
              <p:cNvSpPr txBox="1">
                <a:spLocks noRot="1" noChangeAspect="1" noMove="1" noResize="1" noEditPoints="1" noAdjustHandles="1" noChangeArrowheads="1" noChangeShapeType="1" noTextEdit="1"/>
              </p:cNvSpPr>
              <p:nvPr/>
            </p:nvSpPr>
            <p:spPr>
              <a:xfrm>
                <a:off x="7788391" y="2237904"/>
                <a:ext cx="1001527" cy="1015663"/>
              </a:xfrm>
              <a:prstGeom prst="rect">
                <a:avLst/>
              </a:prstGeom>
              <a:blipFill>
                <a:blip r:embed="rId3"/>
                <a:stretch>
                  <a:fillRect/>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77880257-2CBD-453F-A97F-E685CCEB9059}"/>
              </a:ext>
            </a:extLst>
          </p:cNvPr>
          <p:cNvGrpSpPr/>
          <p:nvPr/>
        </p:nvGrpSpPr>
        <p:grpSpPr>
          <a:xfrm>
            <a:off x="7664453" y="3424384"/>
            <a:ext cx="1125463" cy="1015663"/>
            <a:chOff x="7531336" y="2005013"/>
            <a:chExt cx="830342" cy="1158305"/>
          </a:xfrm>
        </p:grpSpPr>
        <p:sp>
          <p:nvSpPr>
            <p:cNvPr id="23" name="Rectangle 22">
              <a:extLst>
                <a:ext uri="{FF2B5EF4-FFF2-40B4-BE49-F238E27FC236}">
                  <a16:creationId xmlns:a16="http://schemas.microsoft.com/office/drawing/2014/main" id="{B03E4499-FB9F-464F-B2AE-5F571B326F77}"/>
                </a:ext>
              </a:extLst>
            </p:cNvPr>
            <p:cNvSpPr/>
            <p:nvPr/>
          </p:nvSpPr>
          <p:spPr bwMode="auto">
            <a:xfrm>
              <a:off x="7531336" y="2005013"/>
              <a:ext cx="738904" cy="68810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F9F6147-B241-45B0-B9BF-E54CEE827C2A}"/>
                    </a:ext>
                  </a:extLst>
                </p:cNvPr>
                <p:cNvSpPr txBox="1"/>
                <p:nvPr/>
              </p:nvSpPr>
              <p:spPr>
                <a:xfrm>
                  <a:off x="7622773" y="2005013"/>
                  <a:ext cx="738905" cy="115830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300</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4" name="TextBox 23">
                  <a:extLst>
                    <a:ext uri="{FF2B5EF4-FFF2-40B4-BE49-F238E27FC236}">
                      <a16:creationId xmlns:a16="http://schemas.microsoft.com/office/drawing/2014/main" id="{DF9F6147-B241-45B0-B9BF-E54CEE827C2A}"/>
                    </a:ext>
                  </a:extLst>
                </p:cNvPr>
                <p:cNvSpPr txBox="1">
                  <a:spLocks noRot="1" noChangeAspect="1" noMove="1" noResize="1" noEditPoints="1" noAdjustHandles="1" noChangeArrowheads="1" noChangeShapeType="1" noTextEdit="1"/>
                </p:cNvSpPr>
                <p:nvPr/>
              </p:nvSpPr>
              <p:spPr>
                <a:xfrm>
                  <a:off x="7622773" y="2005013"/>
                  <a:ext cx="738905" cy="1158305"/>
                </a:xfrm>
                <a:prstGeom prst="rect">
                  <a:avLst/>
                </a:prstGeom>
                <a:blipFill>
                  <a:blip r:embed="rId4"/>
                  <a:stretch>
                    <a:fillRect/>
                  </a:stretch>
                </a:blipFill>
              </p:spPr>
              <p:txBody>
                <a:bodyPr/>
                <a:lstStyle/>
                <a:p>
                  <a:r>
                    <a:rPr lang="en-US">
                      <a:noFill/>
                    </a:rPr>
                    <a:t> </a:t>
                  </a:r>
                </a:p>
              </p:txBody>
            </p:sp>
          </mc:Fallback>
        </mc:AlternateContent>
      </p:grpSp>
      <p:grpSp>
        <p:nvGrpSpPr>
          <p:cNvPr id="25" name="Group 24">
            <a:extLst>
              <a:ext uri="{FF2B5EF4-FFF2-40B4-BE49-F238E27FC236}">
                <a16:creationId xmlns:a16="http://schemas.microsoft.com/office/drawing/2014/main" id="{55D8B37E-2CBC-46EF-9C72-2809FD6AD3D9}"/>
              </a:ext>
            </a:extLst>
          </p:cNvPr>
          <p:cNvGrpSpPr/>
          <p:nvPr/>
        </p:nvGrpSpPr>
        <p:grpSpPr>
          <a:xfrm>
            <a:off x="7664453" y="4753268"/>
            <a:ext cx="1125465" cy="1015663"/>
            <a:chOff x="7531336" y="2005013"/>
            <a:chExt cx="830344" cy="1158305"/>
          </a:xfrm>
        </p:grpSpPr>
        <p:sp>
          <p:nvSpPr>
            <p:cNvPr id="26" name="Rectangle 25">
              <a:extLst>
                <a:ext uri="{FF2B5EF4-FFF2-40B4-BE49-F238E27FC236}">
                  <a16:creationId xmlns:a16="http://schemas.microsoft.com/office/drawing/2014/main" id="{F912EF52-5855-4D10-BB19-EF053FCF1440}"/>
                </a:ext>
              </a:extLst>
            </p:cNvPr>
            <p:cNvSpPr/>
            <p:nvPr/>
          </p:nvSpPr>
          <p:spPr bwMode="auto">
            <a:xfrm>
              <a:off x="7531336" y="2005013"/>
              <a:ext cx="738904" cy="68810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B955C31-50B5-4787-837C-CCA3B2CB1B92}"/>
                    </a:ext>
                  </a:extLst>
                </p:cNvPr>
                <p:cNvSpPr txBox="1"/>
                <p:nvPr/>
              </p:nvSpPr>
              <p:spPr>
                <a:xfrm>
                  <a:off x="7622775" y="2005013"/>
                  <a:ext cx="738905" cy="115830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600</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7" name="TextBox 26">
                  <a:extLst>
                    <a:ext uri="{FF2B5EF4-FFF2-40B4-BE49-F238E27FC236}">
                      <a16:creationId xmlns:a16="http://schemas.microsoft.com/office/drawing/2014/main" id="{8B955C31-50B5-4787-837C-CCA3B2CB1B92}"/>
                    </a:ext>
                  </a:extLst>
                </p:cNvPr>
                <p:cNvSpPr txBox="1">
                  <a:spLocks noRot="1" noChangeAspect="1" noMove="1" noResize="1" noEditPoints="1" noAdjustHandles="1" noChangeArrowheads="1" noChangeShapeType="1" noTextEdit="1"/>
                </p:cNvSpPr>
                <p:nvPr/>
              </p:nvSpPr>
              <p:spPr>
                <a:xfrm>
                  <a:off x="7622775" y="2005013"/>
                  <a:ext cx="738905" cy="1158305"/>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6AF7CFF-9205-41D8-A28E-B1FB7F5AEB8B}"/>
                  </a:ext>
                </a:extLst>
              </p:cNvPr>
              <p:cNvSpPr txBox="1"/>
              <p:nvPr/>
            </p:nvSpPr>
            <p:spPr>
              <a:xfrm>
                <a:off x="7931044" y="2938101"/>
                <a:ext cx="1187505" cy="384492"/>
              </a:xfrm>
              <a:prstGeom prst="rect">
                <a:avLst/>
              </a:prstGeom>
              <a:noFill/>
            </p:spPr>
            <p:txBody>
              <a:bodyPr vert="wordArtVert" wrap="square" numCol="1" rtlCol="0">
                <a:spAutoFit/>
              </a:bodyPr>
              <a:lstStyle/>
              <a:p>
                <a:pPr/>
                <a14:m>
                  <m:oMathPara xmlns:m="http://schemas.openxmlformats.org/officeDocument/2006/math">
                    <m:oMathParaPr>
                      <m:jc m:val="centerGroup"/>
                    </m:oMathParaPr>
                    <m:oMath xmlns:m="http://schemas.openxmlformats.org/officeDocument/2006/math">
                      <m:r>
                        <a:rPr kumimoji="0" lang="en-US" sz="3200" b="0" i="1" u="none" strike="noStrike" cap="none" normalizeH="0" baseline="0" smtClean="0">
                          <a:ln>
                            <a:noFill/>
                          </a:ln>
                          <a:solidFill>
                            <a:schemeClr val="tx1"/>
                          </a:solidFill>
                          <a:effectLst/>
                          <a:latin typeface="Cambria Math" panose="02040503050406030204" pitchFamily="18" charset="0"/>
                        </a:rPr>
                        <m:t>…</m:t>
                      </m:r>
                    </m:oMath>
                  </m:oMathPara>
                </a14:m>
                <a:endParaRPr kumimoji="0" lang="en-US" sz="3200" b="0" i="0" u="none" strike="noStrike" cap="none" normalizeH="0" baseline="0" dirty="0">
                  <a:ln>
                    <a:noFill/>
                  </a:ln>
                  <a:solidFill>
                    <a:schemeClr val="tx1"/>
                  </a:solidFill>
                  <a:effectLst/>
                </a:endParaRPr>
              </a:p>
              <a:p>
                <a:endParaRPr lang="en-US" sz="2800" dirty="0"/>
              </a:p>
            </p:txBody>
          </p:sp>
        </mc:Choice>
        <mc:Fallback xmlns="">
          <p:sp>
            <p:nvSpPr>
              <p:cNvPr id="15" name="TextBox 14">
                <a:extLst>
                  <a:ext uri="{FF2B5EF4-FFF2-40B4-BE49-F238E27FC236}">
                    <a16:creationId xmlns:a16="http://schemas.microsoft.com/office/drawing/2014/main" id="{C6AF7CFF-9205-41D8-A28E-B1FB7F5AEB8B}"/>
                  </a:ext>
                </a:extLst>
              </p:cNvPr>
              <p:cNvSpPr txBox="1">
                <a:spLocks noRot="1" noChangeAspect="1" noMove="1" noResize="1" noEditPoints="1" noAdjustHandles="1" noChangeArrowheads="1" noChangeShapeType="1" noTextEdit="1"/>
              </p:cNvSpPr>
              <p:nvPr/>
            </p:nvSpPr>
            <p:spPr>
              <a:xfrm>
                <a:off x="7931044" y="2938101"/>
                <a:ext cx="1187505" cy="38449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E4E1770-805C-4B60-9CE2-1A18EA5D99AA}"/>
                  </a:ext>
                </a:extLst>
              </p:cNvPr>
              <p:cNvSpPr txBox="1"/>
              <p:nvPr/>
            </p:nvSpPr>
            <p:spPr>
              <a:xfrm>
                <a:off x="7931044" y="4198567"/>
                <a:ext cx="1187505" cy="384492"/>
              </a:xfrm>
              <a:prstGeom prst="rect">
                <a:avLst/>
              </a:prstGeom>
              <a:noFill/>
            </p:spPr>
            <p:txBody>
              <a:bodyPr vert="wordArtVert" wrap="square" numCol="1" rtlCol="0">
                <a:spAutoFit/>
              </a:bodyPr>
              <a:lstStyle/>
              <a:p>
                <a:pPr/>
                <a14:m>
                  <m:oMathPara xmlns:m="http://schemas.openxmlformats.org/officeDocument/2006/math">
                    <m:oMathParaPr>
                      <m:jc m:val="centerGroup"/>
                    </m:oMathParaPr>
                    <m:oMath xmlns:m="http://schemas.openxmlformats.org/officeDocument/2006/math">
                      <m:r>
                        <a:rPr kumimoji="0" lang="en-US" sz="3200" b="0" i="1" u="none" strike="noStrike" cap="none" normalizeH="0" baseline="0" smtClean="0">
                          <a:ln>
                            <a:noFill/>
                          </a:ln>
                          <a:solidFill>
                            <a:schemeClr val="tx1"/>
                          </a:solidFill>
                          <a:effectLst/>
                          <a:latin typeface="Cambria Math" panose="02040503050406030204" pitchFamily="18" charset="0"/>
                        </a:rPr>
                        <m:t>…</m:t>
                      </m:r>
                    </m:oMath>
                  </m:oMathPara>
                </a14:m>
                <a:endParaRPr kumimoji="0" lang="en-US" sz="3200" b="0" i="0" u="none" strike="noStrike" cap="none" normalizeH="0" baseline="0" dirty="0">
                  <a:ln>
                    <a:noFill/>
                  </a:ln>
                  <a:solidFill>
                    <a:schemeClr val="tx1"/>
                  </a:solidFill>
                  <a:effectLst/>
                </a:endParaRPr>
              </a:p>
              <a:p>
                <a:endParaRPr lang="en-US" sz="2800" dirty="0"/>
              </a:p>
            </p:txBody>
          </p:sp>
        </mc:Choice>
        <mc:Fallback xmlns="">
          <p:sp>
            <p:nvSpPr>
              <p:cNvPr id="38" name="TextBox 37">
                <a:extLst>
                  <a:ext uri="{FF2B5EF4-FFF2-40B4-BE49-F238E27FC236}">
                    <a16:creationId xmlns:a16="http://schemas.microsoft.com/office/drawing/2014/main" id="{9E4E1770-805C-4B60-9CE2-1A18EA5D99AA}"/>
                  </a:ext>
                </a:extLst>
              </p:cNvPr>
              <p:cNvSpPr txBox="1">
                <a:spLocks noRot="1" noChangeAspect="1" noMove="1" noResize="1" noEditPoints="1" noAdjustHandles="1" noChangeArrowheads="1" noChangeShapeType="1" noTextEdit="1"/>
              </p:cNvSpPr>
              <p:nvPr/>
            </p:nvSpPr>
            <p:spPr>
              <a:xfrm>
                <a:off x="7931044" y="4198567"/>
                <a:ext cx="1187505" cy="384492"/>
              </a:xfrm>
              <a:prstGeom prst="rect">
                <a:avLst/>
              </a:prstGeom>
              <a:blipFill>
                <a:blip r:embed="rId7"/>
                <a:stretch>
                  <a:fillRect/>
                </a:stretch>
              </a:blipFill>
            </p:spPr>
            <p:txBody>
              <a:bodyPr/>
              <a:lstStyle/>
              <a:p>
                <a:r>
                  <a:rPr lang="en-US">
                    <a:noFill/>
                  </a:rPr>
                  <a:t> </a:t>
                </a:r>
              </a:p>
            </p:txBody>
          </p:sp>
        </mc:Fallback>
      </mc:AlternateContent>
      <p:grpSp>
        <p:nvGrpSpPr>
          <p:cNvPr id="30" name="Group 29">
            <a:extLst>
              <a:ext uri="{FF2B5EF4-FFF2-40B4-BE49-F238E27FC236}">
                <a16:creationId xmlns:a16="http://schemas.microsoft.com/office/drawing/2014/main" id="{DE671F51-F745-457B-8852-084893993AEE}"/>
              </a:ext>
            </a:extLst>
          </p:cNvPr>
          <p:cNvGrpSpPr/>
          <p:nvPr/>
        </p:nvGrpSpPr>
        <p:grpSpPr>
          <a:xfrm>
            <a:off x="8932569" y="3422282"/>
            <a:ext cx="3986589" cy="712443"/>
            <a:chOff x="9205836" y="1528338"/>
            <a:chExt cx="3986589" cy="712443"/>
          </a:xfrm>
        </p:grpSpPr>
        <p:sp>
          <p:nvSpPr>
            <p:cNvPr id="35" name="Oval 34">
              <a:extLst>
                <a:ext uri="{FF2B5EF4-FFF2-40B4-BE49-F238E27FC236}">
                  <a16:creationId xmlns:a16="http://schemas.microsoft.com/office/drawing/2014/main" id="{195B1D30-F925-48BD-B33B-39D2BF3979B7}"/>
                </a:ext>
              </a:extLst>
            </p:cNvPr>
            <p:cNvSpPr/>
            <p:nvPr/>
          </p:nvSpPr>
          <p:spPr bwMode="auto">
            <a:xfrm>
              <a:off x="9293912" y="1554419"/>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66A7E18-D40B-401D-ADFE-41CA05BECEC9}"/>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36" name="TextBox 35">
                  <a:extLst>
                    <a:ext uri="{FF2B5EF4-FFF2-40B4-BE49-F238E27FC236}">
                      <a16:creationId xmlns:a16="http://schemas.microsoft.com/office/drawing/2014/main" id="{966A7E18-D40B-401D-ADFE-41CA05BECEC9}"/>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B87FF0D-A2C5-4EF3-9599-11CCE4B5C3B6}"/>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45" name="TextBox 44">
                  <a:extLst>
                    <a:ext uri="{FF2B5EF4-FFF2-40B4-BE49-F238E27FC236}">
                      <a16:creationId xmlns:a16="http://schemas.microsoft.com/office/drawing/2014/main" id="{1B87FF0D-A2C5-4EF3-9599-11CCE4B5C3B6}"/>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10"/>
                  <a:stretch>
                    <a:fillRect/>
                  </a:stretch>
                </a:blipFill>
              </p:spPr>
              <p:txBody>
                <a:bodyPr/>
                <a:lstStyle/>
                <a:p>
                  <a:r>
                    <a:rPr lang="en-US">
                      <a:noFill/>
                    </a:rPr>
                    <a:t> </a:t>
                  </a:r>
                </a:p>
              </p:txBody>
            </p:sp>
          </mc:Fallback>
        </mc:AlternateContent>
        <p:sp>
          <p:nvSpPr>
            <p:cNvPr id="47" name="Oval 46">
              <a:extLst>
                <a:ext uri="{FF2B5EF4-FFF2-40B4-BE49-F238E27FC236}">
                  <a16:creationId xmlns:a16="http://schemas.microsoft.com/office/drawing/2014/main" id="{474B0B07-2644-4921-A77A-9AF1CA68398D}"/>
                </a:ext>
              </a:extLst>
            </p:cNvPr>
            <p:cNvSpPr/>
            <p:nvPr/>
          </p:nvSpPr>
          <p:spPr bwMode="auto">
            <a:xfrm>
              <a:off x="10350698" y="1528338"/>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43C3735-9A4F-4EBE-9934-E2CF1170E073}"/>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48" name="TextBox 47">
                  <a:extLst>
                    <a:ext uri="{FF2B5EF4-FFF2-40B4-BE49-F238E27FC236}">
                      <a16:creationId xmlns:a16="http://schemas.microsoft.com/office/drawing/2014/main" id="{443C3735-9A4F-4EBE-9934-E2CF1170E073}"/>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CD44F1E-B025-49D8-BA9D-222A770DE50B}"/>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54" name="TextBox 53">
                  <a:extLst>
                    <a:ext uri="{FF2B5EF4-FFF2-40B4-BE49-F238E27FC236}">
                      <a16:creationId xmlns:a16="http://schemas.microsoft.com/office/drawing/2014/main" id="{8CD44F1E-B025-49D8-BA9D-222A770DE50B}"/>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2"/>
                  <a:stretch>
                    <a:fillRect/>
                  </a:stretch>
                </a:blipFill>
              </p:spPr>
              <p:txBody>
                <a:bodyPr/>
                <a:lstStyle/>
                <a:p>
                  <a:r>
                    <a:rPr lang="en-US">
                      <a:noFill/>
                    </a:rPr>
                    <a:t> </a:t>
                  </a:r>
                </a:p>
              </p:txBody>
            </p:sp>
          </mc:Fallback>
        </mc:AlternateContent>
        <p:sp>
          <p:nvSpPr>
            <p:cNvPr id="55" name="Oval 54">
              <a:extLst>
                <a:ext uri="{FF2B5EF4-FFF2-40B4-BE49-F238E27FC236}">
                  <a16:creationId xmlns:a16="http://schemas.microsoft.com/office/drawing/2014/main" id="{88922880-88D4-4C3D-9B92-AB3A2DB00F76}"/>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F7ECE47-91C9-437A-9762-8B266A53B129}"/>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56" name="TextBox 55">
                  <a:extLst>
                    <a:ext uri="{FF2B5EF4-FFF2-40B4-BE49-F238E27FC236}">
                      <a16:creationId xmlns:a16="http://schemas.microsoft.com/office/drawing/2014/main" id="{DF7ECE47-91C9-437A-9762-8B266A53B129}"/>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E1DA12DC-308C-4CE7-9701-706C86329E78}"/>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57" name="TextBox 56">
                  <a:extLst>
                    <a:ext uri="{FF2B5EF4-FFF2-40B4-BE49-F238E27FC236}">
                      <a16:creationId xmlns:a16="http://schemas.microsoft.com/office/drawing/2014/main" id="{E1DA12DC-308C-4CE7-9701-706C86329E78}"/>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14"/>
                  <a:stretch>
                    <a:fillRect/>
                  </a:stretch>
                </a:blipFill>
              </p:spPr>
              <p:txBody>
                <a:bodyPr/>
                <a:lstStyle/>
                <a:p>
                  <a:r>
                    <a:rPr lang="en-US">
                      <a:noFill/>
                    </a:rPr>
                    <a:t> </a:t>
                  </a:r>
                </a:p>
              </p:txBody>
            </p:sp>
          </mc:Fallback>
        </mc:AlternateContent>
        <p:sp>
          <p:nvSpPr>
            <p:cNvPr id="58" name="Oval 57">
              <a:extLst>
                <a:ext uri="{FF2B5EF4-FFF2-40B4-BE49-F238E27FC236}">
                  <a16:creationId xmlns:a16="http://schemas.microsoft.com/office/drawing/2014/main" id="{180A6380-498E-4338-A5CD-ED0301347A84}"/>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9232C2B-3030-44E8-8F44-B3D298774ECF}"/>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59" name="TextBox 58">
                  <a:extLst>
                    <a:ext uri="{FF2B5EF4-FFF2-40B4-BE49-F238E27FC236}">
                      <a16:creationId xmlns:a16="http://schemas.microsoft.com/office/drawing/2014/main" id="{B9232C2B-3030-44E8-8F44-B3D298774ECF}"/>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15"/>
                  <a:stretch>
                    <a:fillRect/>
                  </a:stretch>
                </a:blipFill>
              </p:spPr>
              <p:txBody>
                <a:bodyPr/>
                <a:lstStyle/>
                <a:p>
                  <a:r>
                    <a:rPr lang="en-US">
                      <a:noFill/>
                    </a:rPr>
                    <a:t> </a:t>
                  </a:r>
                </a:p>
              </p:txBody>
            </p:sp>
          </mc:Fallback>
        </mc:AlternateContent>
      </p:grpSp>
      <p:grpSp>
        <p:nvGrpSpPr>
          <p:cNvPr id="61" name="Group 60">
            <a:extLst>
              <a:ext uri="{FF2B5EF4-FFF2-40B4-BE49-F238E27FC236}">
                <a16:creationId xmlns:a16="http://schemas.microsoft.com/office/drawing/2014/main" id="{DA63DC22-002A-4A05-97EC-4D35915F8A50}"/>
              </a:ext>
            </a:extLst>
          </p:cNvPr>
          <p:cNvGrpSpPr/>
          <p:nvPr/>
        </p:nvGrpSpPr>
        <p:grpSpPr>
          <a:xfrm>
            <a:off x="8933278" y="2242334"/>
            <a:ext cx="3986589" cy="712443"/>
            <a:chOff x="9205836" y="1528338"/>
            <a:chExt cx="3986589" cy="712443"/>
          </a:xfrm>
        </p:grpSpPr>
        <p:sp>
          <p:nvSpPr>
            <p:cNvPr id="62" name="Oval 61">
              <a:extLst>
                <a:ext uri="{FF2B5EF4-FFF2-40B4-BE49-F238E27FC236}">
                  <a16:creationId xmlns:a16="http://schemas.microsoft.com/office/drawing/2014/main" id="{C8466A03-CEFA-447A-900A-D57641158FF4}"/>
                </a:ext>
              </a:extLst>
            </p:cNvPr>
            <p:cNvSpPr/>
            <p:nvPr/>
          </p:nvSpPr>
          <p:spPr bwMode="auto">
            <a:xfrm>
              <a:off x="9293912" y="1554419"/>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73EA2B6-4529-43BE-8CBC-93FCFC36AB0D}"/>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3" name="TextBox 62">
                  <a:extLst>
                    <a:ext uri="{FF2B5EF4-FFF2-40B4-BE49-F238E27FC236}">
                      <a16:creationId xmlns:a16="http://schemas.microsoft.com/office/drawing/2014/main" id="{D73EA2B6-4529-43BE-8CBC-93FCFC36AB0D}"/>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52E8A864-2CC2-4B18-AC92-C9CE602764F6}"/>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4" name="TextBox 63">
                  <a:extLst>
                    <a:ext uri="{FF2B5EF4-FFF2-40B4-BE49-F238E27FC236}">
                      <a16:creationId xmlns:a16="http://schemas.microsoft.com/office/drawing/2014/main" id="{52E8A864-2CC2-4B18-AC92-C9CE602764F6}"/>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17"/>
                  <a:stretch>
                    <a:fillRect/>
                  </a:stretch>
                </a:blipFill>
              </p:spPr>
              <p:txBody>
                <a:bodyPr/>
                <a:lstStyle/>
                <a:p>
                  <a:r>
                    <a:rPr lang="en-US">
                      <a:noFill/>
                    </a:rPr>
                    <a:t> </a:t>
                  </a:r>
                </a:p>
              </p:txBody>
            </p:sp>
          </mc:Fallback>
        </mc:AlternateContent>
        <p:sp>
          <p:nvSpPr>
            <p:cNvPr id="65" name="Oval 64">
              <a:extLst>
                <a:ext uri="{FF2B5EF4-FFF2-40B4-BE49-F238E27FC236}">
                  <a16:creationId xmlns:a16="http://schemas.microsoft.com/office/drawing/2014/main" id="{66A5F997-D10C-4F8F-ABBF-85A8248C14F6}"/>
                </a:ext>
              </a:extLst>
            </p:cNvPr>
            <p:cNvSpPr/>
            <p:nvPr/>
          </p:nvSpPr>
          <p:spPr bwMode="auto">
            <a:xfrm>
              <a:off x="10350698" y="1528338"/>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DDCEC433-1C6C-49C4-954C-2C2979D413AE}"/>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6" name="TextBox 65">
                  <a:extLst>
                    <a:ext uri="{FF2B5EF4-FFF2-40B4-BE49-F238E27FC236}">
                      <a16:creationId xmlns:a16="http://schemas.microsoft.com/office/drawing/2014/main" id="{DDCEC433-1C6C-49C4-954C-2C2979D413AE}"/>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38CE400-0EE3-4E39-9122-C5B3C6701CA1}"/>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7" name="TextBox 66">
                  <a:extLst>
                    <a:ext uri="{FF2B5EF4-FFF2-40B4-BE49-F238E27FC236}">
                      <a16:creationId xmlns:a16="http://schemas.microsoft.com/office/drawing/2014/main" id="{538CE400-0EE3-4E39-9122-C5B3C6701CA1}"/>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9"/>
                  <a:stretch>
                    <a:fillRect/>
                  </a:stretch>
                </a:blipFill>
              </p:spPr>
              <p:txBody>
                <a:bodyPr/>
                <a:lstStyle/>
                <a:p>
                  <a:r>
                    <a:rPr lang="en-US">
                      <a:noFill/>
                    </a:rPr>
                    <a:t> </a:t>
                  </a:r>
                </a:p>
              </p:txBody>
            </p:sp>
          </mc:Fallback>
        </mc:AlternateContent>
        <p:sp>
          <p:nvSpPr>
            <p:cNvPr id="68" name="Oval 67">
              <a:extLst>
                <a:ext uri="{FF2B5EF4-FFF2-40B4-BE49-F238E27FC236}">
                  <a16:creationId xmlns:a16="http://schemas.microsoft.com/office/drawing/2014/main" id="{C1C3CB06-0266-4FBD-B152-2CADEA71B23A}"/>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74281B3-A93F-4645-A790-E902AB06068D}"/>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9" name="TextBox 68">
                  <a:extLst>
                    <a:ext uri="{FF2B5EF4-FFF2-40B4-BE49-F238E27FC236}">
                      <a16:creationId xmlns:a16="http://schemas.microsoft.com/office/drawing/2014/main" id="{D74281B3-A93F-4645-A790-E902AB06068D}"/>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F17A6824-80D9-49BF-99F4-8141047BE5B0}"/>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70" name="TextBox 69">
                  <a:extLst>
                    <a:ext uri="{FF2B5EF4-FFF2-40B4-BE49-F238E27FC236}">
                      <a16:creationId xmlns:a16="http://schemas.microsoft.com/office/drawing/2014/main" id="{F17A6824-80D9-49BF-99F4-8141047BE5B0}"/>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21"/>
                  <a:stretch>
                    <a:fillRect/>
                  </a:stretch>
                </a:blipFill>
              </p:spPr>
              <p:txBody>
                <a:bodyPr/>
                <a:lstStyle/>
                <a:p>
                  <a:r>
                    <a:rPr lang="en-US">
                      <a:noFill/>
                    </a:rPr>
                    <a:t> </a:t>
                  </a:r>
                </a:p>
              </p:txBody>
            </p:sp>
          </mc:Fallback>
        </mc:AlternateContent>
        <p:sp>
          <p:nvSpPr>
            <p:cNvPr id="71" name="Oval 70">
              <a:extLst>
                <a:ext uri="{FF2B5EF4-FFF2-40B4-BE49-F238E27FC236}">
                  <a16:creationId xmlns:a16="http://schemas.microsoft.com/office/drawing/2014/main" id="{4CE5827A-BA93-4A35-B586-039495949787}"/>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D6157BC3-42F6-4C4C-B3EA-55E30FAE65EE}"/>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72" name="TextBox 71">
                  <a:extLst>
                    <a:ext uri="{FF2B5EF4-FFF2-40B4-BE49-F238E27FC236}">
                      <a16:creationId xmlns:a16="http://schemas.microsoft.com/office/drawing/2014/main" id="{D6157BC3-42F6-4C4C-B3EA-55E30FAE65EE}"/>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22"/>
                  <a:stretch>
                    <a:fillRect/>
                  </a:stretch>
                </a:blipFill>
              </p:spPr>
              <p:txBody>
                <a:bodyPr/>
                <a:lstStyle/>
                <a:p>
                  <a:r>
                    <a:rPr lang="en-US">
                      <a:noFill/>
                    </a:rPr>
                    <a:t> </a:t>
                  </a:r>
                </a:p>
              </p:txBody>
            </p:sp>
          </mc:Fallback>
        </mc:AlternateContent>
      </p:grpSp>
      <p:grpSp>
        <p:nvGrpSpPr>
          <p:cNvPr id="85" name="Group 84">
            <a:extLst>
              <a:ext uri="{FF2B5EF4-FFF2-40B4-BE49-F238E27FC236}">
                <a16:creationId xmlns:a16="http://schemas.microsoft.com/office/drawing/2014/main" id="{AFEE9D23-2DBF-4BE4-81A4-51642A4D1F6F}"/>
              </a:ext>
            </a:extLst>
          </p:cNvPr>
          <p:cNvGrpSpPr/>
          <p:nvPr/>
        </p:nvGrpSpPr>
        <p:grpSpPr>
          <a:xfrm>
            <a:off x="8932569" y="4756381"/>
            <a:ext cx="3986589" cy="712443"/>
            <a:chOff x="9205836" y="1528338"/>
            <a:chExt cx="3986589" cy="712443"/>
          </a:xfrm>
        </p:grpSpPr>
        <p:sp>
          <p:nvSpPr>
            <p:cNvPr id="86" name="Oval 85">
              <a:extLst>
                <a:ext uri="{FF2B5EF4-FFF2-40B4-BE49-F238E27FC236}">
                  <a16:creationId xmlns:a16="http://schemas.microsoft.com/office/drawing/2014/main" id="{C3A5CAFC-EDAF-4F9B-B965-214DA937964D}"/>
                </a:ext>
              </a:extLst>
            </p:cNvPr>
            <p:cNvSpPr/>
            <p:nvPr/>
          </p:nvSpPr>
          <p:spPr bwMode="auto">
            <a:xfrm>
              <a:off x="9293912" y="1554419"/>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759F76FB-0559-41F2-B2B9-1BAAB1D2464B}"/>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87" name="TextBox 86">
                  <a:extLst>
                    <a:ext uri="{FF2B5EF4-FFF2-40B4-BE49-F238E27FC236}">
                      <a16:creationId xmlns:a16="http://schemas.microsoft.com/office/drawing/2014/main" id="{759F76FB-0559-41F2-B2B9-1BAAB1D2464B}"/>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FFBEA726-F9ED-4906-92A5-FC2C008E0C0E}"/>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88" name="TextBox 87">
                  <a:extLst>
                    <a:ext uri="{FF2B5EF4-FFF2-40B4-BE49-F238E27FC236}">
                      <a16:creationId xmlns:a16="http://schemas.microsoft.com/office/drawing/2014/main" id="{FFBEA726-F9ED-4906-92A5-FC2C008E0C0E}"/>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24"/>
                  <a:stretch>
                    <a:fillRect/>
                  </a:stretch>
                </a:blipFill>
              </p:spPr>
              <p:txBody>
                <a:bodyPr/>
                <a:lstStyle/>
                <a:p>
                  <a:r>
                    <a:rPr lang="en-US">
                      <a:noFill/>
                    </a:rPr>
                    <a:t> </a:t>
                  </a:r>
                </a:p>
              </p:txBody>
            </p:sp>
          </mc:Fallback>
        </mc:AlternateContent>
        <p:sp>
          <p:nvSpPr>
            <p:cNvPr id="89" name="Oval 88">
              <a:extLst>
                <a:ext uri="{FF2B5EF4-FFF2-40B4-BE49-F238E27FC236}">
                  <a16:creationId xmlns:a16="http://schemas.microsoft.com/office/drawing/2014/main" id="{0EEE7919-106D-4B23-B437-6833B3751B70}"/>
                </a:ext>
              </a:extLst>
            </p:cNvPr>
            <p:cNvSpPr/>
            <p:nvPr/>
          </p:nvSpPr>
          <p:spPr bwMode="auto">
            <a:xfrm>
              <a:off x="10350698" y="1528338"/>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1823F755-5A68-406C-BC63-45CC3AB37DE4}"/>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0" name="TextBox 89">
                  <a:extLst>
                    <a:ext uri="{FF2B5EF4-FFF2-40B4-BE49-F238E27FC236}">
                      <a16:creationId xmlns:a16="http://schemas.microsoft.com/office/drawing/2014/main" id="{1823F755-5A68-406C-BC63-45CC3AB37DE4}"/>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9C7D0239-330D-4C1D-94F1-1307BD4C023C}"/>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91" name="TextBox 90">
                  <a:extLst>
                    <a:ext uri="{FF2B5EF4-FFF2-40B4-BE49-F238E27FC236}">
                      <a16:creationId xmlns:a16="http://schemas.microsoft.com/office/drawing/2014/main" id="{9C7D0239-330D-4C1D-94F1-1307BD4C023C}"/>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26"/>
                  <a:stretch>
                    <a:fillRect/>
                  </a:stretch>
                </a:blipFill>
              </p:spPr>
              <p:txBody>
                <a:bodyPr/>
                <a:lstStyle/>
                <a:p>
                  <a:r>
                    <a:rPr lang="en-US">
                      <a:noFill/>
                    </a:rPr>
                    <a:t> </a:t>
                  </a:r>
                </a:p>
              </p:txBody>
            </p:sp>
          </mc:Fallback>
        </mc:AlternateContent>
        <p:sp>
          <p:nvSpPr>
            <p:cNvPr id="92" name="Oval 91">
              <a:extLst>
                <a:ext uri="{FF2B5EF4-FFF2-40B4-BE49-F238E27FC236}">
                  <a16:creationId xmlns:a16="http://schemas.microsoft.com/office/drawing/2014/main" id="{016D5460-788A-42DD-ACDF-3E900AAD6CFB}"/>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71AA89F4-3C0D-447D-85BD-F34A055F4D96}"/>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3" name="TextBox 92">
                  <a:extLst>
                    <a:ext uri="{FF2B5EF4-FFF2-40B4-BE49-F238E27FC236}">
                      <a16:creationId xmlns:a16="http://schemas.microsoft.com/office/drawing/2014/main" id="{71AA89F4-3C0D-447D-85BD-F34A055F4D96}"/>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813D64EF-5E94-4CEF-A9E9-83EE73C859E1}"/>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94" name="TextBox 93">
                  <a:extLst>
                    <a:ext uri="{FF2B5EF4-FFF2-40B4-BE49-F238E27FC236}">
                      <a16:creationId xmlns:a16="http://schemas.microsoft.com/office/drawing/2014/main" id="{813D64EF-5E94-4CEF-A9E9-83EE73C859E1}"/>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28"/>
                  <a:stretch>
                    <a:fillRect/>
                  </a:stretch>
                </a:blipFill>
              </p:spPr>
              <p:txBody>
                <a:bodyPr/>
                <a:lstStyle/>
                <a:p>
                  <a:r>
                    <a:rPr lang="en-US">
                      <a:noFill/>
                    </a:rPr>
                    <a:t> </a:t>
                  </a:r>
                </a:p>
              </p:txBody>
            </p:sp>
          </mc:Fallback>
        </mc:AlternateContent>
        <p:sp>
          <p:nvSpPr>
            <p:cNvPr id="95" name="Oval 94">
              <a:extLst>
                <a:ext uri="{FF2B5EF4-FFF2-40B4-BE49-F238E27FC236}">
                  <a16:creationId xmlns:a16="http://schemas.microsoft.com/office/drawing/2014/main" id="{5409353D-843D-459F-8C32-C641E9D7D528}"/>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C667FA66-8EF1-4B5B-8576-3AF138354898}"/>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6" name="TextBox 95">
                  <a:extLst>
                    <a:ext uri="{FF2B5EF4-FFF2-40B4-BE49-F238E27FC236}">
                      <a16:creationId xmlns:a16="http://schemas.microsoft.com/office/drawing/2014/main" id="{C667FA66-8EF1-4B5B-8576-3AF138354898}"/>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29"/>
                  <a:stretch>
                    <a:fillRect/>
                  </a:stretch>
                </a:blipFill>
              </p:spPr>
              <p:txBody>
                <a:bodyPr/>
                <a:lstStyle/>
                <a:p>
                  <a:r>
                    <a:rPr lang="en-US">
                      <a:noFill/>
                    </a:rPr>
                    <a:t> </a:t>
                  </a:r>
                </a:p>
              </p:txBody>
            </p:sp>
          </mc:Fallback>
        </mc:AlternateContent>
      </p:grpSp>
      <p:sp>
        <p:nvSpPr>
          <p:cNvPr id="60" name="Star: 5 Points 59">
            <a:extLst>
              <a:ext uri="{FF2B5EF4-FFF2-40B4-BE49-F238E27FC236}">
                <a16:creationId xmlns:a16="http://schemas.microsoft.com/office/drawing/2014/main" id="{EC59E779-642B-4E0C-B5D4-01266F8267C8}"/>
              </a:ext>
            </a:extLst>
          </p:cNvPr>
          <p:cNvSpPr/>
          <p:nvPr/>
        </p:nvSpPr>
        <p:spPr bwMode="auto">
          <a:xfrm>
            <a:off x="9239320" y="1994610"/>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0" name="Star: 5 Points 109">
            <a:extLst>
              <a:ext uri="{FF2B5EF4-FFF2-40B4-BE49-F238E27FC236}">
                <a16:creationId xmlns:a16="http://schemas.microsoft.com/office/drawing/2014/main" id="{954F201A-2223-46A1-AA0E-211BD9327B0D}"/>
              </a:ext>
            </a:extLst>
          </p:cNvPr>
          <p:cNvSpPr/>
          <p:nvPr/>
        </p:nvSpPr>
        <p:spPr bwMode="auto">
          <a:xfrm>
            <a:off x="10306747" y="3166779"/>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1" name="Star: 5 Points 110">
            <a:extLst>
              <a:ext uri="{FF2B5EF4-FFF2-40B4-BE49-F238E27FC236}">
                <a16:creationId xmlns:a16="http://schemas.microsoft.com/office/drawing/2014/main" id="{2F94EC2A-7306-48D9-8049-A9FD034C57E1}"/>
              </a:ext>
            </a:extLst>
          </p:cNvPr>
          <p:cNvSpPr/>
          <p:nvPr/>
        </p:nvSpPr>
        <p:spPr bwMode="auto">
          <a:xfrm>
            <a:off x="11352892" y="4507545"/>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2136EE32-FBDA-4504-A0A5-91BA98E3F020}"/>
                  </a:ext>
                </a:extLst>
              </p:cNvPr>
              <p:cNvSpPr txBox="1"/>
              <p:nvPr/>
            </p:nvSpPr>
            <p:spPr>
              <a:xfrm>
                <a:off x="9251707" y="1473909"/>
                <a:ext cx="3709092" cy="830997"/>
              </a:xfrm>
              <a:prstGeom prst="rect">
                <a:avLst/>
              </a:prstGeom>
              <a:noFill/>
            </p:spPr>
            <p:txBody>
              <a:bodyPr wrap="none" rtlCol="0">
                <a:spAutoFit/>
              </a:bodyPr>
              <a:lstStyle/>
              <a:p>
                <a:r>
                  <a:rPr lang="en-US" sz="2400" dirty="0">
                    <a:latin typeface="+mn-lt"/>
                  </a:rPr>
                  <a:t>AFSC Preferences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𝑃𝑟𝑒𝑓</m:t>
                    </m:r>
                  </m:oMath>
                </a14:m>
                <a:r>
                  <a:rPr kumimoji="0" lang="en-US" sz="2400" b="0" i="0" u="none" strike="noStrike" cap="none" normalizeH="0" baseline="0" dirty="0">
                    <a:ln>
                      <a:noFill/>
                    </a:ln>
                    <a:solidFill>
                      <a:schemeClr val="tx1"/>
                    </a:solidFill>
                    <a:effectLst/>
                  </a:rPr>
                  <a:t>)</a:t>
                </a:r>
              </a:p>
              <a:p>
                <a:r>
                  <a:rPr lang="en-US" sz="2400" dirty="0">
                    <a:latin typeface="+mn-lt"/>
                  </a:rPr>
                  <a:t> </a:t>
                </a:r>
              </a:p>
            </p:txBody>
          </p:sp>
        </mc:Choice>
        <mc:Fallback xmlns="">
          <p:sp>
            <p:nvSpPr>
              <p:cNvPr id="114" name="TextBox 113">
                <a:extLst>
                  <a:ext uri="{FF2B5EF4-FFF2-40B4-BE49-F238E27FC236}">
                    <a16:creationId xmlns:a16="http://schemas.microsoft.com/office/drawing/2014/main" id="{2136EE32-FBDA-4504-A0A5-91BA98E3F020}"/>
                  </a:ext>
                </a:extLst>
              </p:cNvPr>
              <p:cNvSpPr txBox="1">
                <a:spLocks noRot="1" noChangeAspect="1" noMove="1" noResize="1" noEditPoints="1" noAdjustHandles="1" noChangeArrowheads="1" noChangeShapeType="1" noTextEdit="1"/>
              </p:cNvSpPr>
              <p:nvPr/>
            </p:nvSpPr>
            <p:spPr>
              <a:xfrm>
                <a:off x="9251707" y="1473909"/>
                <a:ext cx="3709092" cy="830997"/>
              </a:xfrm>
              <a:prstGeom prst="rect">
                <a:avLst/>
              </a:prstGeom>
              <a:blipFill>
                <a:blip r:embed="rId30"/>
                <a:stretch>
                  <a:fillRect l="-2632" t="-5147" r="-18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2EB1B3CA-92BC-46BC-AFD7-1915B17F8FFE}"/>
                  </a:ext>
                </a:extLst>
              </p:cNvPr>
              <p:cNvSpPr txBox="1"/>
              <p:nvPr/>
            </p:nvSpPr>
            <p:spPr>
              <a:xfrm>
                <a:off x="7422215" y="1469691"/>
                <a:ext cx="1733873" cy="461665"/>
              </a:xfrm>
              <a:prstGeom prst="rect">
                <a:avLst/>
              </a:prstGeom>
              <a:noFill/>
            </p:spPr>
            <p:txBody>
              <a:bodyPr wrap="none" rtlCol="0">
                <a:spAutoFit/>
              </a:bodyPr>
              <a:lstStyle/>
              <a:p>
                <a:r>
                  <a:rPr lang="en-US" sz="2400" dirty="0">
                    <a:latin typeface="+mn-lt"/>
                  </a:rPr>
                  <a:t>Cadets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𝐶</m:t>
                    </m:r>
                  </m:oMath>
                </a14:m>
                <a:r>
                  <a:rPr lang="en-US" sz="2400" dirty="0">
                    <a:latin typeface="+mn-lt"/>
                  </a:rPr>
                  <a:t>) </a:t>
                </a:r>
              </a:p>
            </p:txBody>
          </p:sp>
        </mc:Choice>
        <mc:Fallback xmlns="">
          <p:sp>
            <p:nvSpPr>
              <p:cNvPr id="116" name="TextBox 115">
                <a:extLst>
                  <a:ext uri="{FF2B5EF4-FFF2-40B4-BE49-F238E27FC236}">
                    <a16:creationId xmlns:a16="http://schemas.microsoft.com/office/drawing/2014/main" id="{2EB1B3CA-92BC-46BC-AFD7-1915B17F8FFE}"/>
                  </a:ext>
                </a:extLst>
              </p:cNvPr>
              <p:cNvSpPr txBox="1">
                <a:spLocks noRot="1" noChangeAspect="1" noMove="1" noResize="1" noEditPoints="1" noAdjustHandles="1" noChangeArrowheads="1" noChangeShapeType="1" noTextEdit="1"/>
              </p:cNvSpPr>
              <p:nvPr/>
            </p:nvSpPr>
            <p:spPr>
              <a:xfrm>
                <a:off x="7422215" y="1469691"/>
                <a:ext cx="1733873" cy="461665"/>
              </a:xfrm>
              <a:prstGeom prst="rect">
                <a:avLst/>
              </a:prstGeom>
              <a:blipFill>
                <a:blip r:embed="rId5"/>
                <a:stretch>
                  <a:fillRect l="-5634" t="-9211" r="-4577" b="-30263"/>
                </a:stretch>
              </a:blipFill>
            </p:spPr>
            <p:txBody>
              <a:bodyPr/>
              <a:lstStyle/>
              <a:p>
                <a:r>
                  <a:rPr lang="en-US">
                    <a:noFill/>
                  </a:rPr>
                  <a:t> </a:t>
                </a:r>
              </a:p>
            </p:txBody>
          </p:sp>
        </mc:Fallback>
      </mc:AlternateContent>
      <p:sp>
        <p:nvSpPr>
          <p:cNvPr id="73" name="TextBox 72">
            <a:extLst>
              <a:ext uri="{FF2B5EF4-FFF2-40B4-BE49-F238E27FC236}">
                <a16:creationId xmlns:a16="http://schemas.microsoft.com/office/drawing/2014/main" id="{8AE2BFE6-CB41-4B09-849B-4ECE2D792E7D}"/>
              </a:ext>
            </a:extLst>
          </p:cNvPr>
          <p:cNvSpPr txBox="1"/>
          <p:nvPr/>
        </p:nvSpPr>
        <p:spPr>
          <a:xfrm>
            <a:off x="9304277" y="6816314"/>
            <a:ext cx="3002617" cy="338554"/>
          </a:xfrm>
          <a:prstGeom prst="rect">
            <a:avLst/>
          </a:prstGeom>
          <a:noFill/>
        </p:spPr>
        <p:txBody>
          <a:bodyPr wrap="none" rtlCol="0">
            <a:spAutoFit/>
          </a:bodyPr>
          <a:lstStyle/>
          <a:p>
            <a:r>
              <a:rPr lang="en-US" sz="1600" dirty="0" err="1"/>
              <a:t>NoAF</a:t>
            </a:r>
            <a:r>
              <a:rPr lang="en-US" sz="1600" dirty="0"/>
              <a:t>: “Needs of the Air Force”</a:t>
            </a:r>
          </a:p>
        </p:txBody>
      </p:sp>
      <p:sp>
        <p:nvSpPr>
          <p:cNvPr id="3" name="Rectangle 2">
            <a:hlinkClick r:id="rId31" action="ppaction://hlinksldjump"/>
            <a:extLst>
              <a:ext uri="{FF2B5EF4-FFF2-40B4-BE49-F238E27FC236}">
                <a16:creationId xmlns:a16="http://schemas.microsoft.com/office/drawing/2014/main" id="{1FF6F590-A127-EB0F-AA99-8169514C7605}"/>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1691301"/>
      </p:ext>
    </p:extLst>
  </p:cSld>
  <p:clrMapOvr>
    <a:masterClrMapping/>
  </p:clrMapOvr>
  <p:transition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035"/>
            <a:ext cx="6459610"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Greedy Method</a:t>
            </a:r>
          </a:p>
          <a:p>
            <a:pPr lvl="1"/>
            <a:r>
              <a:rPr lang="en-US" dirty="0"/>
              <a:t>Cadets receive top choice available AFSC in order of merit</a:t>
            </a:r>
          </a:p>
          <a:p>
            <a:pPr lvl="1"/>
            <a:r>
              <a:rPr lang="en-US" dirty="0">
                <a:solidFill>
                  <a:schemeClr val="bg2">
                    <a:lumMod val="60000"/>
                    <a:lumOff val="40000"/>
                  </a:schemeClr>
                </a:solidFill>
              </a:rPr>
              <a:t>Only quotas and cadet preference are incorporated</a:t>
            </a: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Modeling Techniques</a:t>
            </a:r>
          </a:p>
        </p:txBody>
      </p:sp>
      <p:sp>
        <p:nvSpPr>
          <p:cNvPr id="20" name="Rectangle 19">
            <a:extLst>
              <a:ext uri="{FF2B5EF4-FFF2-40B4-BE49-F238E27FC236}">
                <a16:creationId xmlns:a16="http://schemas.microsoft.com/office/drawing/2014/main" id="{08470868-B6CD-4240-897A-6219703F4C66}"/>
              </a:ext>
            </a:extLst>
          </p:cNvPr>
          <p:cNvSpPr/>
          <p:nvPr/>
        </p:nvSpPr>
        <p:spPr bwMode="auto">
          <a:xfrm>
            <a:off x="7664453" y="2237904"/>
            <a:ext cx="1001525" cy="60336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8A5CE01-F5ED-40EF-9FA8-B1C69FE0D238}"/>
                  </a:ext>
                </a:extLst>
              </p:cNvPr>
              <p:cNvSpPr txBox="1"/>
              <p:nvPr/>
            </p:nvSpPr>
            <p:spPr>
              <a:xfrm>
                <a:off x="7788391" y="2237904"/>
                <a:ext cx="1001527" cy="101566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1" name="TextBox 20">
                <a:extLst>
                  <a:ext uri="{FF2B5EF4-FFF2-40B4-BE49-F238E27FC236}">
                    <a16:creationId xmlns:a16="http://schemas.microsoft.com/office/drawing/2014/main" id="{68A5CE01-F5ED-40EF-9FA8-B1C69FE0D238}"/>
                  </a:ext>
                </a:extLst>
              </p:cNvPr>
              <p:cNvSpPr txBox="1">
                <a:spLocks noRot="1" noChangeAspect="1" noMove="1" noResize="1" noEditPoints="1" noAdjustHandles="1" noChangeArrowheads="1" noChangeShapeType="1" noTextEdit="1"/>
              </p:cNvSpPr>
              <p:nvPr/>
            </p:nvSpPr>
            <p:spPr>
              <a:xfrm>
                <a:off x="7788391" y="2237904"/>
                <a:ext cx="1001527" cy="1015663"/>
              </a:xfrm>
              <a:prstGeom prst="rect">
                <a:avLst/>
              </a:prstGeom>
              <a:blipFill>
                <a:blip r:embed="rId2"/>
                <a:stretch>
                  <a:fillRect/>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77880257-2CBD-453F-A97F-E685CCEB9059}"/>
              </a:ext>
            </a:extLst>
          </p:cNvPr>
          <p:cNvGrpSpPr/>
          <p:nvPr/>
        </p:nvGrpSpPr>
        <p:grpSpPr>
          <a:xfrm>
            <a:off x="7664453" y="3424384"/>
            <a:ext cx="1125463" cy="1015663"/>
            <a:chOff x="7531336" y="2005013"/>
            <a:chExt cx="830342" cy="1158305"/>
          </a:xfrm>
        </p:grpSpPr>
        <p:sp>
          <p:nvSpPr>
            <p:cNvPr id="23" name="Rectangle 22">
              <a:extLst>
                <a:ext uri="{FF2B5EF4-FFF2-40B4-BE49-F238E27FC236}">
                  <a16:creationId xmlns:a16="http://schemas.microsoft.com/office/drawing/2014/main" id="{B03E4499-FB9F-464F-B2AE-5F571B326F77}"/>
                </a:ext>
              </a:extLst>
            </p:cNvPr>
            <p:cNvSpPr/>
            <p:nvPr/>
          </p:nvSpPr>
          <p:spPr bwMode="auto">
            <a:xfrm>
              <a:off x="7531336" y="2005013"/>
              <a:ext cx="738904" cy="68810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F9F6147-B241-45B0-B9BF-E54CEE827C2A}"/>
                    </a:ext>
                  </a:extLst>
                </p:cNvPr>
                <p:cNvSpPr txBox="1"/>
                <p:nvPr/>
              </p:nvSpPr>
              <p:spPr>
                <a:xfrm>
                  <a:off x="7622773" y="2005013"/>
                  <a:ext cx="738905" cy="115830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300</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4" name="TextBox 23">
                  <a:extLst>
                    <a:ext uri="{FF2B5EF4-FFF2-40B4-BE49-F238E27FC236}">
                      <a16:creationId xmlns:a16="http://schemas.microsoft.com/office/drawing/2014/main" id="{DF9F6147-B241-45B0-B9BF-E54CEE827C2A}"/>
                    </a:ext>
                  </a:extLst>
                </p:cNvPr>
                <p:cNvSpPr txBox="1">
                  <a:spLocks noRot="1" noChangeAspect="1" noMove="1" noResize="1" noEditPoints="1" noAdjustHandles="1" noChangeArrowheads="1" noChangeShapeType="1" noTextEdit="1"/>
                </p:cNvSpPr>
                <p:nvPr/>
              </p:nvSpPr>
              <p:spPr>
                <a:xfrm>
                  <a:off x="7622773" y="2005013"/>
                  <a:ext cx="738905" cy="1158305"/>
                </a:xfrm>
                <a:prstGeom prst="rect">
                  <a:avLst/>
                </a:prstGeom>
                <a:blipFill>
                  <a:blip r:embed="rId3"/>
                  <a:stretch>
                    <a:fillRect/>
                  </a:stretch>
                </a:blipFill>
              </p:spPr>
              <p:txBody>
                <a:bodyPr/>
                <a:lstStyle/>
                <a:p>
                  <a:r>
                    <a:rPr lang="en-US">
                      <a:noFill/>
                    </a:rPr>
                    <a:t> </a:t>
                  </a:r>
                </a:p>
              </p:txBody>
            </p:sp>
          </mc:Fallback>
        </mc:AlternateContent>
      </p:grpSp>
      <p:grpSp>
        <p:nvGrpSpPr>
          <p:cNvPr id="25" name="Group 24">
            <a:extLst>
              <a:ext uri="{FF2B5EF4-FFF2-40B4-BE49-F238E27FC236}">
                <a16:creationId xmlns:a16="http://schemas.microsoft.com/office/drawing/2014/main" id="{55D8B37E-2CBC-46EF-9C72-2809FD6AD3D9}"/>
              </a:ext>
            </a:extLst>
          </p:cNvPr>
          <p:cNvGrpSpPr/>
          <p:nvPr/>
        </p:nvGrpSpPr>
        <p:grpSpPr>
          <a:xfrm>
            <a:off x="7664453" y="4753268"/>
            <a:ext cx="1125465" cy="1015663"/>
            <a:chOff x="7531336" y="2005013"/>
            <a:chExt cx="830344" cy="1158305"/>
          </a:xfrm>
        </p:grpSpPr>
        <p:sp>
          <p:nvSpPr>
            <p:cNvPr id="26" name="Rectangle 25">
              <a:extLst>
                <a:ext uri="{FF2B5EF4-FFF2-40B4-BE49-F238E27FC236}">
                  <a16:creationId xmlns:a16="http://schemas.microsoft.com/office/drawing/2014/main" id="{F912EF52-5855-4D10-BB19-EF053FCF1440}"/>
                </a:ext>
              </a:extLst>
            </p:cNvPr>
            <p:cNvSpPr/>
            <p:nvPr/>
          </p:nvSpPr>
          <p:spPr bwMode="auto">
            <a:xfrm>
              <a:off x="7531336" y="2005013"/>
              <a:ext cx="738904" cy="68810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B955C31-50B5-4787-837C-CCA3B2CB1B92}"/>
                    </a:ext>
                  </a:extLst>
                </p:cNvPr>
                <p:cNvSpPr txBox="1"/>
                <p:nvPr/>
              </p:nvSpPr>
              <p:spPr>
                <a:xfrm>
                  <a:off x="7622775" y="2005013"/>
                  <a:ext cx="738905" cy="115830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600</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7" name="TextBox 26">
                  <a:extLst>
                    <a:ext uri="{FF2B5EF4-FFF2-40B4-BE49-F238E27FC236}">
                      <a16:creationId xmlns:a16="http://schemas.microsoft.com/office/drawing/2014/main" id="{8B955C31-50B5-4787-837C-CCA3B2CB1B92}"/>
                    </a:ext>
                  </a:extLst>
                </p:cNvPr>
                <p:cNvSpPr txBox="1">
                  <a:spLocks noRot="1" noChangeAspect="1" noMove="1" noResize="1" noEditPoints="1" noAdjustHandles="1" noChangeArrowheads="1" noChangeShapeType="1" noTextEdit="1"/>
                </p:cNvSpPr>
                <p:nvPr/>
              </p:nvSpPr>
              <p:spPr>
                <a:xfrm>
                  <a:off x="7622775" y="2005013"/>
                  <a:ext cx="738905" cy="1158305"/>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6AF7CFF-9205-41D8-A28E-B1FB7F5AEB8B}"/>
                  </a:ext>
                </a:extLst>
              </p:cNvPr>
              <p:cNvSpPr txBox="1"/>
              <p:nvPr/>
            </p:nvSpPr>
            <p:spPr>
              <a:xfrm>
                <a:off x="7931044" y="2938101"/>
                <a:ext cx="1187505" cy="384492"/>
              </a:xfrm>
              <a:prstGeom prst="rect">
                <a:avLst/>
              </a:prstGeom>
              <a:noFill/>
            </p:spPr>
            <p:txBody>
              <a:bodyPr vert="wordArtVert" wrap="square" numCol="1" rtlCol="0">
                <a:spAutoFit/>
              </a:bodyPr>
              <a:lstStyle/>
              <a:p>
                <a:pPr/>
                <a14:m>
                  <m:oMathPara xmlns:m="http://schemas.openxmlformats.org/officeDocument/2006/math">
                    <m:oMathParaPr>
                      <m:jc m:val="centerGroup"/>
                    </m:oMathParaPr>
                    <m:oMath xmlns:m="http://schemas.openxmlformats.org/officeDocument/2006/math">
                      <m:r>
                        <a:rPr kumimoji="0" lang="en-US" sz="3200" b="0" i="1" u="none" strike="noStrike" cap="none" normalizeH="0" baseline="0" smtClean="0">
                          <a:ln>
                            <a:noFill/>
                          </a:ln>
                          <a:solidFill>
                            <a:schemeClr val="tx1"/>
                          </a:solidFill>
                          <a:effectLst/>
                          <a:latin typeface="Cambria Math" panose="02040503050406030204" pitchFamily="18" charset="0"/>
                        </a:rPr>
                        <m:t>…</m:t>
                      </m:r>
                    </m:oMath>
                  </m:oMathPara>
                </a14:m>
                <a:endParaRPr kumimoji="0" lang="en-US" sz="3200" b="0" i="0" u="none" strike="noStrike" cap="none" normalizeH="0" baseline="0" dirty="0">
                  <a:ln>
                    <a:noFill/>
                  </a:ln>
                  <a:solidFill>
                    <a:schemeClr val="tx1"/>
                  </a:solidFill>
                  <a:effectLst/>
                </a:endParaRPr>
              </a:p>
              <a:p>
                <a:endParaRPr lang="en-US" sz="2800" dirty="0"/>
              </a:p>
            </p:txBody>
          </p:sp>
        </mc:Choice>
        <mc:Fallback xmlns="">
          <p:sp>
            <p:nvSpPr>
              <p:cNvPr id="15" name="TextBox 14">
                <a:extLst>
                  <a:ext uri="{FF2B5EF4-FFF2-40B4-BE49-F238E27FC236}">
                    <a16:creationId xmlns:a16="http://schemas.microsoft.com/office/drawing/2014/main" id="{C6AF7CFF-9205-41D8-A28E-B1FB7F5AEB8B}"/>
                  </a:ext>
                </a:extLst>
              </p:cNvPr>
              <p:cNvSpPr txBox="1">
                <a:spLocks noRot="1" noChangeAspect="1" noMove="1" noResize="1" noEditPoints="1" noAdjustHandles="1" noChangeArrowheads="1" noChangeShapeType="1" noTextEdit="1"/>
              </p:cNvSpPr>
              <p:nvPr/>
            </p:nvSpPr>
            <p:spPr>
              <a:xfrm>
                <a:off x="7931044" y="2938101"/>
                <a:ext cx="1187505" cy="38449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E4E1770-805C-4B60-9CE2-1A18EA5D99AA}"/>
                  </a:ext>
                </a:extLst>
              </p:cNvPr>
              <p:cNvSpPr txBox="1"/>
              <p:nvPr/>
            </p:nvSpPr>
            <p:spPr>
              <a:xfrm>
                <a:off x="7931044" y="4198567"/>
                <a:ext cx="1187505" cy="384492"/>
              </a:xfrm>
              <a:prstGeom prst="rect">
                <a:avLst/>
              </a:prstGeom>
              <a:noFill/>
            </p:spPr>
            <p:txBody>
              <a:bodyPr vert="wordArtVert" wrap="square" numCol="1" rtlCol="0">
                <a:spAutoFit/>
              </a:bodyPr>
              <a:lstStyle/>
              <a:p>
                <a:pPr/>
                <a14:m>
                  <m:oMathPara xmlns:m="http://schemas.openxmlformats.org/officeDocument/2006/math">
                    <m:oMathParaPr>
                      <m:jc m:val="centerGroup"/>
                    </m:oMathParaPr>
                    <m:oMath xmlns:m="http://schemas.openxmlformats.org/officeDocument/2006/math">
                      <m:r>
                        <a:rPr kumimoji="0" lang="en-US" sz="3200" b="0" i="1" u="none" strike="noStrike" cap="none" normalizeH="0" baseline="0" smtClean="0">
                          <a:ln>
                            <a:noFill/>
                          </a:ln>
                          <a:solidFill>
                            <a:schemeClr val="tx1"/>
                          </a:solidFill>
                          <a:effectLst/>
                          <a:latin typeface="Cambria Math" panose="02040503050406030204" pitchFamily="18" charset="0"/>
                        </a:rPr>
                        <m:t>…</m:t>
                      </m:r>
                    </m:oMath>
                  </m:oMathPara>
                </a14:m>
                <a:endParaRPr kumimoji="0" lang="en-US" sz="3200" b="0" i="0" u="none" strike="noStrike" cap="none" normalizeH="0" baseline="0" dirty="0">
                  <a:ln>
                    <a:noFill/>
                  </a:ln>
                  <a:solidFill>
                    <a:schemeClr val="tx1"/>
                  </a:solidFill>
                  <a:effectLst/>
                </a:endParaRPr>
              </a:p>
              <a:p>
                <a:endParaRPr lang="en-US" sz="2800" dirty="0"/>
              </a:p>
            </p:txBody>
          </p:sp>
        </mc:Choice>
        <mc:Fallback xmlns="">
          <p:sp>
            <p:nvSpPr>
              <p:cNvPr id="38" name="TextBox 37">
                <a:extLst>
                  <a:ext uri="{FF2B5EF4-FFF2-40B4-BE49-F238E27FC236}">
                    <a16:creationId xmlns:a16="http://schemas.microsoft.com/office/drawing/2014/main" id="{9E4E1770-805C-4B60-9CE2-1A18EA5D99AA}"/>
                  </a:ext>
                </a:extLst>
              </p:cNvPr>
              <p:cNvSpPr txBox="1">
                <a:spLocks noRot="1" noChangeAspect="1" noMove="1" noResize="1" noEditPoints="1" noAdjustHandles="1" noChangeArrowheads="1" noChangeShapeType="1" noTextEdit="1"/>
              </p:cNvSpPr>
              <p:nvPr/>
            </p:nvSpPr>
            <p:spPr>
              <a:xfrm>
                <a:off x="7931044" y="4198567"/>
                <a:ext cx="1187505" cy="384492"/>
              </a:xfrm>
              <a:prstGeom prst="rect">
                <a:avLst/>
              </a:prstGeom>
              <a:blipFill>
                <a:blip r:embed="rId6"/>
                <a:stretch>
                  <a:fillRect/>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8BBF1A2C-91A4-4CBE-A8F8-B0FB79CC4B7C}"/>
              </a:ext>
            </a:extLst>
          </p:cNvPr>
          <p:cNvGrpSpPr/>
          <p:nvPr/>
        </p:nvGrpSpPr>
        <p:grpSpPr>
          <a:xfrm>
            <a:off x="7664453" y="6081544"/>
            <a:ext cx="1125465" cy="1015663"/>
            <a:chOff x="7531336" y="2005013"/>
            <a:chExt cx="830344" cy="1158305"/>
          </a:xfrm>
        </p:grpSpPr>
        <p:sp>
          <p:nvSpPr>
            <p:cNvPr id="40" name="Rectangle 39">
              <a:extLst>
                <a:ext uri="{FF2B5EF4-FFF2-40B4-BE49-F238E27FC236}">
                  <a16:creationId xmlns:a16="http://schemas.microsoft.com/office/drawing/2014/main" id="{C698E98D-3633-4AB0-9239-43CBA7BFCC02}"/>
                </a:ext>
              </a:extLst>
            </p:cNvPr>
            <p:cNvSpPr/>
            <p:nvPr/>
          </p:nvSpPr>
          <p:spPr bwMode="auto">
            <a:xfrm>
              <a:off x="7531336" y="2005013"/>
              <a:ext cx="738904" cy="68810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34F2771-CA64-4A47-8930-52ED73685040}"/>
                    </a:ext>
                  </a:extLst>
                </p:cNvPr>
                <p:cNvSpPr txBox="1"/>
                <p:nvPr/>
              </p:nvSpPr>
              <p:spPr>
                <a:xfrm>
                  <a:off x="7622775" y="2005013"/>
                  <a:ext cx="738905" cy="115830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𝑁</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41" name="TextBox 40">
                  <a:extLst>
                    <a:ext uri="{FF2B5EF4-FFF2-40B4-BE49-F238E27FC236}">
                      <a16:creationId xmlns:a16="http://schemas.microsoft.com/office/drawing/2014/main" id="{434F2771-CA64-4A47-8930-52ED73685040}"/>
                    </a:ext>
                  </a:extLst>
                </p:cNvPr>
                <p:cNvSpPr txBox="1">
                  <a:spLocks noRot="1" noChangeAspect="1" noMove="1" noResize="1" noEditPoints="1" noAdjustHandles="1" noChangeArrowheads="1" noChangeShapeType="1" noTextEdit="1"/>
                </p:cNvSpPr>
                <p:nvPr/>
              </p:nvSpPr>
              <p:spPr>
                <a:xfrm>
                  <a:off x="7622775" y="2005013"/>
                  <a:ext cx="738905" cy="1158305"/>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91F3624-720E-4BEE-9486-9A179418017D}"/>
                  </a:ext>
                </a:extLst>
              </p:cNvPr>
              <p:cNvSpPr txBox="1"/>
              <p:nvPr/>
            </p:nvSpPr>
            <p:spPr>
              <a:xfrm>
                <a:off x="7931044" y="5526843"/>
                <a:ext cx="1187505" cy="384492"/>
              </a:xfrm>
              <a:prstGeom prst="rect">
                <a:avLst/>
              </a:prstGeom>
              <a:noFill/>
            </p:spPr>
            <p:txBody>
              <a:bodyPr vert="wordArtVert" wrap="square" numCol="1" rtlCol="0">
                <a:spAutoFit/>
              </a:bodyPr>
              <a:lstStyle/>
              <a:p>
                <a:pPr/>
                <a14:m>
                  <m:oMathPara xmlns:m="http://schemas.openxmlformats.org/officeDocument/2006/math">
                    <m:oMathParaPr>
                      <m:jc m:val="centerGroup"/>
                    </m:oMathParaPr>
                    <m:oMath xmlns:m="http://schemas.openxmlformats.org/officeDocument/2006/math">
                      <m:r>
                        <a:rPr kumimoji="0" lang="en-US" sz="3200" b="0" i="1" u="none" strike="noStrike" cap="none" normalizeH="0" baseline="0" smtClean="0">
                          <a:ln>
                            <a:noFill/>
                          </a:ln>
                          <a:solidFill>
                            <a:schemeClr val="tx1"/>
                          </a:solidFill>
                          <a:effectLst/>
                          <a:latin typeface="Cambria Math" panose="02040503050406030204" pitchFamily="18" charset="0"/>
                        </a:rPr>
                        <m:t>…</m:t>
                      </m:r>
                    </m:oMath>
                  </m:oMathPara>
                </a14:m>
                <a:endParaRPr kumimoji="0" lang="en-US" sz="3200" b="0" i="0" u="none" strike="noStrike" cap="none" normalizeH="0" baseline="0" dirty="0">
                  <a:ln>
                    <a:noFill/>
                  </a:ln>
                  <a:solidFill>
                    <a:schemeClr val="tx1"/>
                  </a:solidFill>
                  <a:effectLst/>
                </a:endParaRPr>
              </a:p>
              <a:p>
                <a:endParaRPr lang="en-US" sz="2800" dirty="0"/>
              </a:p>
            </p:txBody>
          </p:sp>
        </mc:Choice>
        <mc:Fallback xmlns="">
          <p:sp>
            <p:nvSpPr>
              <p:cNvPr id="42" name="TextBox 41">
                <a:extLst>
                  <a:ext uri="{FF2B5EF4-FFF2-40B4-BE49-F238E27FC236}">
                    <a16:creationId xmlns:a16="http://schemas.microsoft.com/office/drawing/2014/main" id="{D91F3624-720E-4BEE-9486-9A179418017D}"/>
                  </a:ext>
                </a:extLst>
              </p:cNvPr>
              <p:cNvSpPr txBox="1">
                <a:spLocks noRot="1" noChangeAspect="1" noMove="1" noResize="1" noEditPoints="1" noAdjustHandles="1" noChangeArrowheads="1" noChangeShapeType="1" noTextEdit="1"/>
              </p:cNvSpPr>
              <p:nvPr/>
            </p:nvSpPr>
            <p:spPr>
              <a:xfrm>
                <a:off x="7931044" y="5526843"/>
                <a:ext cx="1187505" cy="384492"/>
              </a:xfrm>
              <a:prstGeom prst="rect">
                <a:avLst/>
              </a:prstGeom>
              <a:blipFill>
                <a:blip r:embed="rId8"/>
                <a:stretch>
                  <a:fillRect/>
                </a:stretch>
              </a:blipFill>
            </p:spPr>
            <p:txBody>
              <a:bodyPr/>
              <a:lstStyle/>
              <a:p>
                <a:r>
                  <a:rPr lang="en-US">
                    <a:noFill/>
                  </a:rPr>
                  <a:t> </a:t>
                </a:r>
              </a:p>
            </p:txBody>
          </p:sp>
        </mc:Fallback>
      </mc:AlternateContent>
      <p:grpSp>
        <p:nvGrpSpPr>
          <p:cNvPr id="30" name="Group 29">
            <a:extLst>
              <a:ext uri="{FF2B5EF4-FFF2-40B4-BE49-F238E27FC236}">
                <a16:creationId xmlns:a16="http://schemas.microsoft.com/office/drawing/2014/main" id="{DE671F51-F745-457B-8852-084893993AEE}"/>
              </a:ext>
            </a:extLst>
          </p:cNvPr>
          <p:cNvGrpSpPr/>
          <p:nvPr/>
        </p:nvGrpSpPr>
        <p:grpSpPr>
          <a:xfrm>
            <a:off x="8932569" y="3422282"/>
            <a:ext cx="3986589" cy="712443"/>
            <a:chOff x="9205836" y="1528338"/>
            <a:chExt cx="3986589" cy="712443"/>
          </a:xfrm>
        </p:grpSpPr>
        <p:sp>
          <p:nvSpPr>
            <p:cNvPr id="35" name="Oval 34">
              <a:extLst>
                <a:ext uri="{FF2B5EF4-FFF2-40B4-BE49-F238E27FC236}">
                  <a16:creationId xmlns:a16="http://schemas.microsoft.com/office/drawing/2014/main" id="{195B1D30-F925-48BD-B33B-39D2BF3979B7}"/>
                </a:ext>
              </a:extLst>
            </p:cNvPr>
            <p:cNvSpPr/>
            <p:nvPr/>
          </p:nvSpPr>
          <p:spPr bwMode="auto">
            <a:xfrm>
              <a:off x="9293912" y="1554419"/>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66A7E18-D40B-401D-ADFE-41CA05BECEC9}"/>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36" name="TextBox 35">
                  <a:extLst>
                    <a:ext uri="{FF2B5EF4-FFF2-40B4-BE49-F238E27FC236}">
                      <a16:creationId xmlns:a16="http://schemas.microsoft.com/office/drawing/2014/main" id="{966A7E18-D40B-401D-ADFE-41CA05BECEC9}"/>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B87FF0D-A2C5-4EF3-9599-11CCE4B5C3B6}"/>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45" name="TextBox 44">
                  <a:extLst>
                    <a:ext uri="{FF2B5EF4-FFF2-40B4-BE49-F238E27FC236}">
                      <a16:creationId xmlns:a16="http://schemas.microsoft.com/office/drawing/2014/main" id="{1B87FF0D-A2C5-4EF3-9599-11CCE4B5C3B6}"/>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10"/>
                  <a:stretch>
                    <a:fillRect/>
                  </a:stretch>
                </a:blipFill>
              </p:spPr>
              <p:txBody>
                <a:bodyPr/>
                <a:lstStyle/>
                <a:p>
                  <a:r>
                    <a:rPr lang="en-US">
                      <a:noFill/>
                    </a:rPr>
                    <a:t> </a:t>
                  </a:r>
                </a:p>
              </p:txBody>
            </p:sp>
          </mc:Fallback>
        </mc:AlternateContent>
        <p:sp>
          <p:nvSpPr>
            <p:cNvPr id="47" name="Oval 46">
              <a:extLst>
                <a:ext uri="{FF2B5EF4-FFF2-40B4-BE49-F238E27FC236}">
                  <a16:creationId xmlns:a16="http://schemas.microsoft.com/office/drawing/2014/main" id="{474B0B07-2644-4921-A77A-9AF1CA68398D}"/>
                </a:ext>
              </a:extLst>
            </p:cNvPr>
            <p:cNvSpPr/>
            <p:nvPr/>
          </p:nvSpPr>
          <p:spPr bwMode="auto">
            <a:xfrm>
              <a:off x="10350698" y="1528338"/>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43C3735-9A4F-4EBE-9934-E2CF1170E073}"/>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48" name="TextBox 47">
                  <a:extLst>
                    <a:ext uri="{FF2B5EF4-FFF2-40B4-BE49-F238E27FC236}">
                      <a16:creationId xmlns:a16="http://schemas.microsoft.com/office/drawing/2014/main" id="{443C3735-9A4F-4EBE-9934-E2CF1170E073}"/>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CD44F1E-B025-49D8-BA9D-222A770DE50B}"/>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54" name="TextBox 53">
                  <a:extLst>
                    <a:ext uri="{FF2B5EF4-FFF2-40B4-BE49-F238E27FC236}">
                      <a16:creationId xmlns:a16="http://schemas.microsoft.com/office/drawing/2014/main" id="{8CD44F1E-B025-49D8-BA9D-222A770DE50B}"/>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2"/>
                  <a:stretch>
                    <a:fillRect/>
                  </a:stretch>
                </a:blipFill>
              </p:spPr>
              <p:txBody>
                <a:bodyPr/>
                <a:lstStyle/>
                <a:p>
                  <a:r>
                    <a:rPr lang="en-US">
                      <a:noFill/>
                    </a:rPr>
                    <a:t> </a:t>
                  </a:r>
                </a:p>
              </p:txBody>
            </p:sp>
          </mc:Fallback>
        </mc:AlternateContent>
        <p:sp>
          <p:nvSpPr>
            <p:cNvPr id="55" name="Oval 54">
              <a:extLst>
                <a:ext uri="{FF2B5EF4-FFF2-40B4-BE49-F238E27FC236}">
                  <a16:creationId xmlns:a16="http://schemas.microsoft.com/office/drawing/2014/main" id="{88922880-88D4-4C3D-9B92-AB3A2DB00F76}"/>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F7ECE47-91C9-437A-9762-8B266A53B129}"/>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56" name="TextBox 55">
                  <a:extLst>
                    <a:ext uri="{FF2B5EF4-FFF2-40B4-BE49-F238E27FC236}">
                      <a16:creationId xmlns:a16="http://schemas.microsoft.com/office/drawing/2014/main" id="{DF7ECE47-91C9-437A-9762-8B266A53B129}"/>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E1DA12DC-308C-4CE7-9701-706C86329E78}"/>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57" name="TextBox 56">
                  <a:extLst>
                    <a:ext uri="{FF2B5EF4-FFF2-40B4-BE49-F238E27FC236}">
                      <a16:creationId xmlns:a16="http://schemas.microsoft.com/office/drawing/2014/main" id="{E1DA12DC-308C-4CE7-9701-706C86329E78}"/>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14"/>
                  <a:stretch>
                    <a:fillRect/>
                  </a:stretch>
                </a:blipFill>
              </p:spPr>
              <p:txBody>
                <a:bodyPr/>
                <a:lstStyle/>
                <a:p>
                  <a:r>
                    <a:rPr lang="en-US">
                      <a:noFill/>
                    </a:rPr>
                    <a:t> </a:t>
                  </a:r>
                </a:p>
              </p:txBody>
            </p:sp>
          </mc:Fallback>
        </mc:AlternateContent>
        <p:sp>
          <p:nvSpPr>
            <p:cNvPr id="58" name="Oval 57">
              <a:extLst>
                <a:ext uri="{FF2B5EF4-FFF2-40B4-BE49-F238E27FC236}">
                  <a16:creationId xmlns:a16="http://schemas.microsoft.com/office/drawing/2014/main" id="{180A6380-498E-4338-A5CD-ED0301347A84}"/>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9232C2B-3030-44E8-8F44-B3D298774ECF}"/>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59" name="TextBox 58">
                  <a:extLst>
                    <a:ext uri="{FF2B5EF4-FFF2-40B4-BE49-F238E27FC236}">
                      <a16:creationId xmlns:a16="http://schemas.microsoft.com/office/drawing/2014/main" id="{B9232C2B-3030-44E8-8F44-B3D298774ECF}"/>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15"/>
                  <a:stretch>
                    <a:fillRect/>
                  </a:stretch>
                </a:blipFill>
              </p:spPr>
              <p:txBody>
                <a:bodyPr/>
                <a:lstStyle/>
                <a:p>
                  <a:r>
                    <a:rPr lang="en-US">
                      <a:noFill/>
                    </a:rPr>
                    <a:t> </a:t>
                  </a:r>
                </a:p>
              </p:txBody>
            </p:sp>
          </mc:Fallback>
        </mc:AlternateContent>
      </p:grpSp>
      <p:grpSp>
        <p:nvGrpSpPr>
          <p:cNvPr id="61" name="Group 60">
            <a:extLst>
              <a:ext uri="{FF2B5EF4-FFF2-40B4-BE49-F238E27FC236}">
                <a16:creationId xmlns:a16="http://schemas.microsoft.com/office/drawing/2014/main" id="{DA63DC22-002A-4A05-97EC-4D35915F8A50}"/>
              </a:ext>
            </a:extLst>
          </p:cNvPr>
          <p:cNvGrpSpPr/>
          <p:nvPr/>
        </p:nvGrpSpPr>
        <p:grpSpPr>
          <a:xfrm>
            <a:off x="8933278" y="2242334"/>
            <a:ext cx="3986589" cy="712443"/>
            <a:chOff x="9205836" y="1528338"/>
            <a:chExt cx="3986589" cy="712443"/>
          </a:xfrm>
        </p:grpSpPr>
        <p:sp>
          <p:nvSpPr>
            <p:cNvPr id="62" name="Oval 61">
              <a:extLst>
                <a:ext uri="{FF2B5EF4-FFF2-40B4-BE49-F238E27FC236}">
                  <a16:creationId xmlns:a16="http://schemas.microsoft.com/office/drawing/2014/main" id="{C8466A03-CEFA-447A-900A-D57641158FF4}"/>
                </a:ext>
              </a:extLst>
            </p:cNvPr>
            <p:cNvSpPr/>
            <p:nvPr/>
          </p:nvSpPr>
          <p:spPr bwMode="auto">
            <a:xfrm>
              <a:off x="9293912" y="1554419"/>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73EA2B6-4529-43BE-8CBC-93FCFC36AB0D}"/>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3" name="TextBox 62">
                  <a:extLst>
                    <a:ext uri="{FF2B5EF4-FFF2-40B4-BE49-F238E27FC236}">
                      <a16:creationId xmlns:a16="http://schemas.microsoft.com/office/drawing/2014/main" id="{D73EA2B6-4529-43BE-8CBC-93FCFC36AB0D}"/>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52E8A864-2CC2-4B18-AC92-C9CE602764F6}"/>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4" name="TextBox 63">
                  <a:extLst>
                    <a:ext uri="{FF2B5EF4-FFF2-40B4-BE49-F238E27FC236}">
                      <a16:creationId xmlns:a16="http://schemas.microsoft.com/office/drawing/2014/main" id="{52E8A864-2CC2-4B18-AC92-C9CE602764F6}"/>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17"/>
                  <a:stretch>
                    <a:fillRect/>
                  </a:stretch>
                </a:blipFill>
              </p:spPr>
              <p:txBody>
                <a:bodyPr/>
                <a:lstStyle/>
                <a:p>
                  <a:r>
                    <a:rPr lang="en-US">
                      <a:noFill/>
                    </a:rPr>
                    <a:t> </a:t>
                  </a:r>
                </a:p>
              </p:txBody>
            </p:sp>
          </mc:Fallback>
        </mc:AlternateContent>
        <p:sp>
          <p:nvSpPr>
            <p:cNvPr id="65" name="Oval 64">
              <a:extLst>
                <a:ext uri="{FF2B5EF4-FFF2-40B4-BE49-F238E27FC236}">
                  <a16:creationId xmlns:a16="http://schemas.microsoft.com/office/drawing/2014/main" id="{66A5F997-D10C-4F8F-ABBF-85A8248C14F6}"/>
                </a:ext>
              </a:extLst>
            </p:cNvPr>
            <p:cNvSpPr/>
            <p:nvPr/>
          </p:nvSpPr>
          <p:spPr bwMode="auto">
            <a:xfrm>
              <a:off x="10350698" y="1528338"/>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DDCEC433-1C6C-49C4-954C-2C2979D413AE}"/>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6" name="TextBox 65">
                  <a:extLst>
                    <a:ext uri="{FF2B5EF4-FFF2-40B4-BE49-F238E27FC236}">
                      <a16:creationId xmlns:a16="http://schemas.microsoft.com/office/drawing/2014/main" id="{DDCEC433-1C6C-49C4-954C-2C2979D413AE}"/>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38CE400-0EE3-4E39-9122-C5B3C6701CA1}"/>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7" name="TextBox 66">
                  <a:extLst>
                    <a:ext uri="{FF2B5EF4-FFF2-40B4-BE49-F238E27FC236}">
                      <a16:creationId xmlns:a16="http://schemas.microsoft.com/office/drawing/2014/main" id="{538CE400-0EE3-4E39-9122-C5B3C6701CA1}"/>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9"/>
                  <a:stretch>
                    <a:fillRect/>
                  </a:stretch>
                </a:blipFill>
              </p:spPr>
              <p:txBody>
                <a:bodyPr/>
                <a:lstStyle/>
                <a:p>
                  <a:r>
                    <a:rPr lang="en-US">
                      <a:noFill/>
                    </a:rPr>
                    <a:t> </a:t>
                  </a:r>
                </a:p>
              </p:txBody>
            </p:sp>
          </mc:Fallback>
        </mc:AlternateContent>
        <p:sp>
          <p:nvSpPr>
            <p:cNvPr id="68" name="Oval 67">
              <a:extLst>
                <a:ext uri="{FF2B5EF4-FFF2-40B4-BE49-F238E27FC236}">
                  <a16:creationId xmlns:a16="http://schemas.microsoft.com/office/drawing/2014/main" id="{C1C3CB06-0266-4FBD-B152-2CADEA71B23A}"/>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74281B3-A93F-4645-A790-E902AB06068D}"/>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9" name="TextBox 68">
                  <a:extLst>
                    <a:ext uri="{FF2B5EF4-FFF2-40B4-BE49-F238E27FC236}">
                      <a16:creationId xmlns:a16="http://schemas.microsoft.com/office/drawing/2014/main" id="{D74281B3-A93F-4645-A790-E902AB06068D}"/>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F17A6824-80D9-49BF-99F4-8141047BE5B0}"/>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70" name="TextBox 69">
                  <a:extLst>
                    <a:ext uri="{FF2B5EF4-FFF2-40B4-BE49-F238E27FC236}">
                      <a16:creationId xmlns:a16="http://schemas.microsoft.com/office/drawing/2014/main" id="{F17A6824-80D9-49BF-99F4-8141047BE5B0}"/>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21"/>
                  <a:stretch>
                    <a:fillRect/>
                  </a:stretch>
                </a:blipFill>
              </p:spPr>
              <p:txBody>
                <a:bodyPr/>
                <a:lstStyle/>
                <a:p>
                  <a:r>
                    <a:rPr lang="en-US">
                      <a:noFill/>
                    </a:rPr>
                    <a:t> </a:t>
                  </a:r>
                </a:p>
              </p:txBody>
            </p:sp>
          </mc:Fallback>
        </mc:AlternateContent>
        <p:sp>
          <p:nvSpPr>
            <p:cNvPr id="71" name="Oval 70">
              <a:extLst>
                <a:ext uri="{FF2B5EF4-FFF2-40B4-BE49-F238E27FC236}">
                  <a16:creationId xmlns:a16="http://schemas.microsoft.com/office/drawing/2014/main" id="{4CE5827A-BA93-4A35-B586-039495949787}"/>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D6157BC3-42F6-4C4C-B3EA-55E30FAE65EE}"/>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72" name="TextBox 71">
                  <a:extLst>
                    <a:ext uri="{FF2B5EF4-FFF2-40B4-BE49-F238E27FC236}">
                      <a16:creationId xmlns:a16="http://schemas.microsoft.com/office/drawing/2014/main" id="{D6157BC3-42F6-4C4C-B3EA-55E30FAE65EE}"/>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22"/>
                  <a:stretch>
                    <a:fillRect/>
                  </a:stretch>
                </a:blipFill>
              </p:spPr>
              <p:txBody>
                <a:bodyPr/>
                <a:lstStyle/>
                <a:p>
                  <a:r>
                    <a:rPr lang="en-US">
                      <a:noFill/>
                    </a:rPr>
                    <a:t> </a:t>
                  </a:r>
                </a:p>
              </p:txBody>
            </p:sp>
          </mc:Fallback>
        </mc:AlternateContent>
      </p:grpSp>
      <p:grpSp>
        <p:nvGrpSpPr>
          <p:cNvPr id="85" name="Group 84">
            <a:extLst>
              <a:ext uri="{FF2B5EF4-FFF2-40B4-BE49-F238E27FC236}">
                <a16:creationId xmlns:a16="http://schemas.microsoft.com/office/drawing/2014/main" id="{AFEE9D23-2DBF-4BE4-81A4-51642A4D1F6F}"/>
              </a:ext>
            </a:extLst>
          </p:cNvPr>
          <p:cNvGrpSpPr/>
          <p:nvPr/>
        </p:nvGrpSpPr>
        <p:grpSpPr>
          <a:xfrm>
            <a:off x="8932569" y="4756381"/>
            <a:ext cx="3986589" cy="712443"/>
            <a:chOff x="9205836" y="1528338"/>
            <a:chExt cx="3986589" cy="712443"/>
          </a:xfrm>
        </p:grpSpPr>
        <p:sp>
          <p:nvSpPr>
            <p:cNvPr id="86" name="Oval 85">
              <a:extLst>
                <a:ext uri="{FF2B5EF4-FFF2-40B4-BE49-F238E27FC236}">
                  <a16:creationId xmlns:a16="http://schemas.microsoft.com/office/drawing/2014/main" id="{C3A5CAFC-EDAF-4F9B-B965-214DA937964D}"/>
                </a:ext>
              </a:extLst>
            </p:cNvPr>
            <p:cNvSpPr/>
            <p:nvPr/>
          </p:nvSpPr>
          <p:spPr bwMode="auto">
            <a:xfrm>
              <a:off x="9293912" y="1554419"/>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759F76FB-0559-41F2-B2B9-1BAAB1D2464B}"/>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87" name="TextBox 86">
                  <a:extLst>
                    <a:ext uri="{FF2B5EF4-FFF2-40B4-BE49-F238E27FC236}">
                      <a16:creationId xmlns:a16="http://schemas.microsoft.com/office/drawing/2014/main" id="{759F76FB-0559-41F2-B2B9-1BAAB1D2464B}"/>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FFBEA726-F9ED-4906-92A5-FC2C008E0C0E}"/>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88" name="TextBox 87">
                  <a:extLst>
                    <a:ext uri="{FF2B5EF4-FFF2-40B4-BE49-F238E27FC236}">
                      <a16:creationId xmlns:a16="http://schemas.microsoft.com/office/drawing/2014/main" id="{FFBEA726-F9ED-4906-92A5-FC2C008E0C0E}"/>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24"/>
                  <a:stretch>
                    <a:fillRect/>
                  </a:stretch>
                </a:blipFill>
              </p:spPr>
              <p:txBody>
                <a:bodyPr/>
                <a:lstStyle/>
                <a:p>
                  <a:r>
                    <a:rPr lang="en-US">
                      <a:noFill/>
                    </a:rPr>
                    <a:t> </a:t>
                  </a:r>
                </a:p>
              </p:txBody>
            </p:sp>
          </mc:Fallback>
        </mc:AlternateContent>
        <p:sp>
          <p:nvSpPr>
            <p:cNvPr id="89" name="Oval 88">
              <a:extLst>
                <a:ext uri="{FF2B5EF4-FFF2-40B4-BE49-F238E27FC236}">
                  <a16:creationId xmlns:a16="http://schemas.microsoft.com/office/drawing/2014/main" id="{0EEE7919-106D-4B23-B437-6833B3751B70}"/>
                </a:ext>
              </a:extLst>
            </p:cNvPr>
            <p:cNvSpPr/>
            <p:nvPr/>
          </p:nvSpPr>
          <p:spPr bwMode="auto">
            <a:xfrm>
              <a:off x="10350698" y="1528338"/>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1823F755-5A68-406C-BC63-45CC3AB37DE4}"/>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0" name="TextBox 89">
                  <a:extLst>
                    <a:ext uri="{FF2B5EF4-FFF2-40B4-BE49-F238E27FC236}">
                      <a16:creationId xmlns:a16="http://schemas.microsoft.com/office/drawing/2014/main" id="{1823F755-5A68-406C-BC63-45CC3AB37DE4}"/>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9C7D0239-330D-4C1D-94F1-1307BD4C023C}"/>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91" name="TextBox 90">
                  <a:extLst>
                    <a:ext uri="{FF2B5EF4-FFF2-40B4-BE49-F238E27FC236}">
                      <a16:creationId xmlns:a16="http://schemas.microsoft.com/office/drawing/2014/main" id="{9C7D0239-330D-4C1D-94F1-1307BD4C023C}"/>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26"/>
                  <a:stretch>
                    <a:fillRect/>
                  </a:stretch>
                </a:blipFill>
              </p:spPr>
              <p:txBody>
                <a:bodyPr/>
                <a:lstStyle/>
                <a:p>
                  <a:r>
                    <a:rPr lang="en-US">
                      <a:noFill/>
                    </a:rPr>
                    <a:t> </a:t>
                  </a:r>
                </a:p>
              </p:txBody>
            </p:sp>
          </mc:Fallback>
        </mc:AlternateContent>
        <p:sp>
          <p:nvSpPr>
            <p:cNvPr id="92" name="Oval 91">
              <a:extLst>
                <a:ext uri="{FF2B5EF4-FFF2-40B4-BE49-F238E27FC236}">
                  <a16:creationId xmlns:a16="http://schemas.microsoft.com/office/drawing/2014/main" id="{016D5460-788A-42DD-ACDF-3E900AAD6CFB}"/>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71AA89F4-3C0D-447D-85BD-F34A055F4D96}"/>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3" name="TextBox 92">
                  <a:extLst>
                    <a:ext uri="{FF2B5EF4-FFF2-40B4-BE49-F238E27FC236}">
                      <a16:creationId xmlns:a16="http://schemas.microsoft.com/office/drawing/2014/main" id="{71AA89F4-3C0D-447D-85BD-F34A055F4D96}"/>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813D64EF-5E94-4CEF-A9E9-83EE73C859E1}"/>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94" name="TextBox 93">
                  <a:extLst>
                    <a:ext uri="{FF2B5EF4-FFF2-40B4-BE49-F238E27FC236}">
                      <a16:creationId xmlns:a16="http://schemas.microsoft.com/office/drawing/2014/main" id="{813D64EF-5E94-4CEF-A9E9-83EE73C859E1}"/>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28"/>
                  <a:stretch>
                    <a:fillRect/>
                  </a:stretch>
                </a:blipFill>
              </p:spPr>
              <p:txBody>
                <a:bodyPr/>
                <a:lstStyle/>
                <a:p>
                  <a:r>
                    <a:rPr lang="en-US">
                      <a:noFill/>
                    </a:rPr>
                    <a:t> </a:t>
                  </a:r>
                </a:p>
              </p:txBody>
            </p:sp>
          </mc:Fallback>
        </mc:AlternateContent>
        <p:sp>
          <p:nvSpPr>
            <p:cNvPr id="95" name="Oval 94">
              <a:extLst>
                <a:ext uri="{FF2B5EF4-FFF2-40B4-BE49-F238E27FC236}">
                  <a16:creationId xmlns:a16="http://schemas.microsoft.com/office/drawing/2014/main" id="{5409353D-843D-459F-8C32-C641E9D7D528}"/>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C667FA66-8EF1-4B5B-8576-3AF138354898}"/>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6" name="TextBox 95">
                  <a:extLst>
                    <a:ext uri="{FF2B5EF4-FFF2-40B4-BE49-F238E27FC236}">
                      <a16:creationId xmlns:a16="http://schemas.microsoft.com/office/drawing/2014/main" id="{C667FA66-8EF1-4B5B-8576-3AF138354898}"/>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29"/>
                  <a:stretch>
                    <a:fillRect/>
                  </a:stretch>
                </a:blipFill>
              </p:spPr>
              <p:txBody>
                <a:bodyPr/>
                <a:lstStyle/>
                <a:p>
                  <a:r>
                    <a:rPr lang="en-US">
                      <a:noFill/>
                    </a:rPr>
                    <a:t> </a:t>
                  </a:r>
                </a:p>
              </p:txBody>
            </p:sp>
          </mc:Fallback>
        </mc:AlternateContent>
      </p:grpSp>
      <p:grpSp>
        <p:nvGrpSpPr>
          <p:cNvPr id="97" name="Group 96">
            <a:extLst>
              <a:ext uri="{FF2B5EF4-FFF2-40B4-BE49-F238E27FC236}">
                <a16:creationId xmlns:a16="http://schemas.microsoft.com/office/drawing/2014/main" id="{9225C877-5748-4D24-81A3-5989BC7037A5}"/>
              </a:ext>
            </a:extLst>
          </p:cNvPr>
          <p:cNvGrpSpPr/>
          <p:nvPr/>
        </p:nvGrpSpPr>
        <p:grpSpPr>
          <a:xfrm>
            <a:off x="8932569" y="6074573"/>
            <a:ext cx="3986589" cy="712443"/>
            <a:chOff x="9205836" y="1528338"/>
            <a:chExt cx="3986589" cy="712443"/>
          </a:xfrm>
        </p:grpSpPr>
        <p:sp>
          <p:nvSpPr>
            <p:cNvPr id="98" name="Oval 97">
              <a:extLst>
                <a:ext uri="{FF2B5EF4-FFF2-40B4-BE49-F238E27FC236}">
                  <a16:creationId xmlns:a16="http://schemas.microsoft.com/office/drawing/2014/main" id="{40A1E525-E03C-49AC-AAAA-53C32271EDEA}"/>
                </a:ext>
              </a:extLst>
            </p:cNvPr>
            <p:cNvSpPr/>
            <p:nvPr/>
          </p:nvSpPr>
          <p:spPr bwMode="auto">
            <a:xfrm>
              <a:off x="9293912" y="1554419"/>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60E6565E-1B44-434A-ABF2-76E183A0BCD5}"/>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9" name="TextBox 98">
                  <a:extLst>
                    <a:ext uri="{FF2B5EF4-FFF2-40B4-BE49-F238E27FC236}">
                      <a16:creationId xmlns:a16="http://schemas.microsoft.com/office/drawing/2014/main" id="{60E6565E-1B44-434A-ABF2-76E183A0BCD5}"/>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8D24BE83-4A26-4C95-8DB3-23E287AAC48D}"/>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100" name="TextBox 99">
                  <a:extLst>
                    <a:ext uri="{FF2B5EF4-FFF2-40B4-BE49-F238E27FC236}">
                      <a16:creationId xmlns:a16="http://schemas.microsoft.com/office/drawing/2014/main" id="{8D24BE83-4A26-4C95-8DB3-23E287AAC48D}"/>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31"/>
                  <a:stretch>
                    <a:fillRect/>
                  </a:stretch>
                </a:blipFill>
              </p:spPr>
              <p:txBody>
                <a:bodyPr/>
                <a:lstStyle/>
                <a:p>
                  <a:r>
                    <a:rPr lang="en-US">
                      <a:noFill/>
                    </a:rPr>
                    <a:t> </a:t>
                  </a:r>
                </a:p>
              </p:txBody>
            </p:sp>
          </mc:Fallback>
        </mc:AlternateContent>
        <p:sp>
          <p:nvSpPr>
            <p:cNvPr id="101" name="Oval 100">
              <a:extLst>
                <a:ext uri="{FF2B5EF4-FFF2-40B4-BE49-F238E27FC236}">
                  <a16:creationId xmlns:a16="http://schemas.microsoft.com/office/drawing/2014/main" id="{E5B06ECA-9945-474F-A5AE-3A3CA55C6ABA}"/>
                </a:ext>
              </a:extLst>
            </p:cNvPr>
            <p:cNvSpPr/>
            <p:nvPr/>
          </p:nvSpPr>
          <p:spPr bwMode="auto">
            <a:xfrm>
              <a:off x="10350698" y="1528338"/>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5C155B68-727A-4EE4-B7CD-AD1AD1313CB5}"/>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102" name="TextBox 101">
                  <a:extLst>
                    <a:ext uri="{FF2B5EF4-FFF2-40B4-BE49-F238E27FC236}">
                      <a16:creationId xmlns:a16="http://schemas.microsoft.com/office/drawing/2014/main" id="{5C155B68-727A-4EE4-B7CD-AD1AD1313CB5}"/>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69074E76-A431-4581-841B-CDA8F23D6879}"/>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103" name="TextBox 102">
                  <a:extLst>
                    <a:ext uri="{FF2B5EF4-FFF2-40B4-BE49-F238E27FC236}">
                      <a16:creationId xmlns:a16="http://schemas.microsoft.com/office/drawing/2014/main" id="{69074E76-A431-4581-841B-CDA8F23D6879}"/>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2"/>
                  <a:stretch>
                    <a:fillRect/>
                  </a:stretch>
                </a:blipFill>
              </p:spPr>
              <p:txBody>
                <a:bodyPr/>
                <a:lstStyle/>
                <a:p>
                  <a:r>
                    <a:rPr lang="en-US">
                      <a:noFill/>
                    </a:rPr>
                    <a:t> </a:t>
                  </a:r>
                </a:p>
              </p:txBody>
            </p:sp>
          </mc:Fallback>
        </mc:AlternateContent>
        <p:sp>
          <p:nvSpPr>
            <p:cNvPr id="104" name="Oval 103">
              <a:extLst>
                <a:ext uri="{FF2B5EF4-FFF2-40B4-BE49-F238E27FC236}">
                  <a16:creationId xmlns:a16="http://schemas.microsoft.com/office/drawing/2014/main" id="{B9C19F74-238B-422A-BDDA-9591F8911BAD}"/>
                </a:ext>
              </a:extLst>
            </p:cNvPr>
            <p:cNvSpPr/>
            <p:nvPr/>
          </p:nvSpPr>
          <p:spPr bwMode="auto">
            <a:xfrm>
              <a:off x="11407484" y="1557500"/>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3A266008-1EF0-4BBD-8757-8EFB5A71EB2A}"/>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105" name="TextBox 104">
                  <a:extLst>
                    <a:ext uri="{FF2B5EF4-FFF2-40B4-BE49-F238E27FC236}">
                      <a16:creationId xmlns:a16="http://schemas.microsoft.com/office/drawing/2014/main" id="{3A266008-1EF0-4BBD-8757-8EFB5A71EB2A}"/>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723BA8F9-DA04-46AF-8079-9894199CB419}"/>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106" name="TextBox 105">
                  <a:extLst>
                    <a:ext uri="{FF2B5EF4-FFF2-40B4-BE49-F238E27FC236}">
                      <a16:creationId xmlns:a16="http://schemas.microsoft.com/office/drawing/2014/main" id="{723BA8F9-DA04-46AF-8079-9894199CB419}"/>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34"/>
                  <a:stretch>
                    <a:fillRect/>
                  </a:stretch>
                </a:blipFill>
              </p:spPr>
              <p:txBody>
                <a:bodyPr/>
                <a:lstStyle/>
                <a:p>
                  <a:r>
                    <a:rPr lang="en-US">
                      <a:noFill/>
                    </a:rPr>
                    <a:t> </a:t>
                  </a:r>
                </a:p>
              </p:txBody>
            </p:sp>
          </mc:Fallback>
        </mc:AlternateContent>
        <p:sp>
          <p:nvSpPr>
            <p:cNvPr id="107" name="Oval 106">
              <a:extLst>
                <a:ext uri="{FF2B5EF4-FFF2-40B4-BE49-F238E27FC236}">
                  <a16:creationId xmlns:a16="http://schemas.microsoft.com/office/drawing/2014/main" id="{D8519105-2E6B-4B55-AE6A-9D5CA9EA0B10}"/>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54D724B1-2E8D-4E28-83F1-252F769F20F3}"/>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108" name="TextBox 107">
                  <a:extLst>
                    <a:ext uri="{FF2B5EF4-FFF2-40B4-BE49-F238E27FC236}">
                      <a16:creationId xmlns:a16="http://schemas.microsoft.com/office/drawing/2014/main" id="{54D724B1-2E8D-4E28-83F1-252F769F20F3}"/>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35"/>
                  <a:stretch>
                    <a:fillRect/>
                  </a:stretch>
                </a:blipFill>
              </p:spPr>
              <p:txBody>
                <a:bodyPr/>
                <a:lstStyle/>
                <a:p>
                  <a:r>
                    <a:rPr lang="en-US">
                      <a:noFill/>
                    </a:rPr>
                    <a:t> </a:t>
                  </a:r>
                </a:p>
              </p:txBody>
            </p:sp>
          </mc:Fallback>
        </mc:AlternateContent>
      </p:grpSp>
      <p:sp>
        <p:nvSpPr>
          <p:cNvPr id="60" name="Star: 5 Points 59">
            <a:extLst>
              <a:ext uri="{FF2B5EF4-FFF2-40B4-BE49-F238E27FC236}">
                <a16:creationId xmlns:a16="http://schemas.microsoft.com/office/drawing/2014/main" id="{EC59E779-642B-4E0C-B5D4-01266F8267C8}"/>
              </a:ext>
            </a:extLst>
          </p:cNvPr>
          <p:cNvSpPr/>
          <p:nvPr/>
        </p:nvSpPr>
        <p:spPr bwMode="auto">
          <a:xfrm>
            <a:off x="9239320" y="1994610"/>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0" name="Star: 5 Points 109">
            <a:extLst>
              <a:ext uri="{FF2B5EF4-FFF2-40B4-BE49-F238E27FC236}">
                <a16:creationId xmlns:a16="http://schemas.microsoft.com/office/drawing/2014/main" id="{954F201A-2223-46A1-AA0E-211BD9327B0D}"/>
              </a:ext>
            </a:extLst>
          </p:cNvPr>
          <p:cNvSpPr/>
          <p:nvPr/>
        </p:nvSpPr>
        <p:spPr bwMode="auto">
          <a:xfrm>
            <a:off x="10306747" y="3166779"/>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1" name="Star: 5 Points 110">
            <a:extLst>
              <a:ext uri="{FF2B5EF4-FFF2-40B4-BE49-F238E27FC236}">
                <a16:creationId xmlns:a16="http://schemas.microsoft.com/office/drawing/2014/main" id="{2F94EC2A-7306-48D9-8049-A9FD034C57E1}"/>
              </a:ext>
            </a:extLst>
          </p:cNvPr>
          <p:cNvSpPr/>
          <p:nvPr/>
        </p:nvSpPr>
        <p:spPr bwMode="auto">
          <a:xfrm>
            <a:off x="11352892" y="4507545"/>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2136EE32-FBDA-4504-A0A5-91BA98E3F020}"/>
                  </a:ext>
                </a:extLst>
              </p:cNvPr>
              <p:cNvSpPr txBox="1"/>
              <p:nvPr/>
            </p:nvSpPr>
            <p:spPr>
              <a:xfrm>
                <a:off x="9251707" y="1473909"/>
                <a:ext cx="3709092" cy="830997"/>
              </a:xfrm>
              <a:prstGeom prst="rect">
                <a:avLst/>
              </a:prstGeom>
              <a:noFill/>
            </p:spPr>
            <p:txBody>
              <a:bodyPr wrap="none" rtlCol="0">
                <a:spAutoFit/>
              </a:bodyPr>
              <a:lstStyle/>
              <a:p>
                <a:r>
                  <a:rPr lang="en-US" sz="2400" dirty="0">
                    <a:latin typeface="+mn-lt"/>
                  </a:rPr>
                  <a:t>AFSC Preferences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𝑃𝑟𝑒𝑓</m:t>
                    </m:r>
                  </m:oMath>
                </a14:m>
                <a:r>
                  <a:rPr kumimoji="0" lang="en-US" sz="2400" b="0" i="0" u="none" strike="noStrike" cap="none" normalizeH="0" baseline="0" dirty="0">
                    <a:ln>
                      <a:noFill/>
                    </a:ln>
                    <a:solidFill>
                      <a:schemeClr val="tx1"/>
                    </a:solidFill>
                    <a:effectLst/>
                  </a:rPr>
                  <a:t>)</a:t>
                </a:r>
              </a:p>
              <a:p>
                <a:r>
                  <a:rPr lang="en-US" sz="2400" dirty="0">
                    <a:latin typeface="+mn-lt"/>
                  </a:rPr>
                  <a:t> </a:t>
                </a:r>
              </a:p>
            </p:txBody>
          </p:sp>
        </mc:Choice>
        <mc:Fallback xmlns="">
          <p:sp>
            <p:nvSpPr>
              <p:cNvPr id="114" name="TextBox 113">
                <a:extLst>
                  <a:ext uri="{FF2B5EF4-FFF2-40B4-BE49-F238E27FC236}">
                    <a16:creationId xmlns:a16="http://schemas.microsoft.com/office/drawing/2014/main" id="{2136EE32-FBDA-4504-A0A5-91BA98E3F020}"/>
                  </a:ext>
                </a:extLst>
              </p:cNvPr>
              <p:cNvSpPr txBox="1">
                <a:spLocks noRot="1" noChangeAspect="1" noMove="1" noResize="1" noEditPoints="1" noAdjustHandles="1" noChangeArrowheads="1" noChangeShapeType="1" noTextEdit="1"/>
              </p:cNvSpPr>
              <p:nvPr/>
            </p:nvSpPr>
            <p:spPr>
              <a:xfrm>
                <a:off x="9251707" y="1473909"/>
                <a:ext cx="3709092" cy="830997"/>
              </a:xfrm>
              <a:prstGeom prst="rect">
                <a:avLst/>
              </a:prstGeom>
              <a:blipFill>
                <a:blip r:embed="rId36"/>
                <a:stretch>
                  <a:fillRect l="-2632" t="-5147" r="-18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2EB1B3CA-92BC-46BC-AFD7-1915B17F8FFE}"/>
                  </a:ext>
                </a:extLst>
              </p:cNvPr>
              <p:cNvSpPr txBox="1"/>
              <p:nvPr/>
            </p:nvSpPr>
            <p:spPr>
              <a:xfrm>
                <a:off x="7422215" y="1469691"/>
                <a:ext cx="1733873" cy="461665"/>
              </a:xfrm>
              <a:prstGeom prst="rect">
                <a:avLst/>
              </a:prstGeom>
              <a:noFill/>
            </p:spPr>
            <p:txBody>
              <a:bodyPr wrap="none" rtlCol="0">
                <a:spAutoFit/>
              </a:bodyPr>
              <a:lstStyle/>
              <a:p>
                <a:r>
                  <a:rPr lang="en-US" sz="2400" dirty="0">
                    <a:latin typeface="+mn-lt"/>
                  </a:rPr>
                  <a:t>Cadets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𝐶</m:t>
                    </m:r>
                  </m:oMath>
                </a14:m>
                <a:r>
                  <a:rPr lang="en-US" sz="2400" dirty="0">
                    <a:latin typeface="+mn-lt"/>
                  </a:rPr>
                  <a:t>) </a:t>
                </a:r>
              </a:p>
            </p:txBody>
          </p:sp>
        </mc:Choice>
        <mc:Fallback xmlns="">
          <p:sp>
            <p:nvSpPr>
              <p:cNvPr id="116" name="TextBox 115">
                <a:extLst>
                  <a:ext uri="{FF2B5EF4-FFF2-40B4-BE49-F238E27FC236}">
                    <a16:creationId xmlns:a16="http://schemas.microsoft.com/office/drawing/2014/main" id="{2EB1B3CA-92BC-46BC-AFD7-1915B17F8FFE}"/>
                  </a:ext>
                </a:extLst>
              </p:cNvPr>
              <p:cNvSpPr txBox="1">
                <a:spLocks noRot="1" noChangeAspect="1" noMove="1" noResize="1" noEditPoints="1" noAdjustHandles="1" noChangeArrowheads="1" noChangeShapeType="1" noTextEdit="1"/>
              </p:cNvSpPr>
              <p:nvPr/>
            </p:nvSpPr>
            <p:spPr>
              <a:xfrm>
                <a:off x="7422215" y="1469691"/>
                <a:ext cx="1733873" cy="461665"/>
              </a:xfrm>
              <a:prstGeom prst="rect">
                <a:avLst/>
              </a:prstGeom>
              <a:blipFill>
                <a:blip r:embed="rId4"/>
                <a:stretch>
                  <a:fillRect l="-5634" t="-9211" r="-4577" b="-30263"/>
                </a:stretch>
              </a:blipFill>
            </p:spPr>
            <p:txBody>
              <a:bodyPr/>
              <a:lstStyle/>
              <a:p>
                <a:r>
                  <a:rPr lang="en-US">
                    <a:noFill/>
                  </a:rPr>
                  <a:t> </a:t>
                </a:r>
              </a:p>
            </p:txBody>
          </p:sp>
        </mc:Fallback>
      </mc:AlternateContent>
      <p:sp>
        <p:nvSpPr>
          <p:cNvPr id="73" name="TextBox 72">
            <a:extLst>
              <a:ext uri="{FF2B5EF4-FFF2-40B4-BE49-F238E27FC236}">
                <a16:creationId xmlns:a16="http://schemas.microsoft.com/office/drawing/2014/main" id="{2ADCD93E-F9D7-4086-92E1-FD7B5CD89E59}"/>
              </a:ext>
            </a:extLst>
          </p:cNvPr>
          <p:cNvSpPr txBox="1"/>
          <p:nvPr/>
        </p:nvSpPr>
        <p:spPr>
          <a:xfrm>
            <a:off x="9304277" y="6816314"/>
            <a:ext cx="3002617" cy="338554"/>
          </a:xfrm>
          <a:prstGeom prst="rect">
            <a:avLst/>
          </a:prstGeom>
          <a:noFill/>
        </p:spPr>
        <p:txBody>
          <a:bodyPr wrap="none" rtlCol="0">
            <a:spAutoFit/>
          </a:bodyPr>
          <a:lstStyle/>
          <a:p>
            <a:r>
              <a:rPr lang="en-US" sz="1600" dirty="0" err="1"/>
              <a:t>NoAF</a:t>
            </a:r>
            <a:r>
              <a:rPr lang="en-US" sz="1600" dirty="0"/>
              <a:t>: “Needs of the Air Force”</a:t>
            </a:r>
          </a:p>
        </p:txBody>
      </p:sp>
      <p:sp>
        <p:nvSpPr>
          <p:cNvPr id="3" name="Rectangle 2">
            <a:hlinkClick r:id="rId37" action="ppaction://hlinksldjump"/>
            <a:extLst>
              <a:ext uri="{FF2B5EF4-FFF2-40B4-BE49-F238E27FC236}">
                <a16:creationId xmlns:a16="http://schemas.microsoft.com/office/drawing/2014/main" id="{CD981656-698D-F12B-7F01-78D88A1363AF}"/>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803042682"/>
      </p:ext>
    </p:extLst>
  </p:cSld>
  <p:clrMapOvr>
    <a:masterClrMapping/>
  </p:clrMapOvr>
  <p:transition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035"/>
            <a:ext cx="6459610"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Greedy Method</a:t>
            </a:r>
          </a:p>
          <a:p>
            <a:pPr lvl="1"/>
            <a:r>
              <a:rPr lang="en-US" dirty="0"/>
              <a:t>Cadets receive top choice available AFSC in order of merit</a:t>
            </a:r>
          </a:p>
          <a:p>
            <a:pPr lvl="1"/>
            <a:r>
              <a:rPr lang="en-US" dirty="0">
                <a:solidFill>
                  <a:schemeClr val="bg2">
                    <a:lumMod val="60000"/>
                    <a:lumOff val="40000"/>
                  </a:schemeClr>
                </a:solidFill>
              </a:rPr>
              <a:t>Only quotas and cadet preference are incorporated</a:t>
            </a: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Modeling Techniques</a:t>
            </a:r>
          </a:p>
        </p:txBody>
      </p:sp>
      <p:sp>
        <p:nvSpPr>
          <p:cNvPr id="20" name="Rectangle 19">
            <a:extLst>
              <a:ext uri="{FF2B5EF4-FFF2-40B4-BE49-F238E27FC236}">
                <a16:creationId xmlns:a16="http://schemas.microsoft.com/office/drawing/2014/main" id="{08470868-B6CD-4240-897A-6219703F4C66}"/>
              </a:ext>
            </a:extLst>
          </p:cNvPr>
          <p:cNvSpPr/>
          <p:nvPr/>
        </p:nvSpPr>
        <p:spPr bwMode="auto">
          <a:xfrm>
            <a:off x="7664453" y="2237904"/>
            <a:ext cx="1001525" cy="60336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8A5CE01-F5ED-40EF-9FA8-B1C69FE0D238}"/>
                  </a:ext>
                </a:extLst>
              </p:cNvPr>
              <p:cNvSpPr txBox="1"/>
              <p:nvPr/>
            </p:nvSpPr>
            <p:spPr>
              <a:xfrm>
                <a:off x="7788391" y="2237904"/>
                <a:ext cx="1001527" cy="101566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1" name="TextBox 20">
                <a:extLst>
                  <a:ext uri="{FF2B5EF4-FFF2-40B4-BE49-F238E27FC236}">
                    <a16:creationId xmlns:a16="http://schemas.microsoft.com/office/drawing/2014/main" id="{68A5CE01-F5ED-40EF-9FA8-B1C69FE0D238}"/>
                  </a:ext>
                </a:extLst>
              </p:cNvPr>
              <p:cNvSpPr txBox="1">
                <a:spLocks noRot="1" noChangeAspect="1" noMove="1" noResize="1" noEditPoints="1" noAdjustHandles="1" noChangeArrowheads="1" noChangeShapeType="1" noTextEdit="1"/>
              </p:cNvSpPr>
              <p:nvPr/>
            </p:nvSpPr>
            <p:spPr>
              <a:xfrm>
                <a:off x="7788391" y="2237904"/>
                <a:ext cx="1001527" cy="1015663"/>
              </a:xfrm>
              <a:prstGeom prst="rect">
                <a:avLst/>
              </a:prstGeom>
              <a:blipFill>
                <a:blip r:embed="rId2"/>
                <a:stretch>
                  <a:fillRect/>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77880257-2CBD-453F-A97F-E685CCEB9059}"/>
              </a:ext>
            </a:extLst>
          </p:cNvPr>
          <p:cNvGrpSpPr/>
          <p:nvPr/>
        </p:nvGrpSpPr>
        <p:grpSpPr>
          <a:xfrm>
            <a:off x="7664453" y="3424384"/>
            <a:ext cx="1125463" cy="1015663"/>
            <a:chOff x="7531336" y="2005013"/>
            <a:chExt cx="830342" cy="1158305"/>
          </a:xfrm>
        </p:grpSpPr>
        <p:sp>
          <p:nvSpPr>
            <p:cNvPr id="23" name="Rectangle 22">
              <a:extLst>
                <a:ext uri="{FF2B5EF4-FFF2-40B4-BE49-F238E27FC236}">
                  <a16:creationId xmlns:a16="http://schemas.microsoft.com/office/drawing/2014/main" id="{B03E4499-FB9F-464F-B2AE-5F571B326F77}"/>
                </a:ext>
              </a:extLst>
            </p:cNvPr>
            <p:cNvSpPr/>
            <p:nvPr/>
          </p:nvSpPr>
          <p:spPr bwMode="auto">
            <a:xfrm>
              <a:off x="7531336" y="2005013"/>
              <a:ext cx="738904" cy="68810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F9F6147-B241-45B0-B9BF-E54CEE827C2A}"/>
                    </a:ext>
                  </a:extLst>
                </p:cNvPr>
                <p:cNvSpPr txBox="1"/>
                <p:nvPr/>
              </p:nvSpPr>
              <p:spPr>
                <a:xfrm>
                  <a:off x="7622773" y="2005013"/>
                  <a:ext cx="738905" cy="115830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300</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4" name="TextBox 23">
                  <a:extLst>
                    <a:ext uri="{FF2B5EF4-FFF2-40B4-BE49-F238E27FC236}">
                      <a16:creationId xmlns:a16="http://schemas.microsoft.com/office/drawing/2014/main" id="{DF9F6147-B241-45B0-B9BF-E54CEE827C2A}"/>
                    </a:ext>
                  </a:extLst>
                </p:cNvPr>
                <p:cNvSpPr txBox="1">
                  <a:spLocks noRot="1" noChangeAspect="1" noMove="1" noResize="1" noEditPoints="1" noAdjustHandles="1" noChangeArrowheads="1" noChangeShapeType="1" noTextEdit="1"/>
                </p:cNvSpPr>
                <p:nvPr/>
              </p:nvSpPr>
              <p:spPr>
                <a:xfrm>
                  <a:off x="7622773" y="2005013"/>
                  <a:ext cx="738905" cy="1158305"/>
                </a:xfrm>
                <a:prstGeom prst="rect">
                  <a:avLst/>
                </a:prstGeom>
                <a:blipFill>
                  <a:blip r:embed="rId3"/>
                  <a:stretch>
                    <a:fillRect/>
                  </a:stretch>
                </a:blipFill>
              </p:spPr>
              <p:txBody>
                <a:bodyPr/>
                <a:lstStyle/>
                <a:p>
                  <a:r>
                    <a:rPr lang="en-US">
                      <a:noFill/>
                    </a:rPr>
                    <a:t> </a:t>
                  </a:r>
                </a:p>
              </p:txBody>
            </p:sp>
          </mc:Fallback>
        </mc:AlternateContent>
      </p:grpSp>
      <p:grpSp>
        <p:nvGrpSpPr>
          <p:cNvPr id="25" name="Group 24">
            <a:extLst>
              <a:ext uri="{FF2B5EF4-FFF2-40B4-BE49-F238E27FC236}">
                <a16:creationId xmlns:a16="http://schemas.microsoft.com/office/drawing/2014/main" id="{55D8B37E-2CBC-46EF-9C72-2809FD6AD3D9}"/>
              </a:ext>
            </a:extLst>
          </p:cNvPr>
          <p:cNvGrpSpPr/>
          <p:nvPr/>
        </p:nvGrpSpPr>
        <p:grpSpPr>
          <a:xfrm>
            <a:off x="7664453" y="4753268"/>
            <a:ext cx="1125465" cy="1015663"/>
            <a:chOff x="7531336" y="2005013"/>
            <a:chExt cx="830344" cy="1158305"/>
          </a:xfrm>
        </p:grpSpPr>
        <p:sp>
          <p:nvSpPr>
            <p:cNvPr id="26" name="Rectangle 25">
              <a:extLst>
                <a:ext uri="{FF2B5EF4-FFF2-40B4-BE49-F238E27FC236}">
                  <a16:creationId xmlns:a16="http://schemas.microsoft.com/office/drawing/2014/main" id="{F912EF52-5855-4D10-BB19-EF053FCF1440}"/>
                </a:ext>
              </a:extLst>
            </p:cNvPr>
            <p:cNvSpPr/>
            <p:nvPr/>
          </p:nvSpPr>
          <p:spPr bwMode="auto">
            <a:xfrm>
              <a:off x="7531336" y="2005013"/>
              <a:ext cx="738904" cy="68810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B955C31-50B5-4787-837C-CCA3B2CB1B92}"/>
                    </a:ext>
                  </a:extLst>
                </p:cNvPr>
                <p:cNvSpPr txBox="1"/>
                <p:nvPr/>
              </p:nvSpPr>
              <p:spPr>
                <a:xfrm>
                  <a:off x="7622775" y="2005013"/>
                  <a:ext cx="738905" cy="115830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600</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7" name="TextBox 26">
                  <a:extLst>
                    <a:ext uri="{FF2B5EF4-FFF2-40B4-BE49-F238E27FC236}">
                      <a16:creationId xmlns:a16="http://schemas.microsoft.com/office/drawing/2014/main" id="{8B955C31-50B5-4787-837C-CCA3B2CB1B92}"/>
                    </a:ext>
                  </a:extLst>
                </p:cNvPr>
                <p:cNvSpPr txBox="1">
                  <a:spLocks noRot="1" noChangeAspect="1" noMove="1" noResize="1" noEditPoints="1" noAdjustHandles="1" noChangeArrowheads="1" noChangeShapeType="1" noTextEdit="1"/>
                </p:cNvSpPr>
                <p:nvPr/>
              </p:nvSpPr>
              <p:spPr>
                <a:xfrm>
                  <a:off x="7622775" y="2005013"/>
                  <a:ext cx="738905" cy="1158305"/>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6AF7CFF-9205-41D8-A28E-B1FB7F5AEB8B}"/>
                  </a:ext>
                </a:extLst>
              </p:cNvPr>
              <p:cNvSpPr txBox="1"/>
              <p:nvPr/>
            </p:nvSpPr>
            <p:spPr>
              <a:xfrm>
                <a:off x="7931044" y="2938101"/>
                <a:ext cx="1187505" cy="384492"/>
              </a:xfrm>
              <a:prstGeom prst="rect">
                <a:avLst/>
              </a:prstGeom>
              <a:noFill/>
            </p:spPr>
            <p:txBody>
              <a:bodyPr vert="wordArtVert" wrap="square" numCol="1" rtlCol="0">
                <a:spAutoFit/>
              </a:bodyPr>
              <a:lstStyle/>
              <a:p>
                <a:pPr/>
                <a14:m>
                  <m:oMathPara xmlns:m="http://schemas.openxmlformats.org/officeDocument/2006/math">
                    <m:oMathParaPr>
                      <m:jc m:val="centerGroup"/>
                    </m:oMathParaPr>
                    <m:oMath xmlns:m="http://schemas.openxmlformats.org/officeDocument/2006/math">
                      <m:r>
                        <a:rPr kumimoji="0" lang="en-US" sz="3200" b="0" i="1" u="none" strike="noStrike" cap="none" normalizeH="0" baseline="0" smtClean="0">
                          <a:ln>
                            <a:noFill/>
                          </a:ln>
                          <a:solidFill>
                            <a:schemeClr val="tx1"/>
                          </a:solidFill>
                          <a:effectLst/>
                          <a:latin typeface="Cambria Math" panose="02040503050406030204" pitchFamily="18" charset="0"/>
                        </a:rPr>
                        <m:t>…</m:t>
                      </m:r>
                    </m:oMath>
                  </m:oMathPara>
                </a14:m>
                <a:endParaRPr kumimoji="0" lang="en-US" sz="3200" b="0" i="0" u="none" strike="noStrike" cap="none" normalizeH="0" baseline="0" dirty="0">
                  <a:ln>
                    <a:noFill/>
                  </a:ln>
                  <a:solidFill>
                    <a:schemeClr val="tx1"/>
                  </a:solidFill>
                  <a:effectLst/>
                </a:endParaRPr>
              </a:p>
              <a:p>
                <a:endParaRPr lang="en-US" sz="2800" dirty="0"/>
              </a:p>
            </p:txBody>
          </p:sp>
        </mc:Choice>
        <mc:Fallback xmlns="">
          <p:sp>
            <p:nvSpPr>
              <p:cNvPr id="15" name="TextBox 14">
                <a:extLst>
                  <a:ext uri="{FF2B5EF4-FFF2-40B4-BE49-F238E27FC236}">
                    <a16:creationId xmlns:a16="http://schemas.microsoft.com/office/drawing/2014/main" id="{C6AF7CFF-9205-41D8-A28E-B1FB7F5AEB8B}"/>
                  </a:ext>
                </a:extLst>
              </p:cNvPr>
              <p:cNvSpPr txBox="1">
                <a:spLocks noRot="1" noChangeAspect="1" noMove="1" noResize="1" noEditPoints="1" noAdjustHandles="1" noChangeArrowheads="1" noChangeShapeType="1" noTextEdit="1"/>
              </p:cNvSpPr>
              <p:nvPr/>
            </p:nvSpPr>
            <p:spPr>
              <a:xfrm>
                <a:off x="7931044" y="2938101"/>
                <a:ext cx="1187505" cy="38449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E4E1770-805C-4B60-9CE2-1A18EA5D99AA}"/>
                  </a:ext>
                </a:extLst>
              </p:cNvPr>
              <p:cNvSpPr txBox="1"/>
              <p:nvPr/>
            </p:nvSpPr>
            <p:spPr>
              <a:xfrm>
                <a:off x="7931044" y="4198567"/>
                <a:ext cx="1187505" cy="384492"/>
              </a:xfrm>
              <a:prstGeom prst="rect">
                <a:avLst/>
              </a:prstGeom>
              <a:noFill/>
            </p:spPr>
            <p:txBody>
              <a:bodyPr vert="wordArtVert" wrap="square" numCol="1" rtlCol="0">
                <a:spAutoFit/>
              </a:bodyPr>
              <a:lstStyle/>
              <a:p>
                <a:pPr/>
                <a14:m>
                  <m:oMathPara xmlns:m="http://schemas.openxmlformats.org/officeDocument/2006/math">
                    <m:oMathParaPr>
                      <m:jc m:val="centerGroup"/>
                    </m:oMathParaPr>
                    <m:oMath xmlns:m="http://schemas.openxmlformats.org/officeDocument/2006/math">
                      <m:r>
                        <a:rPr kumimoji="0" lang="en-US" sz="3200" b="0" i="1" u="none" strike="noStrike" cap="none" normalizeH="0" baseline="0" smtClean="0">
                          <a:ln>
                            <a:noFill/>
                          </a:ln>
                          <a:solidFill>
                            <a:schemeClr val="tx1"/>
                          </a:solidFill>
                          <a:effectLst/>
                          <a:latin typeface="Cambria Math" panose="02040503050406030204" pitchFamily="18" charset="0"/>
                        </a:rPr>
                        <m:t>…</m:t>
                      </m:r>
                    </m:oMath>
                  </m:oMathPara>
                </a14:m>
                <a:endParaRPr kumimoji="0" lang="en-US" sz="3200" b="0" i="0" u="none" strike="noStrike" cap="none" normalizeH="0" baseline="0" dirty="0">
                  <a:ln>
                    <a:noFill/>
                  </a:ln>
                  <a:solidFill>
                    <a:schemeClr val="tx1"/>
                  </a:solidFill>
                  <a:effectLst/>
                </a:endParaRPr>
              </a:p>
              <a:p>
                <a:endParaRPr lang="en-US" sz="2800" dirty="0"/>
              </a:p>
            </p:txBody>
          </p:sp>
        </mc:Choice>
        <mc:Fallback xmlns="">
          <p:sp>
            <p:nvSpPr>
              <p:cNvPr id="38" name="TextBox 37">
                <a:extLst>
                  <a:ext uri="{FF2B5EF4-FFF2-40B4-BE49-F238E27FC236}">
                    <a16:creationId xmlns:a16="http://schemas.microsoft.com/office/drawing/2014/main" id="{9E4E1770-805C-4B60-9CE2-1A18EA5D99AA}"/>
                  </a:ext>
                </a:extLst>
              </p:cNvPr>
              <p:cNvSpPr txBox="1">
                <a:spLocks noRot="1" noChangeAspect="1" noMove="1" noResize="1" noEditPoints="1" noAdjustHandles="1" noChangeArrowheads="1" noChangeShapeType="1" noTextEdit="1"/>
              </p:cNvSpPr>
              <p:nvPr/>
            </p:nvSpPr>
            <p:spPr>
              <a:xfrm>
                <a:off x="7931044" y="4198567"/>
                <a:ext cx="1187505" cy="384492"/>
              </a:xfrm>
              <a:prstGeom prst="rect">
                <a:avLst/>
              </a:prstGeom>
              <a:blipFill>
                <a:blip r:embed="rId6"/>
                <a:stretch>
                  <a:fillRect/>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8BBF1A2C-91A4-4CBE-A8F8-B0FB79CC4B7C}"/>
              </a:ext>
            </a:extLst>
          </p:cNvPr>
          <p:cNvGrpSpPr/>
          <p:nvPr/>
        </p:nvGrpSpPr>
        <p:grpSpPr>
          <a:xfrm>
            <a:off x="7664453" y="6081544"/>
            <a:ext cx="1125465" cy="1015663"/>
            <a:chOff x="7531336" y="2005013"/>
            <a:chExt cx="830344" cy="1158305"/>
          </a:xfrm>
        </p:grpSpPr>
        <p:sp>
          <p:nvSpPr>
            <p:cNvPr id="40" name="Rectangle 39">
              <a:extLst>
                <a:ext uri="{FF2B5EF4-FFF2-40B4-BE49-F238E27FC236}">
                  <a16:creationId xmlns:a16="http://schemas.microsoft.com/office/drawing/2014/main" id="{C698E98D-3633-4AB0-9239-43CBA7BFCC02}"/>
                </a:ext>
              </a:extLst>
            </p:cNvPr>
            <p:cNvSpPr/>
            <p:nvPr/>
          </p:nvSpPr>
          <p:spPr bwMode="auto">
            <a:xfrm>
              <a:off x="7531336" y="2005013"/>
              <a:ext cx="738904" cy="68810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34F2771-CA64-4A47-8930-52ED73685040}"/>
                    </a:ext>
                  </a:extLst>
                </p:cNvPr>
                <p:cNvSpPr txBox="1"/>
                <p:nvPr/>
              </p:nvSpPr>
              <p:spPr>
                <a:xfrm>
                  <a:off x="7622775" y="2005013"/>
                  <a:ext cx="738905" cy="115830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𝑁</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41" name="TextBox 40">
                  <a:extLst>
                    <a:ext uri="{FF2B5EF4-FFF2-40B4-BE49-F238E27FC236}">
                      <a16:creationId xmlns:a16="http://schemas.microsoft.com/office/drawing/2014/main" id="{434F2771-CA64-4A47-8930-52ED73685040}"/>
                    </a:ext>
                  </a:extLst>
                </p:cNvPr>
                <p:cNvSpPr txBox="1">
                  <a:spLocks noRot="1" noChangeAspect="1" noMove="1" noResize="1" noEditPoints="1" noAdjustHandles="1" noChangeArrowheads="1" noChangeShapeType="1" noTextEdit="1"/>
                </p:cNvSpPr>
                <p:nvPr/>
              </p:nvSpPr>
              <p:spPr>
                <a:xfrm>
                  <a:off x="7622775" y="2005013"/>
                  <a:ext cx="738905" cy="1158305"/>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91F3624-720E-4BEE-9486-9A179418017D}"/>
                  </a:ext>
                </a:extLst>
              </p:cNvPr>
              <p:cNvSpPr txBox="1"/>
              <p:nvPr/>
            </p:nvSpPr>
            <p:spPr>
              <a:xfrm>
                <a:off x="7931044" y="5526843"/>
                <a:ext cx="1187505" cy="384492"/>
              </a:xfrm>
              <a:prstGeom prst="rect">
                <a:avLst/>
              </a:prstGeom>
              <a:noFill/>
            </p:spPr>
            <p:txBody>
              <a:bodyPr vert="wordArtVert" wrap="square" numCol="1" rtlCol="0">
                <a:spAutoFit/>
              </a:bodyPr>
              <a:lstStyle/>
              <a:p>
                <a:pPr/>
                <a14:m>
                  <m:oMathPara xmlns:m="http://schemas.openxmlformats.org/officeDocument/2006/math">
                    <m:oMathParaPr>
                      <m:jc m:val="centerGroup"/>
                    </m:oMathParaPr>
                    <m:oMath xmlns:m="http://schemas.openxmlformats.org/officeDocument/2006/math">
                      <m:r>
                        <a:rPr kumimoji="0" lang="en-US" sz="3200" b="0" i="1" u="none" strike="noStrike" cap="none" normalizeH="0" baseline="0" smtClean="0">
                          <a:ln>
                            <a:noFill/>
                          </a:ln>
                          <a:solidFill>
                            <a:schemeClr val="tx1"/>
                          </a:solidFill>
                          <a:effectLst/>
                          <a:latin typeface="Cambria Math" panose="02040503050406030204" pitchFamily="18" charset="0"/>
                        </a:rPr>
                        <m:t>…</m:t>
                      </m:r>
                    </m:oMath>
                  </m:oMathPara>
                </a14:m>
                <a:endParaRPr kumimoji="0" lang="en-US" sz="3200" b="0" i="0" u="none" strike="noStrike" cap="none" normalizeH="0" baseline="0" dirty="0">
                  <a:ln>
                    <a:noFill/>
                  </a:ln>
                  <a:solidFill>
                    <a:schemeClr val="tx1"/>
                  </a:solidFill>
                  <a:effectLst/>
                </a:endParaRPr>
              </a:p>
              <a:p>
                <a:endParaRPr lang="en-US" sz="2800" dirty="0"/>
              </a:p>
            </p:txBody>
          </p:sp>
        </mc:Choice>
        <mc:Fallback xmlns="">
          <p:sp>
            <p:nvSpPr>
              <p:cNvPr id="42" name="TextBox 41">
                <a:extLst>
                  <a:ext uri="{FF2B5EF4-FFF2-40B4-BE49-F238E27FC236}">
                    <a16:creationId xmlns:a16="http://schemas.microsoft.com/office/drawing/2014/main" id="{D91F3624-720E-4BEE-9486-9A179418017D}"/>
                  </a:ext>
                </a:extLst>
              </p:cNvPr>
              <p:cNvSpPr txBox="1">
                <a:spLocks noRot="1" noChangeAspect="1" noMove="1" noResize="1" noEditPoints="1" noAdjustHandles="1" noChangeArrowheads="1" noChangeShapeType="1" noTextEdit="1"/>
              </p:cNvSpPr>
              <p:nvPr/>
            </p:nvSpPr>
            <p:spPr>
              <a:xfrm>
                <a:off x="7931044" y="5526843"/>
                <a:ext cx="1187505" cy="384492"/>
              </a:xfrm>
              <a:prstGeom prst="rect">
                <a:avLst/>
              </a:prstGeom>
              <a:blipFill>
                <a:blip r:embed="rId8"/>
                <a:stretch>
                  <a:fillRect/>
                </a:stretch>
              </a:blipFill>
            </p:spPr>
            <p:txBody>
              <a:bodyPr/>
              <a:lstStyle/>
              <a:p>
                <a:r>
                  <a:rPr lang="en-US">
                    <a:noFill/>
                  </a:rPr>
                  <a:t> </a:t>
                </a:r>
              </a:p>
            </p:txBody>
          </p:sp>
        </mc:Fallback>
      </mc:AlternateContent>
      <p:grpSp>
        <p:nvGrpSpPr>
          <p:cNvPr id="30" name="Group 29">
            <a:extLst>
              <a:ext uri="{FF2B5EF4-FFF2-40B4-BE49-F238E27FC236}">
                <a16:creationId xmlns:a16="http://schemas.microsoft.com/office/drawing/2014/main" id="{DE671F51-F745-457B-8852-084893993AEE}"/>
              </a:ext>
            </a:extLst>
          </p:cNvPr>
          <p:cNvGrpSpPr/>
          <p:nvPr/>
        </p:nvGrpSpPr>
        <p:grpSpPr>
          <a:xfrm>
            <a:off x="8932569" y="3422282"/>
            <a:ext cx="3986589" cy="712443"/>
            <a:chOff x="9205836" y="1528338"/>
            <a:chExt cx="3986589" cy="712443"/>
          </a:xfrm>
        </p:grpSpPr>
        <p:sp>
          <p:nvSpPr>
            <p:cNvPr id="35" name="Oval 34">
              <a:extLst>
                <a:ext uri="{FF2B5EF4-FFF2-40B4-BE49-F238E27FC236}">
                  <a16:creationId xmlns:a16="http://schemas.microsoft.com/office/drawing/2014/main" id="{195B1D30-F925-48BD-B33B-39D2BF3979B7}"/>
                </a:ext>
              </a:extLst>
            </p:cNvPr>
            <p:cNvSpPr/>
            <p:nvPr/>
          </p:nvSpPr>
          <p:spPr bwMode="auto">
            <a:xfrm>
              <a:off x="9293912" y="1554419"/>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66A7E18-D40B-401D-ADFE-41CA05BECEC9}"/>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36" name="TextBox 35">
                  <a:extLst>
                    <a:ext uri="{FF2B5EF4-FFF2-40B4-BE49-F238E27FC236}">
                      <a16:creationId xmlns:a16="http://schemas.microsoft.com/office/drawing/2014/main" id="{966A7E18-D40B-401D-ADFE-41CA05BECEC9}"/>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B87FF0D-A2C5-4EF3-9599-11CCE4B5C3B6}"/>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45" name="TextBox 44">
                  <a:extLst>
                    <a:ext uri="{FF2B5EF4-FFF2-40B4-BE49-F238E27FC236}">
                      <a16:creationId xmlns:a16="http://schemas.microsoft.com/office/drawing/2014/main" id="{1B87FF0D-A2C5-4EF3-9599-11CCE4B5C3B6}"/>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10"/>
                  <a:stretch>
                    <a:fillRect/>
                  </a:stretch>
                </a:blipFill>
              </p:spPr>
              <p:txBody>
                <a:bodyPr/>
                <a:lstStyle/>
                <a:p>
                  <a:r>
                    <a:rPr lang="en-US">
                      <a:noFill/>
                    </a:rPr>
                    <a:t> </a:t>
                  </a:r>
                </a:p>
              </p:txBody>
            </p:sp>
          </mc:Fallback>
        </mc:AlternateContent>
        <p:sp>
          <p:nvSpPr>
            <p:cNvPr id="47" name="Oval 46">
              <a:extLst>
                <a:ext uri="{FF2B5EF4-FFF2-40B4-BE49-F238E27FC236}">
                  <a16:creationId xmlns:a16="http://schemas.microsoft.com/office/drawing/2014/main" id="{474B0B07-2644-4921-A77A-9AF1CA68398D}"/>
                </a:ext>
              </a:extLst>
            </p:cNvPr>
            <p:cNvSpPr/>
            <p:nvPr/>
          </p:nvSpPr>
          <p:spPr bwMode="auto">
            <a:xfrm>
              <a:off x="10350698" y="1528338"/>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43C3735-9A4F-4EBE-9934-E2CF1170E073}"/>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48" name="TextBox 47">
                  <a:extLst>
                    <a:ext uri="{FF2B5EF4-FFF2-40B4-BE49-F238E27FC236}">
                      <a16:creationId xmlns:a16="http://schemas.microsoft.com/office/drawing/2014/main" id="{443C3735-9A4F-4EBE-9934-E2CF1170E073}"/>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CD44F1E-B025-49D8-BA9D-222A770DE50B}"/>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54" name="TextBox 53">
                  <a:extLst>
                    <a:ext uri="{FF2B5EF4-FFF2-40B4-BE49-F238E27FC236}">
                      <a16:creationId xmlns:a16="http://schemas.microsoft.com/office/drawing/2014/main" id="{8CD44F1E-B025-49D8-BA9D-222A770DE50B}"/>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2"/>
                  <a:stretch>
                    <a:fillRect/>
                  </a:stretch>
                </a:blipFill>
              </p:spPr>
              <p:txBody>
                <a:bodyPr/>
                <a:lstStyle/>
                <a:p>
                  <a:r>
                    <a:rPr lang="en-US">
                      <a:noFill/>
                    </a:rPr>
                    <a:t> </a:t>
                  </a:r>
                </a:p>
              </p:txBody>
            </p:sp>
          </mc:Fallback>
        </mc:AlternateContent>
        <p:sp>
          <p:nvSpPr>
            <p:cNvPr id="55" name="Oval 54">
              <a:extLst>
                <a:ext uri="{FF2B5EF4-FFF2-40B4-BE49-F238E27FC236}">
                  <a16:creationId xmlns:a16="http://schemas.microsoft.com/office/drawing/2014/main" id="{88922880-88D4-4C3D-9B92-AB3A2DB00F76}"/>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F7ECE47-91C9-437A-9762-8B266A53B129}"/>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56" name="TextBox 55">
                  <a:extLst>
                    <a:ext uri="{FF2B5EF4-FFF2-40B4-BE49-F238E27FC236}">
                      <a16:creationId xmlns:a16="http://schemas.microsoft.com/office/drawing/2014/main" id="{DF7ECE47-91C9-437A-9762-8B266A53B129}"/>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E1DA12DC-308C-4CE7-9701-706C86329E78}"/>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57" name="TextBox 56">
                  <a:extLst>
                    <a:ext uri="{FF2B5EF4-FFF2-40B4-BE49-F238E27FC236}">
                      <a16:creationId xmlns:a16="http://schemas.microsoft.com/office/drawing/2014/main" id="{E1DA12DC-308C-4CE7-9701-706C86329E78}"/>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14"/>
                  <a:stretch>
                    <a:fillRect/>
                  </a:stretch>
                </a:blipFill>
              </p:spPr>
              <p:txBody>
                <a:bodyPr/>
                <a:lstStyle/>
                <a:p>
                  <a:r>
                    <a:rPr lang="en-US">
                      <a:noFill/>
                    </a:rPr>
                    <a:t> </a:t>
                  </a:r>
                </a:p>
              </p:txBody>
            </p:sp>
          </mc:Fallback>
        </mc:AlternateContent>
        <p:sp>
          <p:nvSpPr>
            <p:cNvPr id="58" name="Oval 57">
              <a:extLst>
                <a:ext uri="{FF2B5EF4-FFF2-40B4-BE49-F238E27FC236}">
                  <a16:creationId xmlns:a16="http://schemas.microsoft.com/office/drawing/2014/main" id="{180A6380-498E-4338-A5CD-ED0301347A84}"/>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9232C2B-3030-44E8-8F44-B3D298774ECF}"/>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59" name="TextBox 58">
                  <a:extLst>
                    <a:ext uri="{FF2B5EF4-FFF2-40B4-BE49-F238E27FC236}">
                      <a16:creationId xmlns:a16="http://schemas.microsoft.com/office/drawing/2014/main" id="{B9232C2B-3030-44E8-8F44-B3D298774ECF}"/>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15"/>
                  <a:stretch>
                    <a:fillRect/>
                  </a:stretch>
                </a:blipFill>
              </p:spPr>
              <p:txBody>
                <a:bodyPr/>
                <a:lstStyle/>
                <a:p>
                  <a:r>
                    <a:rPr lang="en-US">
                      <a:noFill/>
                    </a:rPr>
                    <a:t> </a:t>
                  </a:r>
                </a:p>
              </p:txBody>
            </p:sp>
          </mc:Fallback>
        </mc:AlternateContent>
      </p:grpSp>
      <p:grpSp>
        <p:nvGrpSpPr>
          <p:cNvPr id="61" name="Group 60">
            <a:extLst>
              <a:ext uri="{FF2B5EF4-FFF2-40B4-BE49-F238E27FC236}">
                <a16:creationId xmlns:a16="http://schemas.microsoft.com/office/drawing/2014/main" id="{DA63DC22-002A-4A05-97EC-4D35915F8A50}"/>
              </a:ext>
            </a:extLst>
          </p:cNvPr>
          <p:cNvGrpSpPr/>
          <p:nvPr/>
        </p:nvGrpSpPr>
        <p:grpSpPr>
          <a:xfrm>
            <a:off x="8933278" y="2242334"/>
            <a:ext cx="3986589" cy="712443"/>
            <a:chOff x="9205836" y="1528338"/>
            <a:chExt cx="3986589" cy="712443"/>
          </a:xfrm>
        </p:grpSpPr>
        <p:sp>
          <p:nvSpPr>
            <p:cNvPr id="62" name="Oval 61">
              <a:extLst>
                <a:ext uri="{FF2B5EF4-FFF2-40B4-BE49-F238E27FC236}">
                  <a16:creationId xmlns:a16="http://schemas.microsoft.com/office/drawing/2014/main" id="{C8466A03-CEFA-447A-900A-D57641158FF4}"/>
                </a:ext>
              </a:extLst>
            </p:cNvPr>
            <p:cNvSpPr/>
            <p:nvPr/>
          </p:nvSpPr>
          <p:spPr bwMode="auto">
            <a:xfrm>
              <a:off x="9293912" y="1554419"/>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73EA2B6-4529-43BE-8CBC-93FCFC36AB0D}"/>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3" name="TextBox 62">
                  <a:extLst>
                    <a:ext uri="{FF2B5EF4-FFF2-40B4-BE49-F238E27FC236}">
                      <a16:creationId xmlns:a16="http://schemas.microsoft.com/office/drawing/2014/main" id="{D73EA2B6-4529-43BE-8CBC-93FCFC36AB0D}"/>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52E8A864-2CC2-4B18-AC92-C9CE602764F6}"/>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4" name="TextBox 63">
                  <a:extLst>
                    <a:ext uri="{FF2B5EF4-FFF2-40B4-BE49-F238E27FC236}">
                      <a16:creationId xmlns:a16="http://schemas.microsoft.com/office/drawing/2014/main" id="{52E8A864-2CC2-4B18-AC92-C9CE602764F6}"/>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17"/>
                  <a:stretch>
                    <a:fillRect/>
                  </a:stretch>
                </a:blipFill>
              </p:spPr>
              <p:txBody>
                <a:bodyPr/>
                <a:lstStyle/>
                <a:p>
                  <a:r>
                    <a:rPr lang="en-US">
                      <a:noFill/>
                    </a:rPr>
                    <a:t> </a:t>
                  </a:r>
                </a:p>
              </p:txBody>
            </p:sp>
          </mc:Fallback>
        </mc:AlternateContent>
        <p:sp>
          <p:nvSpPr>
            <p:cNvPr id="65" name="Oval 64">
              <a:extLst>
                <a:ext uri="{FF2B5EF4-FFF2-40B4-BE49-F238E27FC236}">
                  <a16:creationId xmlns:a16="http://schemas.microsoft.com/office/drawing/2014/main" id="{66A5F997-D10C-4F8F-ABBF-85A8248C14F6}"/>
                </a:ext>
              </a:extLst>
            </p:cNvPr>
            <p:cNvSpPr/>
            <p:nvPr/>
          </p:nvSpPr>
          <p:spPr bwMode="auto">
            <a:xfrm>
              <a:off x="10350698" y="1528338"/>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DDCEC433-1C6C-49C4-954C-2C2979D413AE}"/>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6" name="TextBox 65">
                  <a:extLst>
                    <a:ext uri="{FF2B5EF4-FFF2-40B4-BE49-F238E27FC236}">
                      <a16:creationId xmlns:a16="http://schemas.microsoft.com/office/drawing/2014/main" id="{DDCEC433-1C6C-49C4-954C-2C2979D413AE}"/>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38CE400-0EE3-4E39-9122-C5B3C6701CA1}"/>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7" name="TextBox 66">
                  <a:extLst>
                    <a:ext uri="{FF2B5EF4-FFF2-40B4-BE49-F238E27FC236}">
                      <a16:creationId xmlns:a16="http://schemas.microsoft.com/office/drawing/2014/main" id="{538CE400-0EE3-4E39-9122-C5B3C6701CA1}"/>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9"/>
                  <a:stretch>
                    <a:fillRect/>
                  </a:stretch>
                </a:blipFill>
              </p:spPr>
              <p:txBody>
                <a:bodyPr/>
                <a:lstStyle/>
                <a:p>
                  <a:r>
                    <a:rPr lang="en-US">
                      <a:noFill/>
                    </a:rPr>
                    <a:t> </a:t>
                  </a:r>
                </a:p>
              </p:txBody>
            </p:sp>
          </mc:Fallback>
        </mc:AlternateContent>
        <p:sp>
          <p:nvSpPr>
            <p:cNvPr id="68" name="Oval 67">
              <a:extLst>
                <a:ext uri="{FF2B5EF4-FFF2-40B4-BE49-F238E27FC236}">
                  <a16:creationId xmlns:a16="http://schemas.microsoft.com/office/drawing/2014/main" id="{C1C3CB06-0266-4FBD-B152-2CADEA71B23A}"/>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74281B3-A93F-4645-A790-E902AB06068D}"/>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9" name="TextBox 68">
                  <a:extLst>
                    <a:ext uri="{FF2B5EF4-FFF2-40B4-BE49-F238E27FC236}">
                      <a16:creationId xmlns:a16="http://schemas.microsoft.com/office/drawing/2014/main" id="{D74281B3-A93F-4645-A790-E902AB06068D}"/>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F17A6824-80D9-49BF-99F4-8141047BE5B0}"/>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70" name="TextBox 69">
                  <a:extLst>
                    <a:ext uri="{FF2B5EF4-FFF2-40B4-BE49-F238E27FC236}">
                      <a16:creationId xmlns:a16="http://schemas.microsoft.com/office/drawing/2014/main" id="{F17A6824-80D9-49BF-99F4-8141047BE5B0}"/>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21"/>
                  <a:stretch>
                    <a:fillRect/>
                  </a:stretch>
                </a:blipFill>
              </p:spPr>
              <p:txBody>
                <a:bodyPr/>
                <a:lstStyle/>
                <a:p>
                  <a:r>
                    <a:rPr lang="en-US">
                      <a:noFill/>
                    </a:rPr>
                    <a:t> </a:t>
                  </a:r>
                </a:p>
              </p:txBody>
            </p:sp>
          </mc:Fallback>
        </mc:AlternateContent>
        <p:sp>
          <p:nvSpPr>
            <p:cNvPr id="71" name="Oval 70">
              <a:extLst>
                <a:ext uri="{FF2B5EF4-FFF2-40B4-BE49-F238E27FC236}">
                  <a16:creationId xmlns:a16="http://schemas.microsoft.com/office/drawing/2014/main" id="{4CE5827A-BA93-4A35-B586-039495949787}"/>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D6157BC3-42F6-4C4C-B3EA-55E30FAE65EE}"/>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72" name="TextBox 71">
                  <a:extLst>
                    <a:ext uri="{FF2B5EF4-FFF2-40B4-BE49-F238E27FC236}">
                      <a16:creationId xmlns:a16="http://schemas.microsoft.com/office/drawing/2014/main" id="{D6157BC3-42F6-4C4C-B3EA-55E30FAE65EE}"/>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22"/>
                  <a:stretch>
                    <a:fillRect/>
                  </a:stretch>
                </a:blipFill>
              </p:spPr>
              <p:txBody>
                <a:bodyPr/>
                <a:lstStyle/>
                <a:p>
                  <a:r>
                    <a:rPr lang="en-US">
                      <a:noFill/>
                    </a:rPr>
                    <a:t> </a:t>
                  </a:r>
                </a:p>
              </p:txBody>
            </p:sp>
          </mc:Fallback>
        </mc:AlternateContent>
      </p:grpSp>
      <p:grpSp>
        <p:nvGrpSpPr>
          <p:cNvPr id="85" name="Group 84">
            <a:extLst>
              <a:ext uri="{FF2B5EF4-FFF2-40B4-BE49-F238E27FC236}">
                <a16:creationId xmlns:a16="http://schemas.microsoft.com/office/drawing/2014/main" id="{AFEE9D23-2DBF-4BE4-81A4-51642A4D1F6F}"/>
              </a:ext>
            </a:extLst>
          </p:cNvPr>
          <p:cNvGrpSpPr/>
          <p:nvPr/>
        </p:nvGrpSpPr>
        <p:grpSpPr>
          <a:xfrm>
            <a:off x="8932569" y="4756381"/>
            <a:ext cx="3986589" cy="712443"/>
            <a:chOff x="9205836" y="1528338"/>
            <a:chExt cx="3986589" cy="712443"/>
          </a:xfrm>
        </p:grpSpPr>
        <p:sp>
          <p:nvSpPr>
            <p:cNvPr id="86" name="Oval 85">
              <a:extLst>
                <a:ext uri="{FF2B5EF4-FFF2-40B4-BE49-F238E27FC236}">
                  <a16:creationId xmlns:a16="http://schemas.microsoft.com/office/drawing/2014/main" id="{C3A5CAFC-EDAF-4F9B-B965-214DA937964D}"/>
                </a:ext>
              </a:extLst>
            </p:cNvPr>
            <p:cNvSpPr/>
            <p:nvPr/>
          </p:nvSpPr>
          <p:spPr bwMode="auto">
            <a:xfrm>
              <a:off x="9293912" y="1554419"/>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759F76FB-0559-41F2-B2B9-1BAAB1D2464B}"/>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87" name="TextBox 86">
                  <a:extLst>
                    <a:ext uri="{FF2B5EF4-FFF2-40B4-BE49-F238E27FC236}">
                      <a16:creationId xmlns:a16="http://schemas.microsoft.com/office/drawing/2014/main" id="{759F76FB-0559-41F2-B2B9-1BAAB1D2464B}"/>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FFBEA726-F9ED-4906-92A5-FC2C008E0C0E}"/>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88" name="TextBox 87">
                  <a:extLst>
                    <a:ext uri="{FF2B5EF4-FFF2-40B4-BE49-F238E27FC236}">
                      <a16:creationId xmlns:a16="http://schemas.microsoft.com/office/drawing/2014/main" id="{FFBEA726-F9ED-4906-92A5-FC2C008E0C0E}"/>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24"/>
                  <a:stretch>
                    <a:fillRect/>
                  </a:stretch>
                </a:blipFill>
              </p:spPr>
              <p:txBody>
                <a:bodyPr/>
                <a:lstStyle/>
                <a:p>
                  <a:r>
                    <a:rPr lang="en-US">
                      <a:noFill/>
                    </a:rPr>
                    <a:t> </a:t>
                  </a:r>
                </a:p>
              </p:txBody>
            </p:sp>
          </mc:Fallback>
        </mc:AlternateContent>
        <p:sp>
          <p:nvSpPr>
            <p:cNvPr id="89" name="Oval 88">
              <a:extLst>
                <a:ext uri="{FF2B5EF4-FFF2-40B4-BE49-F238E27FC236}">
                  <a16:creationId xmlns:a16="http://schemas.microsoft.com/office/drawing/2014/main" id="{0EEE7919-106D-4B23-B437-6833B3751B70}"/>
                </a:ext>
              </a:extLst>
            </p:cNvPr>
            <p:cNvSpPr/>
            <p:nvPr/>
          </p:nvSpPr>
          <p:spPr bwMode="auto">
            <a:xfrm>
              <a:off x="10350698" y="1528338"/>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1823F755-5A68-406C-BC63-45CC3AB37DE4}"/>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0" name="TextBox 89">
                  <a:extLst>
                    <a:ext uri="{FF2B5EF4-FFF2-40B4-BE49-F238E27FC236}">
                      <a16:creationId xmlns:a16="http://schemas.microsoft.com/office/drawing/2014/main" id="{1823F755-5A68-406C-BC63-45CC3AB37DE4}"/>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9C7D0239-330D-4C1D-94F1-1307BD4C023C}"/>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91" name="TextBox 90">
                  <a:extLst>
                    <a:ext uri="{FF2B5EF4-FFF2-40B4-BE49-F238E27FC236}">
                      <a16:creationId xmlns:a16="http://schemas.microsoft.com/office/drawing/2014/main" id="{9C7D0239-330D-4C1D-94F1-1307BD4C023C}"/>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26"/>
                  <a:stretch>
                    <a:fillRect/>
                  </a:stretch>
                </a:blipFill>
              </p:spPr>
              <p:txBody>
                <a:bodyPr/>
                <a:lstStyle/>
                <a:p>
                  <a:r>
                    <a:rPr lang="en-US">
                      <a:noFill/>
                    </a:rPr>
                    <a:t> </a:t>
                  </a:r>
                </a:p>
              </p:txBody>
            </p:sp>
          </mc:Fallback>
        </mc:AlternateContent>
        <p:sp>
          <p:nvSpPr>
            <p:cNvPr id="92" name="Oval 91">
              <a:extLst>
                <a:ext uri="{FF2B5EF4-FFF2-40B4-BE49-F238E27FC236}">
                  <a16:creationId xmlns:a16="http://schemas.microsoft.com/office/drawing/2014/main" id="{016D5460-788A-42DD-ACDF-3E900AAD6CFB}"/>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71AA89F4-3C0D-447D-85BD-F34A055F4D96}"/>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3" name="TextBox 92">
                  <a:extLst>
                    <a:ext uri="{FF2B5EF4-FFF2-40B4-BE49-F238E27FC236}">
                      <a16:creationId xmlns:a16="http://schemas.microsoft.com/office/drawing/2014/main" id="{71AA89F4-3C0D-447D-85BD-F34A055F4D96}"/>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813D64EF-5E94-4CEF-A9E9-83EE73C859E1}"/>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94" name="TextBox 93">
                  <a:extLst>
                    <a:ext uri="{FF2B5EF4-FFF2-40B4-BE49-F238E27FC236}">
                      <a16:creationId xmlns:a16="http://schemas.microsoft.com/office/drawing/2014/main" id="{813D64EF-5E94-4CEF-A9E9-83EE73C859E1}"/>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28"/>
                  <a:stretch>
                    <a:fillRect/>
                  </a:stretch>
                </a:blipFill>
              </p:spPr>
              <p:txBody>
                <a:bodyPr/>
                <a:lstStyle/>
                <a:p>
                  <a:r>
                    <a:rPr lang="en-US">
                      <a:noFill/>
                    </a:rPr>
                    <a:t> </a:t>
                  </a:r>
                </a:p>
              </p:txBody>
            </p:sp>
          </mc:Fallback>
        </mc:AlternateContent>
        <p:sp>
          <p:nvSpPr>
            <p:cNvPr id="95" name="Oval 94">
              <a:extLst>
                <a:ext uri="{FF2B5EF4-FFF2-40B4-BE49-F238E27FC236}">
                  <a16:creationId xmlns:a16="http://schemas.microsoft.com/office/drawing/2014/main" id="{5409353D-843D-459F-8C32-C641E9D7D528}"/>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C667FA66-8EF1-4B5B-8576-3AF138354898}"/>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6" name="TextBox 95">
                  <a:extLst>
                    <a:ext uri="{FF2B5EF4-FFF2-40B4-BE49-F238E27FC236}">
                      <a16:creationId xmlns:a16="http://schemas.microsoft.com/office/drawing/2014/main" id="{C667FA66-8EF1-4B5B-8576-3AF138354898}"/>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29"/>
                  <a:stretch>
                    <a:fillRect/>
                  </a:stretch>
                </a:blipFill>
              </p:spPr>
              <p:txBody>
                <a:bodyPr/>
                <a:lstStyle/>
                <a:p>
                  <a:r>
                    <a:rPr lang="en-US">
                      <a:noFill/>
                    </a:rPr>
                    <a:t> </a:t>
                  </a:r>
                </a:p>
              </p:txBody>
            </p:sp>
          </mc:Fallback>
        </mc:AlternateContent>
      </p:grpSp>
      <p:grpSp>
        <p:nvGrpSpPr>
          <p:cNvPr id="97" name="Group 96">
            <a:extLst>
              <a:ext uri="{FF2B5EF4-FFF2-40B4-BE49-F238E27FC236}">
                <a16:creationId xmlns:a16="http://schemas.microsoft.com/office/drawing/2014/main" id="{9225C877-5748-4D24-81A3-5989BC7037A5}"/>
              </a:ext>
            </a:extLst>
          </p:cNvPr>
          <p:cNvGrpSpPr/>
          <p:nvPr/>
        </p:nvGrpSpPr>
        <p:grpSpPr>
          <a:xfrm>
            <a:off x="8932569" y="6074573"/>
            <a:ext cx="3986589" cy="712443"/>
            <a:chOff x="9205836" y="1528338"/>
            <a:chExt cx="3986589" cy="712443"/>
          </a:xfrm>
        </p:grpSpPr>
        <p:sp>
          <p:nvSpPr>
            <p:cNvPr id="98" name="Oval 97">
              <a:extLst>
                <a:ext uri="{FF2B5EF4-FFF2-40B4-BE49-F238E27FC236}">
                  <a16:creationId xmlns:a16="http://schemas.microsoft.com/office/drawing/2014/main" id="{40A1E525-E03C-49AC-AAAA-53C32271EDEA}"/>
                </a:ext>
              </a:extLst>
            </p:cNvPr>
            <p:cNvSpPr/>
            <p:nvPr/>
          </p:nvSpPr>
          <p:spPr bwMode="auto">
            <a:xfrm>
              <a:off x="9293912" y="1554419"/>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60E6565E-1B44-434A-ABF2-76E183A0BCD5}"/>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9" name="TextBox 98">
                  <a:extLst>
                    <a:ext uri="{FF2B5EF4-FFF2-40B4-BE49-F238E27FC236}">
                      <a16:creationId xmlns:a16="http://schemas.microsoft.com/office/drawing/2014/main" id="{60E6565E-1B44-434A-ABF2-76E183A0BCD5}"/>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8D24BE83-4A26-4C95-8DB3-23E287AAC48D}"/>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100" name="TextBox 99">
                  <a:extLst>
                    <a:ext uri="{FF2B5EF4-FFF2-40B4-BE49-F238E27FC236}">
                      <a16:creationId xmlns:a16="http://schemas.microsoft.com/office/drawing/2014/main" id="{8D24BE83-4A26-4C95-8DB3-23E287AAC48D}"/>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31"/>
                  <a:stretch>
                    <a:fillRect/>
                  </a:stretch>
                </a:blipFill>
              </p:spPr>
              <p:txBody>
                <a:bodyPr/>
                <a:lstStyle/>
                <a:p>
                  <a:r>
                    <a:rPr lang="en-US">
                      <a:noFill/>
                    </a:rPr>
                    <a:t> </a:t>
                  </a:r>
                </a:p>
              </p:txBody>
            </p:sp>
          </mc:Fallback>
        </mc:AlternateContent>
        <p:sp>
          <p:nvSpPr>
            <p:cNvPr id="101" name="Oval 100">
              <a:extLst>
                <a:ext uri="{FF2B5EF4-FFF2-40B4-BE49-F238E27FC236}">
                  <a16:creationId xmlns:a16="http://schemas.microsoft.com/office/drawing/2014/main" id="{E5B06ECA-9945-474F-A5AE-3A3CA55C6ABA}"/>
                </a:ext>
              </a:extLst>
            </p:cNvPr>
            <p:cNvSpPr/>
            <p:nvPr/>
          </p:nvSpPr>
          <p:spPr bwMode="auto">
            <a:xfrm>
              <a:off x="10350698" y="1528338"/>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5C155B68-727A-4EE4-B7CD-AD1AD1313CB5}"/>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102" name="TextBox 101">
                  <a:extLst>
                    <a:ext uri="{FF2B5EF4-FFF2-40B4-BE49-F238E27FC236}">
                      <a16:creationId xmlns:a16="http://schemas.microsoft.com/office/drawing/2014/main" id="{5C155B68-727A-4EE4-B7CD-AD1AD1313CB5}"/>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69074E76-A431-4581-841B-CDA8F23D6879}"/>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103" name="TextBox 102">
                  <a:extLst>
                    <a:ext uri="{FF2B5EF4-FFF2-40B4-BE49-F238E27FC236}">
                      <a16:creationId xmlns:a16="http://schemas.microsoft.com/office/drawing/2014/main" id="{69074E76-A431-4581-841B-CDA8F23D6879}"/>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2"/>
                  <a:stretch>
                    <a:fillRect/>
                  </a:stretch>
                </a:blipFill>
              </p:spPr>
              <p:txBody>
                <a:bodyPr/>
                <a:lstStyle/>
                <a:p>
                  <a:r>
                    <a:rPr lang="en-US">
                      <a:noFill/>
                    </a:rPr>
                    <a:t> </a:t>
                  </a:r>
                </a:p>
              </p:txBody>
            </p:sp>
          </mc:Fallback>
        </mc:AlternateContent>
        <p:sp>
          <p:nvSpPr>
            <p:cNvPr id="104" name="Oval 103">
              <a:extLst>
                <a:ext uri="{FF2B5EF4-FFF2-40B4-BE49-F238E27FC236}">
                  <a16:creationId xmlns:a16="http://schemas.microsoft.com/office/drawing/2014/main" id="{B9C19F74-238B-422A-BDDA-9591F8911BAD}"/>
                </a:ext>
              </a:extLst>
            </p:cNvPr>
            <p:cNvSpPr/>
            <p:nvPr/>
          </p:nvSpPr>
          <p:spPr bwMode="auto">
            <a:xfrm>
              <a:off x="11407484" y="1557500"/>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3A266008-1EF0-4BBD-8757-8EFB5A71EB2A}"/>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105" name="TextBox 104">
                  <a:extLst>
                    <a:ext uri="{FF2B5EF4-FFF2-40B4-BE49-F238E27FC236}">
                      <a16:creationId xmlns:a16="http://schemas.microsoft.com/office/drawing/2014/main" id="{3A266008-1EF0-4BBD-8757-8EFB5A71EB2A}"/>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723BA8F9-DA04-46AF-8079-9894199CB419}"/>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106" name="TextBox 105">
                  <a:extLst>
                    <a:ext uri="{FF2B5EF4-FFF2-40B4-BE49-F238E27FC236}">
                      <a16:creationId xmlns:a16="http://schemas.microsoft.com/office/drawing/2014/main" id="{723BA8F9-DA04-46AF-8079-9894199CB419}"/>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34"/>
                  <a:stretch>
                    <a:fillRect/>
                  </a:stretch>
                </a:blipFill>
              </p:spPr>
              <p:txBody>
                <a:bodyPr/>
                <a:lstStyle/>
                <a:p>
                  <a:r>
                    <a:rPr lang="en-US">
                      <a:noFill/>
                    </a:rPr>
                    <a:t> </a:t>
                  </a:r>
                </a:p>
              </p:txBody>
            </p:sp>
          </mc:Fallback>
        </mc:AlternateContent>
        <p:sp>
          <p:nvSpPr>
            <p:cNvPr id="107" name="Oval 106">
              <a:extLst>
                <a:ext uri="{FF2B5EF4-FFF2-40B4-BE49-F238E27FC236}">
                  <a16:creationId xmlns:a16="http://schemas.microsoft.com/office/drawing/2014/main" id="{D8519105-2E6B-4B55-AE6A-9D5CA9EA0B10}"/>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54D724B1-2E8D-4E28-83F1-252F769F20F3}"/>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108" name="TextBox 107">
                  <a:extLst>
                    <a:ext uri="{FF2B5EF4-FFF2-40B4-BE49-F238E27FC236}">
                      <a16:creationId xmlns:a16="http://schemas.microsoft.com/office/drawing/2014/main" id="{54D724B1-2E8D-4E28-83F1-252F769F20F3}"/>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35"/>
                  <a:stretch>
                    <a:fillRect/>
                  </a:stretch>
                </a:blipFill>
              </p:spPr>
              <p:txBody>
                <a:bodyPr/>
                <a:lstStyle/>
                <a:p>
                  <a:r>
                    <a:rPr lang="en-US">
                      <a:noFill/>
                    </a:rPr>
                    <a:t> </a:t>
                  </a:r>
                </a:p>
              </p:txBody>
            </p:sp>
          </mc:Fallback>
        </mc:AlternateContent>
      </p:grpSp>
      <p:sp>
        <p:nvSpPr>
          <p:cNvPr id="60" name="Star: 5 Points 59">
            <a:extLst>
              <a:ext uri="{FF2B5EF4-FFF2-40B4-BE49-F238E27FC236}">
                <a16:creationId xmlns:a16="http://schemas.microsoft.com/office/drawing/2014/main" id="{EC59E779-642B-4E0C-B5D4-01266F8267C8}"/>
              </a:ext>
            </a:extLst>
          </p:cNvPr>
          <p:cNvSpPr/>
          <p:nvPr/>
        </p:nvSpPr>
        <p:spPr bwMode="auto">
          <a:xfrm>
            <a:off x="9239320" y="1994610"/>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0" name="Star: 5 Points 109">
            <a:extLst>
              <a:ext uri="{FF2B5EF4-FFF2-40B4-BE49-F238E27FC236}">
                <a16:creationId xmlns:a16="http://schemas.microsoft.com/office/drawing/2014/main" id="{954F201A-2223-46A1-AA0E-211BD9327B0D}"/>
              </a:ext>
            </a:extLst>
          </p:cNvPr>
          <p:cNvSpPr/>
          <p:nvPr/>
        </p:nvSpPr>
        <p:spPr bwMode="auto">
          <a:xfrm>
            <a:off x="10306747" y="3166779"/>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1" name="Star: 5 Points 110">
            <a:extLst>
              <a:ext uri="{FF2B5EF4-FFF2-40B4-BE49-F238E27FC236}">
                <a16:creationId xmlns:a16="http://schemas.microsoft.com/office/drawing/2014/main" id="{2F94EC2A-7306-48D9-8049-A9FD034C57E1}"/>
              </a:ext>
            </a:extLst>
          </p:cNvPr>
          <p:cNvSpPr/>
          <p:nvPr/>
        </p:nvSpPr>
        <p:spPr bwMode="auto">
          <a:xfrm>
            <a:off x="11352892" y="4507545"/>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2" name="Star: 5 Points 111">
            <a:extLst>
              <a:ext uri="{FF2B5EF4-FFF2-40B4-BE49-F238E27FC236}">
                <a16:creationId xmlns:a16="http://schemas.microsoft.com/office/drawing/2014/main" id="{2E20B8E7-34B5-4816-A198-067F81CD2867}"/>
              </a:ext>
            </a:extLst>
          </p:cNvPr>
          <p:cNvSpPr/>
          <p:nvPr/>
        </p:nvSpPr>
        <p:spPr bwMode="auto">
          <a:xfrm>
            <a:off x="12409678" y="5847074"/>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2136EE32-FBDA-4504-A0A5-91BA98E3F020}"/>
                  </a:ext>
                </a:extLst>
              </p:cNvPr>
              <p:cNvSpPr txBox="1"/>
              <p:nvPr/>
            </p:nvSpPr>
            <p:spPr>
              <a:xfrm>
                <a:off x="9251707" y="1473909"/>
                <a:ext cx="3709092" cy="830997"/>
              </a:xfrm>
              <a:prstGeom prst="rect">
                <a:avLst/>
              </a:prstGeom>
              <a:noFill/>
            </p:spPr>
            <p:txBody>
              <a:bodyPr wrap="none" rtlCol="0">
                <a:spAutoFit/>
              </a:bodyPr>
              <a:lstStyle/>
              <a:p>
                <a:r>
                  <a:rPr lang="en-US" sz="2400" dirty="0">
                    <a:latin typeface="+mn-lt"/>
                  </a:rPr>
                  <a:t>AFSC Preferences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𝑃𝑟𝑒𝑓</m:t>
                    </m:r>
                  </m:oMath>
                </a14:m>
                <a:r>
                  <a:rPr kumimoji="0" lang="en-US" sz="2400" b="0" i="0" u="none" strike="noStrike" cap="none" normalizeH="0" baseline="0" dirty="0">
                    <a:ln>
                      <a:noFill/>
                    </a:ln>
                    <a:solidFill>
                      <a:schemeClr val="tx1"/>
                    </a:solidFill>
                    <a:effectLst/>
                  </a:rPr>
                  <a:t>)</a:t>
                </a:r>
              </a:p>
              <a:p>
                <a:r>
                  <a:rPr lang="en-US" sz="2400" dirty="0">
                    <a:latin typeface="+mn-lt"/>
                  </a:rPr>
                  <a:t> </a:t>
                </a:r>
              </a:p>
            </p:txBody>
          </p:sp>
        </mc:Choice>
        <mc:Fallback xmlns="">
          <p:sp>
            <p:nvSpPr>
              <p:cNvPr id="114" name="TextBox 113">
                <a:extLst>
                  <a:ext uri="{FF2B5EF4-FFF2-40B4-BE49-F238E27FC236}">
                    <a16:creationId xmlns:a16="http://schemas.microsoft.com/office/drawing/2014/main" id="{2136EE32-FBDA-4504-A0A5-91BA98E3F020}"/>
                  </a:ext>
                </a:extLst>
              </p:cNvPr>
              <p:cNvSpPr txBox="1">
                <a:spLocks noRot="1" noChangeAspect="1" noMove="1" noResize="1" noEditPoints="1" noAdjustHandles="1" noChangeArrowheads="1" noChangeShapeType="1" noTextEdit="1"/>
              </p:cNvSpPr>
              <p:nvPr/>
            </p:nvSpPr>
            <p:spPr>
              <a:xfrm>
                <a:off x="9251707" y="1473909"/>
                <a:ext cx="3709092" cy="830997"/>
              </a:xfrm>
              <a:prstGeom prst="rect">
                <a:avLst/>
              </a:prstGeom>
              <a:blipFill>
                <a:blip r:embed="rId36"/>
                <a:stretch>
                  <a:fillRect l="-2632" t="-5147" r="-18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2EB1B3CA-92BC-46BC-AFD7-1915B17F8FFE}"/>
                  </a:ext>
                </a:extLst>
              </p:cNvPr>
              <p:cNvSpPr txBox="1"/>
              <p:nvPr/>
            </p:nvSpPr>
            <p:spPr>
              <a:xfrm>
                <a:off x="7422215" y="1469691"/>
                <a:ext cx="1733873" cy="461665"/>
              </a:xfrm>
              <a:prstGeom prst="rect">
                <a:avLst/>
              </a:prstGeom>
              <a:noFill/>
            </p:spPr>
            <p:txBody>
              <a:bodyPr wrap="none" rtlCol="0">
                <a:spAutoFit/>
              </a:bodyPr>
              <a:lstStyle/>
              <a:p>
                <a:r>
                  <a:rPr lang="en-US" sz="2400" dirty="0">
                    <a:latin typeface="+mn-lt"/>
                  </a:rPr>
                  <a:t>Cadets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𝐶</m:t>
                    </m:r>
                  </m:oMath>
                </a14:m>
                <a:r>
                  <a:rPr lang="en-US" sz="2400" dirty="0">
                    <a:latin typeface="+mn-lt"/>
                  </a:rPr>
                  <a:t>) </a:t>
                </a:r>
              </a:p>
            </p:txBody>
          </p:sp>
        </mc:Choice>
        <mc:Fallback xmlns="">
          <p:sp>
            <p:nvSpPr>
              <p:cNvPr id="116" name="TextBox 115">
                <a:extLst>
                  <a:ext uri="{FF2B5EF4-FFF2-40B4-BE49-F238E27FC236}">
                    <a16:creationId xmlns:a16="http://schemas.microsoft.com/office/drawing/2014/main" id="{2EB1B3CA-92BC-46BC-AFD7-1915B17F8FFE}"/>
                  </a:ext>
                </a:extLst>
              </p:cNvPr>
              <p:cNvSpPr txBox="1">
                <a:spLocks noRot="1" noChangeAspect="1" noMove="1" noResize="1" noEditPoints="1" noAdjustHandles="1" noChangeArrowheads="1" noChangeShapeType="1" noTextEdit="1"/>
              </p:cNvSpPr>
              <p:nvPr/>
            </p:nvSpPr>
            <p:spPr>
              <a:xfrm>
                <a:off x="7422215" y="1469691"/>
                <a:ext cx="1733873" cy="461665"/>
              </a:xfrm>
              <a:prstGeom prst="rect">
                <a:avLst/>
              </a:prstGeom>
              <a:blipFill>
                <a:blip r:embed="rId4"/>
                <a:stretch>
                  <a:fillRect l="-5634" t="-9211" r="-4577" b="-30263"/>
                </a:stretch>
              </a:blipFill>
            </p:spPr>
            <p:txBody>
              <a:bodyPr/>
              <a:lstStyle/>
              <a:p>
                <a:r>
                  <a:rPr lang="en-US">
                    <a:noFill/>
                  </a:rPr>
                  <a:t> </a:t>
                </a:r>
              </a:p>
            </p:txBody>
          </p:sp>
        </mc:Fallback>
      </mc:AlternateContent>
      <p:sp>
        <p:nvSpPr>
          <p:cNvPr id="73" name="TextBox 72">
            <a:extLst>
              <a:ext uri="{FF2B5EF4-FFF2-40B4-BE49-F238E27FC236}">
                <a16:creationId xmlns:a16="http://schemas.microsoft.com/office/drawing/2014/main" id="{AF2A394D-5B65-4AE6-B540-714D829A1F0B}"/>
              </a:ext>
            </a:extLst>
          </p:cNvPr>
          <p:cNvSpPr txBox="1"/>
          <p:nvPr/>
        </p:nvSpPr>
        <p:spPr>
          <a:xfrm>
            <a:off x="9304277" y="6816314"/>
            <a:ext cx="3002617" cy="338554"/>
          </a:xfrm>
          <a:prstGeom prst="rect">
            <a:avLst/>
          </a:prstGeom>
          <a:noFill/>
        </p:spPr>
        <p:txBody>
          <a:bodyPr wrap="none" rtlCol="0">
            <a:spAutoFit/>
          </a:bodyPr>
          <a:lstStyle/>
          <a:p>
            <a:r>
              <a:rPr lang="en-US" sz="1600" dirty="0" err="1"/>
              <a:t>NoAF</a:t>
            </a:r>
            <a:r>
              <a:rPr lang="en-US" sz="1600" dirty="0"/>
              <a:t>: “Needs of the Air Force”</a:t>
            </a:r>
          </a:p>
        </p:txBody>
      </p:sp>
      <p:sp>
        <p:nvSpPr>
          <p:cNvPr id="3" name="Rectangle 2">
            <a:hlinkClick r:id="rId37" action="ppaction://hlinksldjump"/>
            <a:extLst>
              <a:ext uri="{FF2B5EF4-FFF2-40B4-BE49-F238E27FC236}">
                <a16:creationId xmlns:a16="http://schemas.microsoft.com/office/drawing/2014/main" id="{AE0E8CB9-3248-ADBF-C9D5-6476A797EC00}"/>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102918103"/>
      </p:ext>
    </p:extLst>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035"/>
            <a:ext cx="6459610"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Greedy Method</a:t>
            </a:r>
          </a:p>
          <a:p>
            <a:pPr lvl="1"/>
            <a:r>
              <a:rPr lang="en-US" dirty="0"/>
              <a:t>Cadets receive top choice available AFSC in order of merit</a:t>
            </a:r>
          </a:p>
          <a:p>
            <a:pPr lvl="1"/>
            <a:r>
              <a:rPr lang="en-US" dirty="0"/>
              <a:t>Only quotas and cadet preference are incorporated</a:t>
            </a: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Modeling Techniques</a:t>
            </a:r>
          </a:p>
        </p:txBody>
      </p:sp>
      <p:sp>
        <p:nvSpPr>
          <p:cNvPr id="20" name="Rectangle 19">
            <a:extLst>
              <a:ext uri="{FF2B5EF4-FFF2-40B4-BE49-F238E27FC236}">
                <a16:creationId xmlns:a16="http://schemas.microsoft.com/office/drawing/2014/main" id="{08470868-B6CD-4240-897A-6219703F4C66}"/>
              </a:ext>
            </a:extLst>
          </p:cNvPr>
          <p:cNvSpPr/>
          <p:nvPr/>
        </p:nvSpPr>
        <p:spPr bwMode="auto">
          <a:xfrm>
            <a:off x="7664453" y="2237904"/>
            <a:ext cx="1001525" cy="60336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8A5CE01-F5ED-40EF-9FA8-B1C69FE0D238}"/>
                  </a:ext>
                </a:extLst>
              </p:cNvPr>
              <p:cNvSpPr txBox="1"/>
              <p:nvPr/>
            </p:nvSpPr>
            <p:spPr>
              <a:xfrm>
                <a:off x="7788391" y="2237904"/>
                <a:ext cx="1001527" cy="101566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1" name="TextBox 20">
                <a:extLst>
                  <a:ext uri="{FF2B5EF4-FFF2-40B4-BE49-F238E27FC236}">
                    <a16:creationId xmlns:a16="http://schemas.microsoft.com/office/drawing/2014/main" id="{68A5CE01-F5ED-40EF-9FA8-B1C69FE0D238}"/>
                  </a:ext>
                </a:extLst>
              </p:cNvPr>
              <p:cNvSpPr txBox="1">
                <a:spLocks noRot="1" noChangeAspect="1" noMove="1" noResize="1" noEditPoints="1" noAdjustHandles="1" noChangeArrowheads="1" noChangeShapeType="1" noTextEdit="1"/>
              </p:cNvSpPr>
              <p:nvPr/>
            </p:nvSpPr>
            <p:spPr>
              <a:xfrm>
                <a:off x="7788391" y="2237904"/>
                <a:ext cx="1001527" cy="1015663"/>
              </a:xfrm>
              <a:prstGeom prst="rect">
                <a:avLst/>
              </a:prstGeom>
              <a:blipFill>
                <a:blip r:embed="rId2"/>
                <a:stretch>
                  <a:fillRect/>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77880257-2CBD-453F-A97F-E685CCEB9059}"/>
              </a:ext>
            </a:extLst>
          </p:cNvPr>
          <p:cNvGrpSpPr/>
          <p:nvPr/>
        </p:nvGrpSpPr>
        <p:grpSpPr>
          <a:xfrm>
            <a:off x="7664453" y="3424384"/>
            <a:ext cx="1125463" cy="1015663"/>
            <a:chOff x="7531336" y="2005013"/>
            <a:chExt cx="830342" cy="1158305"/>
          </a:xfrm>
        </p:grpSpPr>
        <p:sp>
          <p:nvSpPr>
            <p:cNvPr id="23" name="Rectangle 22">
              <a:extLst>
                <a:ext uri="{FF2B5EF4-FFF2-40B4-BE49-F238E27FC236}">
                  <a16:creationId xmlns:a16="http://schemas.microsoft.com/office/drawing/2014/main" id="{B03E4499-FB9F-464F-B2AE-5F571B326F77}"/>
                </a:ext>
              </a:extLst>
            </p:cNvPr>
            <p:cNvSpPr/>
            <p:nvPr/>
          </p:nvSpPr>
          <p:spPr bwMode="auto">
            <a:xfrm>
              <a:off x="7531336" y="2005013"/>
              <a:ext cx="738904" cy="68810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F9F6147-B241-45B0-B9BF-E54CEE827C2A}"/>
                    </a:ext>
                  </a:extLst>
                </p:cNvPr>
                <p:cNvSpPr txBox="1"/>
                <p:nvPr/>
              </p:nvSpPr>
              <p:spPr>
                <a:xfrm>
                  <a:off x="7622773" y="2005013"/>
                  <a:ext cx="738905" cy="115830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300</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4" name="TextBox 23">
                  <a:extLst>
                    <a:ext uri="{FF2B5EF4-FFF2-40B4-BE49-F238E27FC236}">
                      <a16:creationId xmlns:a16="http://schemas.microsoft.com/office/drawing/2014/main" id="{DF9F6147-B241-45B0-B9BF-E54CEE827C2A}"/>
                    </a:ext>
                  </a:extLst>
                </p:cNvPr>
                <p:cNvSpPr txBox="1">
                  <a:spLocks noRot="1" noChangeAspect="1" noMove="1" noResize="1" noEditPoints="1" noAdjustHandles="1" noChangeArrowheads="1" noChangeShapeType="1" noTextEdit="1"/>
                </p:cNvSpPr>
                <p:nvPr/>
              </p:nvSpPr>
              <p:spPr>
                <a:xfrm>
                  <a:off x="7622773" y="2005013"/>
                  <a:ext cx="738905" cy="1158305"/>
                </a:xfrm>
                <a:prstGeom prst="rect">
                  <a:avLst/>
                </a:prstGeom>
                <a:blipFill>
                  <a:blip r:embed="rId3"/>
                  <a:stretch>
                    <a:fillRect/>
                  </a:stretch>
                </a:blipFill>
              </p:spPr>
              <p:txBody>
                <a:bodyPr/>
                <a:lstStyle/>
                <a:p>
                  <a:r>
                    <a:rPr lang="en-US">
                      <a:noFill/>
                    </a:rPr>
                    <a:t> </a:t>
                  </a:r>
                </a:p>
              </p:txBody>
            </p:sp>
          </mc:Fallback>
        </mc:AlternateContent>
      </p:grpSp>
      <p:grpSp>
        <p:nvGrpSpPr>
          <p:cNvPr id="25" name="Group 24">
            <a:extLst>
              <a:ext uri="{FF2B5EF4-FFF2-40B4-BE49-F238E27FC236}">
                <a16:creationId xmlns:a16="http://schemas.microsoft.com/office/drawing/2014/main" id="{55D8B37E-2CBC-46EF-9C72-2809FD6AD3D9}"/>
              </a:ext>
            </a:extLst>
          </p:cNvPr>
          <p:cNvGrpSpPr/>
          <p:nvPr/>
        </p:nvGrpSpPr>
        <p:grpSpPr>
          <a:xfrm>
            <a:off x="7664453" y="4753268"/>
            <a:ext cx="1125465" cy="1015663"/>
            <a:chOff x="7531336" y="2005013"/>
            <a:chExt cx="830344" cy="1158305"/>
          </a:xfrm>
        </p:grpSpPr>
        <p:sp>
          <p:nvSpPr>
            <p:cNvPr id="26" name="Rectangle 25">
              <a:extLst>
                <a:ext uri="{FF2B5EF4-FFF2-40B4-BE49-F238E27FC236}">
                  <a16:creationId xmlns:a16="http://schemas.microsoft.com/office/drawing/2014/main" id="{F912EF52-5855-4D10-BB19-EF053FCF1440}"/>
                </a:ext>
              </a:extLst>
            </p:cNvPr>
            <p:cNvSpPr/>
            <p:nvPr/>
          </p:nvSpPr>
          <p:spPr bwMode="auto">
            <a:xfrm>
              <a:off x="7531336" y="2005013"/>
              <a:ext cx="738904" cy="68810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B955C31-50B5-4787-837C-CCA3B2CB1B92}"/>
                    </a:ext>
                  </a:extLst>
                </p:cNvPr>
                <p:cNvSpPr txBox="1"/>
                <p:nvPr/>
              </p:nvSpPr>
              <p:spPr>
                <a:xfrm>
                  <a:off x="7622775" y="2005013"/>
                  <a:ext cx="738905" cy="115830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600</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27" name="TextBox 26">
                  <a:extLst>
                    <a:ext uri="{FF2B5EF4-FFF2-40B4-BE49-F238E27FC236}">
                      <a16:creationId xmlns:a16="http://schemas.microsoft.com/office/drawing/2014/main" id="{8B955C31-50B5-4787-837C-CCA3B2CB1B92}"/>
                    </a:ext>
                  </a:extLst>
                </p:cNvPr>
                <p:cNvSpPr txBox="1">
                  <a:spLocks noRot="1" noChangeAspect="1" noMove="1" noResize="1" noEditPoints="1" noAdjustHandles="1" noChangeArrowheads="1" noChangeShapeType="1" noTextEdit="1"/>
                </p:cNvSpPr>
                <p:nvPr/>
              </p:nvSpPr>
              <p:spPr>
                <a:xfrm>
                  <a:off x="7622775" y="2005013"/>
                  <a:ext cx="738905" cy="1158305"/>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6AF7CFF-9205-41D8-A28E-B1FB7F5AEB8B}"/>
                  </a:ext>
                </a:extLst>
              </p:cNvPr>
              <p:cNvSpPr txBox="1"/>
              <p:nvPr/>
            </p:nvSpPr>
            <p:spPr>
              <a:xfrm>
                <a:off x="7931044" y="2938101"/>
                <a:ext cx="1187505" cy="384492"/>
              </a:xfrm>
              <a:prstGeom prst="rect">
                <a:avLst/>
              </a:prstGeom>
              <a:noFill/>
            </p:spPr>
            <p:txBody>
              <a:bodyPr vert="wordArtVert" wrap="square" numCol="1" rtlCol="0">
                <a:spAutoFit/>
              </a:bodyPr>
              <a:lstStyle/>
              <a:p>
                <a:pPr/>
                <a14:m>
                  <m:oMathPara xmlns:m="http://schemas.openxmlformats.org/officeDocument/2006/math">
                    <m:oMathParaPr>
                      <m:jc m:val="centerGroup"/>
                    </m:oMathParaPr>
                    <m:oMath xmlns:m="http://schemas.openxmlformats.org/officeDocument/2006/math">
                      <m:r>
                        <a:rPr kumimoji="0" lang="en-US" sz="3200" b="0" i="1" u="none" strike="noStrike" cap="none" normalizeH="0" baseline="0" smtClean="0">
                          <a:ln>
                            <a:noFill/>
                          </a:ln>
                          <a:solidFill>
                            <a:schemeClr val="tx1"/>
                          </a:solidFill>
                          <a:effectLst/>
                          <a:latin typeface="Cambria Math" panose="02040503050406030204" pitchFamily="18" charset="0"/>
                        </a:rPr>
                        <m:t>…</m:t>
                      </m:r>
                    </m:oMath>
                  </m:oMathPara>
                </a14:m>
                <a:endParaRPr kumimoji="0" lang="en-US" sz="3200" b="0" i="0" u="none" strike="noStrike" cap="none" normalizeH="0" baseline="0" dirty="0">
                  <a:ln>
                    <a:noFill/>
                  </a:ln>
                  <a:solidFill>
                    <a:schemeClr val="tx1"/>
                  </a:solidFill>
                  <a:effectLst/>
                </a:endParaRPr>
              </a:p>
              <a:p>
                <a:endParaRPr lang="en-US" sz="2800" dirty="0"/>
              </a:p>
            </p:txBody>
          </p:sp>
        </mc:Choice>
        <mc:Fallback xmlns="">
          <p:sp>
            <p:nvSpPr>
              <p:cNvPr id="15" name="TextBox 14">
                <a:extLst>
                  <a:ext uri="{FF2B5EF4-FFF2-40B4-BE49-F238E27FC236}">
                    <a16:creationId xmlns:a16="http://schemas.microsoft.com/office/drawing/2014/main" id="{C6AF7CFF-9205-41D8-A28E-B1FB7F5AEB8B}"/>
                  </a:ext>
                </a:extLst>
              </p:cNvPr>
              <p:cNvSpPr txBox="1">
                <a:spLocks noRot="1" noChangeAspect="1" noMove="1" noResize="1" noEditPoints="1" noAdjustHandles="1" noChangeArrowheads="1" noChangeShapeType="1" noTextEdit="1"/>
              </p:cNvSpPr>
              <p:nvPr/>
            </p:nvSpPr>
            <p:spPr>
              <a:xfrm>
                <a:off x="7931044" y="2938101"/>
                <a:ext cx="1187505" cy="38449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E4E1770-805C-4B60-9CE2-1A18EA5D99AA}"/>
                  </a:ext>
                </a:extLst>
              </p:cNvPr>
              <p:cNvSpPr txBox="1"/>
              <p:nvPr/>
            </p:nvSpPr>
            <p:spPr>
              <a:xfrm>
                <a:off x="7931044" y="4198567"/>
                <a:ext cx="1187505" cy="384492"/>
              </a:xfrm>
              <a:prstGeom prst="rect">
                <a:avLst/>
              </a:prstGeom>
              <a:noFill/>
            </p:spPr>
            <p:txBody>
              <a:bodyPr vert="wordArtVert" wrap="square" numCol="1" rtlCol="0">
                <a:spAutoFit/>
              </a:bodyPr>
              <a:lstStyle/>
              <a:p>
                <a:pPr/>
                <a14:m>
                  <m:oMathPara xmlns:m="http://schemas.openxmlformats.org/officeDocument/2006/math">
                    <m:oMathParaPr>
                      <m:jc m:val="centerGroup"/>
                    </m:oMathParaPr>
                    <m:oMath xmlns:m="http://schemas.openxmlformats.org/officeDocument/2006/math">
                      <m:r>
                        <a:rPr kumimoji="0" lang="en-US" sz="3200" b="0" i="1" u="none" strike="noStrike" cap="none" normalizeH="0" baseline="0" smtClean="0">
                          <a:ln>
                            <a:noFill/>
                          </a:ln>
                          <a:solidFill>
                            <a:schemeClr val="tx1"/>
                          </a:solidFill>
                          <a:effectLst/>
                          <a:latin typeface="Cambria Math" panose="02040503050406030204" pitchFamily="18" charset="0"/>
                        </a:rPr>
                        <m:t>…</m:t>
                      </m:r>
                    </m:oMath>
                  </m:oMathPara>
                </a14:m>
                <a:endParaRPr kumimoji="0" lang="en-US" sz="3200" b="0" i="0" u="none" strike="noStrike" cap="none" normalizeH="0" baseline="0" dirty="0">
                  <a:ln>
                    <a:noFill/>
                  </a:ln>
                  <a:solidFill>
                    <a:schemeClr val="tx1"/>
                  </a:solidFill>
                  <a:effectLst/>
                </a:endParaRPr>
              </a:p>
              <a:p>
                <a:endParaRPr lang="en-US" sz="2800" dirty="0"/>
              </a:p>
            </p:txBody>
          </p:sp>
        </mc:Choice>
        <mc:Fallback xmlns="">
          <p:sp>
            <p:nvSpPr>
              <p:cNvPr id="38" name="TextBox 37">
                <a:extLst>
                  <a:ext uri="{FF2B5EF4-FFF2-40B4-BE49-F238E27FC236}">
                    <a16:creationId xmlns:a16="http://schemas.microsoft.com/office/drawing/2014/main" id="{9E4E1770-805C-4B60-9CE2-1A18EA5D99AA}"/>
                  </a:ext>
                </a:extLst>
              </p:cNvPr>
              <p:cNvSpPr txBox="1">
                <a:spLocks noRot="1" noChangeAspect="1" noMove="1" noResize="1" noEditPoints="1" noAdjustHandles="1" noChangeArrowheads="1" noChangeShapeType="1" noTextEdit="1"/>
              </p:cNvSpPr>
              <p:nvPr/>
            </p:nvSpPr>
            <p:spPr>
              <a:xfrm>
                <a:off x="7931044" y="4198567"/>
                <a:ext cx="1187505" cy="384492"/>
              </a:xfrm>
              <a:prstGeom prst="rect">
                <a:avLst/>
              </a:prstGeom>
              <a:blipFill>
                <a:blip r:embed="rId6"/>
                <a:stretch>
                  <a:fillRect/>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8BBF1A2C-91A4-4CBE-A8F8-B0FB79CC4B7C}"/>
              </a:ext>
            </a:extLst>
          </p:cNvPr>
          <p:cNvGrpSpPr/>
          <p:nvPr/>
        </p:nvGrpSpPr>
        <p:grpSpPr>
          <a:xfrm>
            <a:off x="7664453" y="6081544"/>
            <a:ext cx="1125465" cy="1015663"/>
            <a:chOff x="7531336" y="2005013"/>
            <a:chExt cx="830344" cy="1158305"/>
          </a:xfrm>
        </p:grpSpPr>
        <p:sp>
          <p:nvSpPr>
            <p:cNvPr id="40" name="Rectangle 39">
              <a:extLst>
                <a:ext uri="{FF2B5EF4-FFF2-40B4-BE49-F238E27FC236}">
                  <a16:creationId xmlns:a16="http://schemas.microsoft.com/office/drawing/2014/main" id="{C698E98D-3633-4AB0-9239-43CBA7BFCC02}"/>
                </a:ext>
              </a:extLst>
            </p:cNvPr>
            <p:cNvSpPr/>
            <p:nvPr/>
          </p:nvSpPr>
          <p:spPr bwMode="auto">
            <a:xfrm>
              <a:off x="7531336" y="2005013"/>
              <a:ext cx="738904" cy="68810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34F2771-CA64-4A47-8930-52ED73685040}"/>
                    </a:ext>
                  </a:extLst>
                </p:cNvPr>
                <p:cNvSpPr txBox="1"/>
                <p:nvPr/>
              </p:nvSpPr>
              <p:spPr>
                <a:xfrm>
                  <a:off x="7622775" y="2005013"/>
                  <a:ext cx="738905" cy="115830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0" lang="en-US" sz="3200" b="0" i="1" u="none" strike="noStrike" cap="none" normalizeH="0" baseline="0" smtClean="0">
                                <a:ln>
                                  <a:noFill/>
                                </a:ln>
                                <a:solidFill>
                                  <a:schemeClr val="tx1"/>
                                </a:solidFill>
                                <a:effectLst/>
                                <a:latin typeface="Cambria Math" panose="02040503050406030204" pitchFamily="18" charset="0"/>
                              </a:rPr>
                            </m:ctrlPr>
                          </m:sSubPr>
                          <m:e>
                            <m:r>
                              <a:rPr kumimoji="0" lang="en-US" sz="3200" b="0" i="1" u="none" strike="noStrike" cap="none" normalizeH="0" baseline="0" smtClean="0">
                                <a:ln>
                                  <a:noFill/>
                                </a:ln>
                                <a:solidFill>
                                  <a:schemeClr val="tx1"/>
                                </a:solidFill>
                                <a:effectLst/>
                                <a:latin typeface="Cambria Math" panose="02040503050406030204" pitchFamily="18" charset="0"/>
                              </a:rPr>
                              <m:t>𝐶</m:t>
                            </m:r>
                          </m:e>
                          <m:sub>
                            <m:r>
                              <a:rPr kumimoji="0" lang="en-US" sz="3200" b="0" i="1" u="none" strike="noStrike" cap="none" normalizeH="0" baseline="0" smtClean="0">
                                <a:ln>
                                  <a:noFill/>
                                </a:ln>
                                <a:solidFill>
                                  <a:schemeClr val="tx1"/>
                                </a:solidFill>
                                <a:effectLst/>
                                <a:latin typeface="Cambria Math" panose="02040503050406030204" pitchFamily="18" charset="0"/>
                              </a:rPr>
                              <m:t>𝑁</m:t>
                            </m:r>
                          </m:sub>
                        </m:sSub>
                      </m:oMath>
                    </m:oMathPara>
                  </a14:m>
                  <a:endParaRPr kumimoji="0" lang="en-US" sz="3200" b="0" i="0" u="none" strike="noStrike" cap="none" normalizeH="0" baseline="0" dirty="0">
                    <a:ln>
                      <a:noFill/>
                    </a:ln>
                    <a:solidFill>
                      <a:schemeClr val="tx1"/>
                    </a:solidFill>
                    <a:effectLst/>
                  </a:endParaRPr>
                </a:p>
                <a:p>
                  <a:pPr algn="ctr"/>
                  <a:endParaRPr lang="en-US" sz="2800" dirty="0"/>
                </a:p>
              </p:txBody>
            </p:sp>
          </mc:Choice>
          <mc:Fallback xmlns="">
            <p:sp>
              <p:nvSpPr>
                <p:cNvPr id="41" name="TextBox 40">
                  <a:extLst>
                    <a:ext uri="{FF2B5EF4-FFF2-40B4-BE49-F238E27FC236}">
                      <a16:creationId xmlns:a16="http://schemas.microsoft.com/office/drawing/2014/main" id="{434F2771-CA64-4A47-8930-52ED73685040}"/>
                    </a:ext>
                  </a:extLst>
                </p:cNvPr>
                <p:cNvSpPr txBox="1">
                  <a:spLocks noRot="1" noChangeAspect="1" noMove="1" noResize="1" noEditPoints="1" noAdjustHandles="1" noChangeArrowheads="1" noChangeShapeType="1" noTextEdit="1"/>
                </p:cNvSpPr>
                <p:nvPr/>
              </p:nvSpPr>
              <p:spPr>
                <a:xfrm>
                  <a:off x="7622775" y="2005013"/>
                  <a:ext cx="738905" cy="1158305"/>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91F3624-720E-4BEE-9486-9A179418017D}"/>
                  </a:ext>
                </a:extLst>
              </p:cNvPr>
              <p:cNvSpPr txBox="1"/>
              <p:nvPr/>
            </p:nvSpPr>
            <p:spPr>
              <a:xfrm>
                <a:off x="7931044" y="5526843"/>
                <a:ext cx="1187505" cy="384492"/>
              </a:xfrm>
              <a:prstGeom prst="rect">
                <a:avLst/>
              </a:prstGeom>
              <a:noFill/>
            </p:spPr>
            <p:txBody>
              <a:bodyPr vert="wordArtVert" wrap="square" numCol="1" rtlCol="0">
                <a:spAutoFit/>
              </a:bodyPr>
              <a:lstStyle/>
              <a:p>
                <a:pPr/>
                <a14:m>
                  <m:oMathPara xmlns:m="http://schemas.openxmlformats.org/officeDocument/2006/math">
                    <m:oMathParaPr>
                      <m:jc m:val="centerGroup"/>
                    </m:oMathParaPr>
                    <m:oMath xmlns:m="http://schemas.openxmlformats.org/officeDocument/2006/math">
                      <m:r>
                        <a:rPr kumimoji="0" lang="en-US" sz="3200" b="0" i="1" u="none" strike="noStrike" cap="none" normalizeH="0" baseline="0" smtClean="0">
                          <a:ln>
                            <a:noFill/>
                          </a:ln>
                          <a:solidFill>
                            <a:schemeClr val="tx1"/>
                          </a:solidFill>
                          <a:effectLst/>
                          <a:latin typeface="Cambria Math" panose="02040503050406030204" pitchFamily="18" charset="0"/>
                        </a:rPr>
                        <m:t>…</m:t>
                      </m:r>
                    </m:oMath>
                  </m:oMathPara>
                </a14:m>
                <a:endParaRPr kumimoji="0" lang="en-US" sz="3200" b="0" i="0" u="none" strike="noStrike" cap="none" normalizeH="0" baseline="0" dirty="0">
                  <a:ln>
                    <a:noFill/>
                  </a:ln>
                  <a:solidFill>
                    <a:schemeClr val="tx1"/>
                  </a:solidFill>
                  <a:effectLst/>
                </a:endParaRPr>
              </a:p>
              <a:p>
                <a:endParaRPr lang="en-US" sz="2800" dirty="0"/>
              </a:p>
            </p:txBody>
          </p:sp>
        </mc:Choice>
        <mc:Fallback xmlns="">
          <p:sp>
            <p:nvSpPr>
              <p:cNvPr id="42" name="TextBox 41">
                <a:extLst>
                  <a:ext uri="{FF2B5EF4-FFF2-40B4-BE49-F238E27FC236}">
                    <a16:creationId xmlns:a16="http://schemas.microsoft.com/office/drawing/2014/main" id="{D91F3624-720E-4BEE-9486-9A179418017D}"/>
                  </a:ext>
                </a:extLst>
              </p:cNvPr>
              <p:cNvSpPr txBox="1">
                <a:spLocks noRot="1" noChangeAspect="1" noMove="1" noResize="1" noEditPoints="1" noAdjustHandles="1" noChangeArrowheads="1" noChangeShapeType="1" noTextEdit="1"/>
              </p:cNvSpPr>
              <p:nvPr/>
            </p:nvSpPr>
            <p:spPr>
              <a:xfrm>
                <a:off x="7931044" y="5526843"/>
                <a:ext cx="1187505" cy="384492"/>
              </a:xfrm>
              <a:prstGeom prst="rect">
                <a:avLst/>
              </a:prstGeom>
              <a:blipFill>
                <a:blip r:embed="rId8"/>
                <a:stretch>
                  <a:fillRect/>
                </a:stretch>
              </a:blipFill>
            </p:spPr>
            <p:txBody>
              <a:bodyPr/>
              <a:lstStyle/>
              <a:p>
                <a:r>
                  <a:rPr lang="en-US">
                    <a:noFill/>
                  </a:rPr>
                  <a:t> </a:t>
                </a:r>
              </a:p>
            </p:txBody>
          </p:sp>
        </mc:Fallback>
      </mc:AlternateContent>
      <p:grpSp>
        <p:nvGrpSpPr>
          <p:cNvPr id="30" name="Group 29">
            <a:extLst>
              <a:ext uri="{FF2B5EF4-FFF2-40B4-BE49-F238E27FC236}">
                <a16:creationId xmlns:a16="http://schemas.microsoft.com/office/drawing/2014/main" id="{DE671F51-F745-457B-8852-084893993AEE}"/>
              </a:ext>
            </a:extLst>
          </p:cNvPr>
          <p:cNvGrpSpPr/>
          <p:nvPr/>
        </p:nvGrpSpPr>
        <p:grpSpPr>
          <a:xfrm>
            <a:off x="8932569" y="3422282"/>
            <a:ext cx="3986589" cy="712443"/>
            <a:chOff x="9205836" y="1528338"/>
            <a:chExt cx="3986589" cy="712443"/>
          </a:xfrm>
        </p:grpSpPr>
        <p:sp>
          <p:nvSpPr>
            <p:cNvPr id="35" name="Oval 34">
              <a:extLst>
                <a:ext uri="{FF2B5EF4-FFF2-40B4-BE49-F238E27FC236}">
                  <a16:creationId xmlns:a16="http://schemas.microsoft.com/office/drawing/2014/main" id="{195B1D30-F925-48BD-B33B-39D2BF3979B7}"/>
                </a:ext>
              </a:extLst>
            </p:cNvPr>
            <p:cNvSpPr/>
            <p:nvPr/>
          </p:nvSpPr>
          <p:spPr bwMode="auto">
            <a:xfrm>
              <a:off x="9293912" y="1554419"/>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66A7E18-D40B-401D-ADFE-41CA05BECEC9}"/>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36" name="TextBox 35">
                  <a:extLst>
                    <a:ext uri="{FF2B5EF4-FFF2-40B4-BE49-F238E27FC236}">
                      <a16:creationId xmlns:a16="http://schemas.microsoft.com/office/drawing/2014/main" id="{966A7E18-D40B-401D-ADFE-41CA05BECEC9}"/>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B87FF0D-A2C5-4EF3-9599-11CCE4B5C3B6}"/>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45" name="TextBox 44">
                  <a:extLst>
                    <a:ext uri="{FF2B5EF4-FFF2-40B4-BE49-F238E27FC236}">
                      <a16:creationId xmlns:a16="http://schemas.microsoft.com/office/drawing/2014/main" id="{1B87FF0D-A2C5-4EF3-9599-11CCE4B5C3B6}"/>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10"/>
                  <a:stretch>
                    <a:fillRect/>
                  </a:stretch>
                </a:blipFill>
              </p:spPr>
              <p:txBody>
                <a:bodyPr/>
                <a:lstStyle/>
                <a:p>
                  <a:r>
                    <a:rPr lang="en-US">
                      <a:noFill/>
                    </a:rPr>
                    <a:t> </a:t>
                  </a:r>
                </a:p>
              </p:txBody>
            </p:sp>
          </mc:Fallback>
        </mc:AlternateContent>
        <p:sp>
          <p:nvSpPr>
            <p:cNvPr id="47" name="Oval 46">
              <a:extLst>
                <a:ext uri="{FF2B5EF4-FFF2-40B4-BE49-F238E27FC236}">
                  <a16:creationId xmlns:a16="http://schemas.microsoft.com/office/drawing/2014/main" id="{474B0B07-2644-4921-A77A-9AF1CA68398D}"/>
                </a:ext>
              </a:extLst>
            </p:cNvPr>
            <p:cNvSpPr/>
            <p:nvPr/>
          </p:nvSpPr>
          <p:spPr bwMode="auto">
            <a:xfrm>
              <a:off x="10350698" y="1528338"/>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43C3735-9A4F-4EBE-9934-E2CF1170E073}"/>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48" name="TextBox 47">
                  <a:extLst>
                    <a:ext uri="{FF2B5EF4-FFF2-40B4-BE49-F238E27FC236}">
                      <a16:creationId xmlns:a16="http://schemas.microsoft.com/office/drawing/2014/main" id="{443C3735-9A4F-4EBE-9934-E2CF1170E073}"/>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CD44F1E-B025-49D8-BA9D-222A770DE50B}"/>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54" name="TextBox 53">
                  <a:extLst>
                    <a:ext uri="{FF2B5EF4-FFF2-40B4-BE49-F238E27FC236}">
                      <a16:creationId xmlns:a16="http://schemas.microsoft.com/office/drawing/2014/main" id="{8CD44F1E-B025-49D8-BA9D-222A770DE50B}"/>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2"/>
                  <a:stretch>
                    <a:fillRect/>
                  </a:stretch>
                </a:blipFill>
              </p:spPr>
              <p:txBody>
                <a:bodyPr/>
                <a:lstStyle/>
                <a:p>
                  <a:r>
                    <a:rPr lang="en-US">
                      <a:noFill/>
                    </a:rPr>
                    <a:t> </a:t>
                  </a:r>
                </a:p>
              </p:txBody>
            </p:sp>
          </mc:Fallback>
        </mc:AlternateContent>
        <p:sp>
          <p:nvSpPr>
            <p:cNvPr id="55" name="Oval 54">
              <a:extLst>
                <a:ext uri="{FF2B5EF4-FFF2-40B4-BE49-F238E27FC236}">
                  <a16:creationId xmlns:a16="http://schemas.microsoft.com/office/drawing/2014/main" id="{88922880-88D4-4C3D-9B92-AB3A2DB00F76}"/>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F7ECE47-91C9-437A-9762-8B266A53B129}"/>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56" name="TextBox 55">
                  <a:extLst>
                    <a:ext uri="{FF2B5EF4-FFF2-40B4-BE49-F238E27FC236}">
                      <a16:creationId xmlns:a16="http://schemas.microsoft.com/office/drawing/2014/main" id="{DF7ECE47-91C9-437A-9762-8B266A53B129}"/>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E1DA12DC-308C-4CE7-9701-706C86329E78}"/>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57" name="TextBox 56">
                  <a:extLst>
                    <a:ext uri="{FF2B5EF4-FFF2-40B4-BE49-F238E27FC236}">
                      <a16:creationId xmlns:a16="http://schemas.microsoft.com/office/drawing/2014/main" id="{E1DA12DC-308C-4CE7-9701-706C86329E78}"/>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14"/>
                  <a:stretch>
                    <a:fillRect/>
                  </a:stretch>
                </a:blipFill>
              </p:spPr>
              <p:txBody>
                <a:bodyPr/>
                <a:lstStyle/>
                <a:p>
                  <a:r>
                    <a:rPr lang="en-US">
                      <a:noFill/>
                    </a:rPr>
                    <a:t> </a:t>
                  </a:r>
                </a:p>
              </p:txBody>
            </p:sp>
          </mc:Fallback>
        </mc:AlternateContent>
        <p:sp>
          <p:nvSpPr>
            <p:cNvPr id="58" name="Oval 57">
              <a:extLst>
                <a:ext uri="{FF2B5EF4-FFF2-40B4-BE49-F238E27FC236}">
                  <a16:creationId xmlns:a16="http://schemas.microsoft.com/office/drawing/2014/main" id="{180A6380-498E-4338-A5CD-ED0301347A84}"/>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9232C2B-3030-44E8-8F44-B3D298774ECF}"/>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59" name="TextBox 58">
                  <a:extLst>
                    <a:ext uri="{FF2B5EF4-FFF2-40B4-BE49-F238E27FC236}">
                      <a16:creationId xmlns:a16="http://schemas.microsoft.com/office/drawing/2014/main" id="{B9232C2B-3030-44E8-8F44-B3D298774ECF}"/>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15"/>
                  <a:stretch>
                    <a:fillRect/>
                  </a:stretch>
                </a:blipFill>
              </p:spPr>
              <p:txBody>
                <a:bodyPr/>
                <a:lstStyle/>
                <a:p>
                  <a:r>
                    <a:rPr lang="en-US">
                      <a:noFill/>
                    </a:rPr>
                    <a:t> </a:t>
                  </a:r>
                </a:p>
              </p:txBody>
            </p:sp>
          </mc:Fallback>
        </mc:AlternateContent>
      </p:grpSp>
      <p:grpSp>
        <p:nvGrpSpPr>
          <p:cNvPr id="61" name="Group 60">
            <a:extLst>
              <a:ext uri="{FF2B5EF4-FFF2-40B4-BE49-F238E27FC236}">
                <a16:creationId xmlns:a16="http://schemas.microsoft.com/office/drawing/2014/main" id="{DA63DC22-002A-4A05-97EC-4D35915F8A50}"/>
              </a:ext>
            </a:extLst>
          </p:cNvPr>
          <p:cNvGrpSpPr/>
          <p:nvPr/>
        </p:nvGrpSpPr>
        <p:grpSpPr>
          <a:xfrm>
            <a:off x="8933278" y="2242334"/>
            <a:ext cx="3986589" cy="712443"/>
            <a:chOff x="9205836" y="1528338"/>
            <a:chExt cx="3986589" cy="712443"/>
          </a:xfrm>
        </p:grpSpPr>
        <p:sp>
          <p:nvSpPr>
            <p:cNvPr id="62" name="Oval 61">
              <a:extLst>
                <a:ext uri="{FF2B5EF4-FFF2-40B4-BE49-F238E27FC236}">
                  <a16:creationId xmlns:a16="http://schemas.microsoft.com/office/drawing/2014/main" id="{C8466A03-CEFA-447A-900A-D57641158FF4}"/>
                </a:ext>
              </a:extLst>
            </p:cNvPr>
            <p:cNvSpPr/>
            <p:nvPr/>
          </p:nvSpPr>
          <p:spPr bwMode="auto">
            <a:xfrm>
              <a:off x="9293912" y="1554419"/>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73EA2B6-4529-43BE-8CBC-93FCFC36AB0D}"/>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3" name="TextBox 62">
                  <a:extLst>
                    <a:ext uri="{FF2B5EF4-FFF2-40B4-BE49-F238E27FC236}">
                      <a16:creationId xmlns:a16="http://schemas.microsoft.com/office/drawing/2014/main" id="{D73EA2B6-4529-43BE-8CBC-93FCFC36AB0D}"/>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52E8A864-2CC2-4B18-AC92-C9CE602764F6}"/>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4" name="TextBox 63">
                  <a:extLst>
                    <a:ext uri="{FF2B5EF4-FFF2-40B4-BE49-F238E27FC236}">
                      <a16:creationId xmlns:a16="http://schemas.microsoft.com/office/drawing/2014/main" id="{52E8A864-2CC2-4B18-AC92-C9CE602764F6}"/>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17"/>
                  <a:stretch>
                    <a:fillRect/>
                  </a:stretch>
                </a:blipFill>
              </p:spPr>
              <p:txBody>
                <a:bodyPr/>
                <a:lstStyle/>
                <a:p>
                  <a:r>
                    <a:rPr lang="en-US">
                      <a:noFill/>
                    </a:rPr>
                    <a:t> </a:t>
                  </a:r>
                </a:p>
              </p:txBody>
            </p:sp>
          </mc:Fallback>
        </mc:AlternateContent>
        <p:sp>
          <p:nvSpPr>
            <p:cNvPr id="65" name="Oval 64">
              <a:extLst>
                <a:ext uri="{FF2B5EF4-FFF2-40B4-BE49-F238E27FC236}">
                  <a16:creationId xmlns:a16="http://schemas.microsoft.com/office/drawing/2014/main" id="{66A5F997-D10C-4F8F-ABBF-85A8248C14F6}"/>
                </a:ext>
              </a:extLst>
            </p:cNvPr>
            <p:cNvSpPr/>
            <p:nvPr/>
          </p:nvSpPr>
          <p:spPr bwMode="auto">
            <a:xfrm>
              <a:off x="10350698" y="1528338"/>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DDCEC433-1C6C-49C4-954C-2C2979D413AE}"/>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6" name="TextBox 65">
                  <a:extLst>
                    <a:ext uri="{FF2B5EF4-FFF2-40B4-BE49-F238E27FC236}">
                      <a16:creationId xmlns:a16="http://schemas.microsoft.com/office/drawing/2014/main" id="{DDCEC433-1C6C-49C4-954C-2C2979D413AE}"/>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38CE400-0EE3-4E39-9122-C5B3C6701CA1}"/>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67" name="TextBox 66">
                  <a:extLst>
                    <a:ext uri="{FF2B5EF4-FFF2-40B4-BE49-F238E27FC236}">
                      <a16:creationId xmlns:a16="http://schemas.microsoft.com/office/drawing/2014/main" id="{538CE400-0EE3-4E39-9122-C5B3C6701CA1}"/>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9"/>
                  <a:stretch>
                    <a:fillRect/>
                  </a:stretch>
                </a:blipFill>
              </p:spPr>
              <p:txBody>
                <a:bodyPr/>
                <a:lstStyle/>
                <a:p>
                  <a:r>
                    <a:rPr lang="en-US">
                      <a:noFill/>
                    </a:rPr>
                    <a:t> </a:t>
                  </a:r>
                </a:p>
              </p:txBody>
            </p:sp>
          </mc:Fallback>
        </mc:AlternateContent>
        <p:sp>
          <p:nvSpPr>
            <p:cNvPr id="68" name="Oval 67">
              <a:extLst>
                <a:ext uri="{FF2B5EF4-FFF2-40B4-BE49-F238E27FC236}">
                  <a16:creationId xmlns:a16="http://schemas.microsoft.com/office/drawing/2014/main" id="{C1C3CB06-0266-4FBD-B152-2CADEA71B23A}"/>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74281B3-A93F-4645-A790-E902AB06068D}"/>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69" name="TextBox 68">
                  <a:extLst>
                    <a:ext uri="{FF2B5EF4-FFF2-40B4-BE49-F238E27FC236}">
                      <a16:creationId xmlns:a16="http://schemas.microsoft.com/office/drawing/2014/main" id="{D74281B3-A93F-4645-A790-E902AB06068D}"/>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F17A6824-80D9-49BF-99F4-8141047BE5B0}"/>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70" name="TextBox 69">
                  <a:extLst>
                    <a:ext uri="{FF2B5EF4-FFF2-40B4-BE49-F238E27FC236}">
                      <a16:creationId xmlns:a16="http://schemas.microsoft.com/office/drawing/2014/main" id="{F17A6824-80D9-49BF-99F4-8141047BE5B0}"/>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21"/>
                  <a:stretch>
                    <a:fillRect/>
                  </a:stretch>
                </a:blipFill>
              </p:spPr>
              <p:txBody>
                <a:bodyPr/>
                <a:lstStyle/>
                <a:p>
                  <a:r>
                    <a:rPr lang="en-US">
                      <a:noFill/>
                    </a:rPr>
                    <a:t> </a:t>
                  </a:r>
                </a:p>
              </p:txBody>
            </p:sp>
          </mc:Fallback>
        </mc:AlternateContent>
        <p:sp>
          <p:nvSpPr>
            <p:cNvPr id="71" name="Oval 70">
              <a:extLst>
                <a:ext uri="{FF2B5EF4-FFF2-40B4-BE49-F238E27FC236}">
                  <a16:creationId xmlns:a16="http://schemas.microsoft.com/office/drawing/2014/main" id="{4CE5827A-BA93-4A35-B586-039495949787}"/>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D6157BC3-42F6-4C4C-B3EA-55E30FAE65EE}"/>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72" name="TextBox 71">
                  <a:extLst>
                    <a:ext uri="{FF2B5EF4-FFF2-40B4-BE49-F238E27FC236}">
                      <a16:creationId xmlns:a16="http://schemas.microsoft.com/office/drawing/2014/main" id="{D6157BC3-42F6-4C4C-B3EA-55E30FAE65EE}"/>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22"/>
                  <a:stretch>
                    <a:fillRect/>
                  </a:stretch>
                </a:blipFill>
              </p:spPr>
              <p:txBody>
                <a:bodyPr/>
                <a:lstStyle/>
                <a:p>
                  <a:r>
                    <a:rPr lang="en-US">
                      <a:noFill/>
                    </a:rPr>
                    <a:t> </a:t>
                  </a:r>
                </a:p>
              </p:txBody>
            </p:sp>
          </mc:Fallback>
        </mc:AlternateContent>
      </p:grpSp>
      <p:grpSp>
        <p:nvGrpSpPr>
          <p:cNvPr id="85" name="Group 84">
            <a:extLst>
              <a:ext uri="{FF2B5EF4-FFF2-40B4-BE49-F238E27FC236}">
                <a16:creationId xmlns:a16="http://schemas.microsoft.com/office/drawing/2014/main" id="{AFEE9D23-2DBF-4BE4-81A4-51642A4D1F6F}"/>
              </a:ext>
            </a:extLst>
          </p:cNvPr>
          <p:cNvGrpSpPr/>
          <p:nvPr/>
        </p:nvGrpSpPr>
        <p:grpSpPr>
          <a:xfrm>
            <a:off x="8932569" y="4756381"/>
            <a:ext cx="3986589" cy="712443"/>
            <a:chOff x="9205836" y="1528338"/>
            <a:chExt cx="3986589" cy="712443"/>
          </a:xfrm>
        </p:grpSpPr>
        <p:sp>
          <p:nvSpPr>
            <p:cNvPr id="86" name="Oval 85">
              <a:extLst>
                <a:ext uri="{FF2B5EF4-FFF2-40B4-BE49-F238E27FC236}">
                  <a16:creationId xmlns:a16="http://schemas.microsoft.com/office/drawing/2014/main" id="{C3A5CAFC-EDAF-4F9B-B965-214DA937964D}"/>
                </a:ext>
              </a:extLst>
            </p:cNvPr>
            <p:cNvSpPr/>
            <p:nvPr/>
          </p:nvSpPr>
          <p:spPr bwMode="auto">
            <a:xfrm>
              <a:off x="9293912" y="1554419"/>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759F76FB-0559-41F2-B2B9-1BAAB1D2464B}"/>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87" name="TextBox 86">
                  <a:extLst>
                    <a:ext uri="{FF2B5EF4-FFF2-40B4-BE49-F238E27FC236}">
                      <a16:creationId xmlns:a16="http://schemas.microsoft.com/office/drawing/2014/main" id="{759F76FB-0559-41F2-B2B9-1BAAB1D2464B}"/>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FFBEA726-F9ED-4906-92A5-FC2C008E0C0E}"/>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88" name="TextBox 87">
                  <a:extLst>
                    <a:ext uri="{FF2B5EF4-FFF2-40B4-BE49-F238E27FC236}">
                      <a16:creationId xmlns:a16="http://schemas.microsoft.com/office/drawing/2014/main" id="{FFBEA726-F9ED-4906-92A5-FC2C008E0C0E}"/>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24"/>
                  <a:stretch>
                    <a:fillRect/>
                  </a:stretch>
                </a:blipFill>
              </p:spPr>
              <p:txBody>
                <a:bodyPr/>
                <a:lstStyle/>
                <a:p>
                  <a:r>
                    <a:rPr lang="en-US">
                      <a:noFill/>
                    </a:rPr>
                    <a:t> </a:t>
                  </a:r>
                </a:p>
              </p:txBody>
            </p:sp>
          </mc:Fallback>
        </mc:AlternateContent>
        <p:sp>
          <p:nvSpPr>
            <p:cNvPr id="89" name="Oval 88">
              <a:extLst>
                <a:ext uri="{FF2B5EF4-FFF2-40B4-BE49-F238E27FC236}">
                  <a16:creationId xmlns:a16="http://schemas.microsoft.com/office/drawing/2014/main" id="{0EEE7919-106D-4B23-B437-6833B3751B70}"/>
                </a:ext>
              </a:extLst>
            </p:cNvPr>
            <p:cNvSpPr/>
            <p:nvPr/>
          </p:nvSpPr>
          <p:spPr bwMode="auto">
            <a:xfrm>
              <a:off x="10350698" y="1528338"/>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1823F755-5A68-406C-BC63-45CC3AB37DE4}"/>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0" name="TextBox 89">
                  <a:extLst>
                    <a:ext uri="{FF2B5EF4-FFF2-40B4-BE49-F238E27FC236}">
                      <a16:creationId xmlns:a16="http://schemas.microsoft.com/office/drawing/2014/main" id="{1823F755-5A68-406C-BC63-45CC3AB37DE4}"/>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9C7D0239-330D-4C1D-94F1-1307BD4C023C}"/>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91" name="TextBox 90">
                  <a:extLst>
                    <a:ext uri="{FF2B5EF4-FFF2-40B4-BE49-F238E27FC236}">
                      <a16:creationId xmlns:a16="http://schemas.microsoft.com/office/drawing/2014/main" id="{9C7D0239-330D-4C1D-94F1-1307BD4C023C}"/>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26"/>
                  <a:stretch>
                    <a:fillRect/>
                  </a:stretch>
                </a:blipFill>
              </p:spPr>
              <p:txBody>
                <a:bodyPr/>
                <a:lstStyle/>
                <a:p>
                  <a:r>
                    <a:rPr lang="en-US">
                      <a:noFill/>
                    </a:rPr>
                    <a:t> </a:t>
                  </a:r>
                </a:p>
              </p:txBody>
            </p:sp>
          </mc:Fallback>
        </mc:AlternateContent>
        <p:sp>
          <p:nvSpPr>
            <p:cNvPr id="92" name="Oval 91">
              <a:extLst>
                <a:ext uri="{FF2B5EF4-FFF2-40B4-BE49-F238E27FC236}">
                  <a16:creationId xmlns:a16="http://schemas.microsoft.com/office/drawing/2014/main" id="{016D5460-788A-42DD-ACDF-3E900AAD6CFB}"/>
                </a:ext>
              </a:extLst>
            </p:cNvPr>
            <p:cNvSpPr/>
            <p:nvPr/>
          </p:nvSpPr>
          <p:spPr bwMode="auto">
            <a:xfrm>
              <a:off x="11407484" y="1557500"/>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71AA89F4-3C0D-447D-85BD-F34A055F4D96}"/>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3" name="TextBox 92">
                  <a:extLst>
                    <a:ext uri="{FF2B5EF4-FFF2-40B4-BE49-F238E27FC236}">
                      <a16:creationId xmlns:a16="http://schemas.microsoft.com/office/drawing/2014/main" id="{71AA89F4-3C0D-447D-85BD-F34A055F4D96}"/>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813D64EF-5E94-4CEF-A9E9-83EE73C859E1}"/>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94" name="TextBox 93">
                  <a:extLst>
                    <a:ext uri="{FF2B5EF4-FFF2-40B4-BE49-F238E27FC236}">
                      <a16:creationId xmlns:a16="http://schemas.microsoft.com/office/drawing/2014/main" id="{813D64EF-5E94-4CEF-A9E9-83EE73C859E1}"/>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28"/>
                  <a:stretch>
                    <a:fillRect/>
                  </a:stretch>
                </a:blipFill>
              </p:spPr>
              <p:txBody>
                <a:bodyPr/>
                <a:lstStyle/>
                <a:p>
                  <a:r>
                    <a:rPr lang="en-US">
                      <a:noFill/>
                    </a:rPr>
                    <a:t> </a:t>
                  </a:r>
                </a:p>
              </p:txBody>
            </p:sp>
          </mc:Fallback>
        </mc:AlternateContent>
        <p:sp>
          <p:nvSpPr>
            <p:cNvPr id="95" name="Oval 94">
              <a:extLst>
                <a:ext uri="{FF2B5EF4-FFF2-40B4-BE49-F238E27FC236}">
                  <a16:creationId xmlns:a16="http://schemas.microsoft.com/office/drawing/2014/main" id="{5409353D-843D-459F-8C32-C641E9D7D528}"/>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C667FA66-8EF1-4B5B-8576-3AF138354898}"/>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6" name="TextBox 95">
                  <a:extLst>
                    <a:ext uri="{FF2B5EF4-FFF2-40B4-BE49-F238E27FC236}">
                      <a16:creationId xmlns:a16="http://schemas.microsoft.com/office/drawing/2014/main" id="{C667FA66-8EF1-4B5B-8576-3AF138354898}"/>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29"/>
                  <a:stretch>
                    <a:fillRect/>
                  </a:stretch>
                </a:blipFill>
              </p:spPr>
              <p:txBody>
                <a:bodyPr/>
                <a:lstStyle/>
                <a:p>
                  <a:r>
                    <a:rPr lang="en-US">
                      <a:noFill/>
                    </a:rPr>
                    <a:t> </a:t>
                  </a:r>
                </a:p>
              </p:txBody>
            </p:sp>
          </mc:Fallback>
        </mc:AlternateContent>
      </p:grpSp>
      <p:grpSp>
        <p:nvGrpSpPr>
          <p:cNvPr id="97" name="Group 96">
            <a:extLst>
              <a:ext uri="{FF2B5EF4-FFF2-40B4-BE49-F238E27FC236}">
                <a16:creationId xmlns:a16="http://schemas.microsoft.com/office/drawing/2014/main" id="{9225C877-5748-4D24-81A3-5989BC7037A5}"/>
              </a:ext>
            </a:extLst>
          </p:cNvPr>
          <p:cNvGrpSpPr/>
          <p:nvPr/>
        </p:nvGrpSpPr>
        <p:grpSpPr>
          <a:xfrm>
            <a:off x="8932569" y="6074573"/>
            <a:ext cx="3986589" cy="712443"/>
            <a:chOff x="9205836" y="1528338"/>
            <a:chExt cx="3986589" cy="712443"/>
          </a:xfrm>
        </p:grpSpPr>
        <p:sp>
          <p:nvSpPr>
            <p:cNvPr id="98" name="Oval 97">
              <a:extLst>
                <a:ext uri="{FF2B5EF4-FFF2-40B4-BE49-F238E27FC236}">
                  <a16:creationId xmlns:a16="http://schemas.microsoft.com/office/drawing/2014/main" id="{40A1E525-E03C-49AC-AAAA-53C32271EDEA}"/>
                </a:ext>
              </a:extLst>
            </p:cNvPr>
            <p:cNvSpPr/>
            <p:nvPr/>
          </p:nvSpPr>
          <p:spPr bwMode="auto">
            <a:xfrm>
              <a:off x="9293912" y="1554419"/>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60E6565E-1B44-434A-ABF2-76E183A0BCD5}"/>
                    </a:ext>
                  </a:extLst>
                </p:cNvPr>
                <p:cNvSpPr txBox="1"/>
                <p:nvPr/>
              </p:nvSpPr>
              <p:spPr>
                <a:xfrm>
                  <a:off x="9205836" y="1682489"/>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99" name="TextBox 98">
                  <a:extLst>
                    <a:ext uri="{FF2B5EF4-FFF2-40B4-BE49-F238E27FC236}">
                      <a16:creationId xmlns:a16="http://schemas.microsoft.com/office/drawing/2014/main" id="{60E6565E-1B44-434A-ABF2-76E183A0BCD5}"/>
                    </a:ext>
                  </a:extLst>
                </p:cNvPr>
                <p:cNvSpPr txBox="1">
                  <a:spLocks noRot="1" noChangeAspect="1" noMove="1" noResize="1" noEditPoints="1" noAdjustHandles="1" noChangeArrowheads="1" noChangeShapeType="1" noTextEdit="1"/>
                </p:cNvSpPr>
                <p:nvPr/>
              </p:nvSpPr>
              <p:spPr>
                <a:xfrm>
                  <a:off x="9205836" y="1682489"/>
                  <a:ext cx="816231" cy="553998"/>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8D24BE83-4A26-4C95-8DB3-23E287AAC48D}"/>
                    </a:ext>
                  </a:extLst>
                </p:cNvPr>
                <p:cNvSpPr txBox="1"/>
                <p:nvPr/>
              </p:nvSpPr>
              <p:spPr>
                <a:xfrm>
                  <a:off x="9725956" y="1640318"/>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100" name="TextBox 99">
                  <a:extLst>
                    <a:ext uri="{FF2B5EF4-FFF2-40B4-BE49-F238E27FC236}">
                      <a16:creationId xmlns:a16="http://schemas.microsoft.com/office/drawing/2014/main" id="{8D24BE83-4A26-4C95-8DB3-23E287AAC48D}"/>
                    </a:ext>
                  </a:extLst>
                </p:cNvPr>
                <p:cNvSpPr txBox="1">
                  <a:spLocks noRot="1" noChangeAspect="1" noMove="1" noResize="1" noEditPoints="1" noAdjustHandles="1" noChangeArrowheads="1" noChangeShapeType="1" noTextEdit="1"/>
                </p:cNvSpPr>
                <p:nvPr/>
              </p:nvSpPr>
              <p:spPr>
                <a:xfrm>
                  <a:off x="9725956" y="1640318"/>
                  <a:ext cx="816231" cy="461665"/>
                </a:xfrm>
                <a:prstGeom prst="rect">
                  <a:avLst/>
                </a:prstGeom>
                <a:blipFill>
                  <a:blip r:embed="rId31"/>
                  <a:stretch>
                    <a:fillRect/>
                  </a:stretch>
                </a:blipFill>
              </p:spPr>
              <p:txBody>
                <a:bodyPr/>
                <a:lstStyle/>
                <a:p>
                  <a:r>
                    <a:rPr lang="en-US">
                      <a:noFill/>
                    </a:rPr>
                    <a:t> </a:t>
                  </a:r>
                </a:p>
              </p:txBody>
            </p:sp>
          </mc:Fallback>
        </mc:AlternateContent>
        <p:sp>
          <p:nvSpPr>
            <p:cNvPr id="101" name="Oval 100">
              <a:extLst>
                <a:ext uri="{FF2B5EF4-FFF2-40B4-BE49-F238E27FC236}">
                  <a16:creationId xmlns:a16="http://schemas.microsoft.com/office/drawing/2014/main" id="{E5B06ECA-9945-474F-A5AE-3A3CA55C6ABA}"/>
                </a:ext>
              </a:extLst>
            </p:cNvPr>
            <p:cNvSpPr/>
            <p:nvPr/>
          </p:nvSpPr>
          <p:spPr bwMode="auto">
            <a:xfrm>
              <a:off x="10350698" y="1528338"/>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5C155B68-727A-4EE4-B7CD-AD1AD1313CB5}"/>
                    </a:ext>
                  </a:extLst>
                </p:cNvPr>
                <p:cNvSpPr txBox="1"/>
                <p:nvPr/>
              </p:nvSpPr>
              <p:spPr>
                <a:xfrm>
                  <a:off x="10262622" y="1656408"/>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102" name="TextBox 101">
                  <a:extLst>
                    <a:ext uri="{FF2B5EF4-FFF2-40B4-BE49-F238E27FC236}">
                      <a16:creationId xmlns:a16="http://schemas.microsoft.com/office/drawing/2014/main" id="{5C155B68-727A-4EE4-B7CD-AD1AD1313CB5}"/>
                    </a:ext>
                  </a:extLst>
                </p:cNvPr>
                <p:cNvSpPr txBox="1">
                  <a:spLocks noRot="1" noChangeAspect="1" noMove="1" noResize="1" noEditPoints="1" noAdjustHandles="1" noChangeArrowheads="1" noChangeShapeType="1" noTextEdit="1"/>
                </p:cNvSpPr>
                <p:nvPr/>
              </p:nvSpPr>
              <p:spPr>
                <a:xfrm>
                  <a:off x="10262622" y="1656408"/>
                  <a:ext cx="816231" cy="553998"/>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69074E76-A431-4581-841B-CDA8F23D6879}"/>
                    </a:ext>
                  </a:extLst>
                </p:cNvPr>
                <p:cNvSpPr txBox="1"/>
                <p:nvPr/>
              </p:nvSpPr>
              <p:spPr>
                <a:xfrm>
                  <a:off x="10782742" y="1669480"/>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103" name="TextBox 102">
                  <a:extLst>
                    <a:ext uri="{FF2B5EF4-FFF2-40B4-BE49-F238E27FC236}">
                      <a16:creationId xmlns:a16="http://schemas.microsoft.com/office/drawing/2014/main" id="{69074E76-A431-4581-841B-CDA8F23D6879}"/>
                    </a:ext>
                  </a:extLst>
                </p:cNvPr>
                <p:cNvSpPr txBox="1">
                  <a:spLocks noRot="1" noChangeAspect="1" noMove="1" noResize="1" noEditPoints="1" noAdjustHandles="1" noChangeArrowheads="1" noChangeShapeType="1" noTextEdit="1"/>
                </p:cNvSpPr>
                <p:nvPr/>
              </p:nvSpPr>
              <p:spPr>
                <a:xfrm>
                  <a:off x="10782742" y="1669480"/>
                  <a:ext cx="816231" cy="461665"/>
                </a:xfrm>
                <a:prstGeom prst="rect">
                  <a:avLst/>
                </a:prstGeom>
                <a:blipFill>
                  <a:blip r:embed="rId12"/>
                  <a:stretch>
                    <a:fillRect/>
                  </a:stretch>
                </a:blipFill>
              </p:spPr>
              <p:txBody>
                <a:bodyPr/>
                <a:lstStyle/>
                <a:p>
                  <a:r>
                    <a:rPr lang="en-US">
                      <a:noFill/>
                    </a:rPr>
                    <a:t> </a:t>
                  </a:r>
                </a:p>
              </p:txBody>
            </p:sp>
          </mc:Fallback>
        </mc:AlternateContent>
        <p:sp>
          <p:nvSpPr>
            <p:cNvPr id="104" name="Oval 103">
              <a:extLst>
                <a:ext uri="{FF2B5EF4-FFF2-40B4-BE49-F238E27FC236}">
                  <a16:creationId xmlns:a16="http://schemas.microsoft.com/office/drawing/2014/main" id="{B9C19F74-238B-422A-BDDA-9591F8911BAD}"/>
                </a:ext>
              </a:extLst>
            </p:cNvPr>
            <p:cNvSpPr/>
            <p:nvPr/>
          </p:nvSpPr>
          <p:spPr bwMode="auto">
            <a:xfrm>
              <a:off x="11407484" y="1557500"/>
              <a:ext cx="640080" cy="64008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3A266008-1EF0-4BBD-8757-8EFB5A71EB2A}"/>
                    </a:ext>
                  </a:extLst>
                </p:cNvPr>
                <p:cNvSpPr txBox="1"/>
                <p:nvPr/>
              </p:nvSpPr>
              <p:spPr>
                <a:xfrm>
                  <a:off x="11319408" y="1685570"/>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smtClean="0">
                                <a:ln>
                                  <a:noFill/>
                                </a:ln>
                                <a:solidFill>
                                  <a:schemeClr val="tx1"/>
                                </a:solidFill>
                                <a:effectLst/>
                                <a:latin typeface="Cambria Math" panose="02040503050406030204" pitchFamily="18" charset="0"/>
                              </a:rPr>
                            </m:ctrlPr>
                          </m:sSubPr>
                          <m:e>
                            <m:r>
                              <a:rPr kumimoji="0" lang="en-US" sz="1600" b="0" i="1" u="none" strike="noStrike" cap="none" normalizeH="0" baseline="0" smtClean="0">
                                <a:ln>
                                  <a:noFill/>
                                </a:ln>
                                <a:solidFill>
                                  <a:schemeClr val="tx1"/>
                                </a:solidFill>
                                <a:effectLst/>
                                <a:latin typeface="Cambria Math" panose="02040503050406030204" pitchFamily="18" charset="0"/>
                              </a:rPr>
                              <m:t>𝑃𝑟𝑒𝑓</m:t>
                            </m:r>
                          </m:e>
                          <m:sub>
                            <m:r>
                              <a:rPr kumimoji="0" lang="en-US" sz="16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105" name="TextBox 104">
                  <a:extLst>
                    <a:ext uri="{FF2B5EF4-FFF2-40B4-BE49-F238E27FC236}">
                      <a16:creationId xmlns:a16="http://schemas.microsoft.com/office/drawing/2014/main" id="{3A266008-1EF0-4BBD-8757-8EFB5A71EB2A}"/>
                    </a:ext>
                  </a:extLst>
                </p:cNvPr>
                <p:cNvSpPr txBox="1">
                  <a:spLocks noRot="1" noChangeAspect="1" noMove="1" noResize="1" noEditPoints="1" noAdjustHandles="1" noChangeArrowheads="1" noChangeShapeType="1" noTextEdit="1"/>
                </p:cNvSpPr>
                <p:nvPr/>
              </p:nvSpPr>
              <p:spPr>
                <a:xfrm>
                  <a:off x="11319408" y="1685570"/>
                  <a:ext cx="816231" cy="553998"/>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723BA8F9-DA04-46AF-8079-9894199CB419}"/>
                    </a:ext>
                  </a:extLst>
                </p:cNvPr>
                <p:cNvSpPr txBox="1"/>
                <p:nvPr/>
              </p:nvSpPr>
              <p:spPr>
                <a:xfrm>
                  <a:off x="11839528" y="1670693"/>
                  <a:ext cx="816231" cy="46166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oMath>
                    </m:oMathPara>
                  </a14:m>
                  <a:endParaRPr lang="en-US" sz="2000" dirty="0"/>
                </a:p>
              </p:txBody>
            </p:sp>
          </mc:Choice>
          <mc:Fallback xmlns="">
            <p:sp>
              <p:nvSpPr>
                <p:cNvPr id="106" name="TextBox 105">
                  <a:extLst>
                    <a:ext uri="{FF2B5EF4-FFF2-40B4-BE49-F238E27FC236}">
                      <a16:creationId xmlns:a16="http://schemas.microsoft.com/office/drawing/2014/main" id="{723BA8F9-DA04-46AF-8079-9894199CB419}"/>
                    </a:ext>
                  </a:extLst>
                </p:cNvPr>
                <p:cNvSpPr txBox="1">
                  <a:spLocks noRot="1" noChangeAspect="1" noMove="1" noResize="1" noEditPoints="1" noAdjustHandles="1" noChangeArrowheads="1" noChangeShapeType="1" noTextEdit="1"/>
                </p:cNvSpPr>
                <p:nvPr/>
              </p:nvSpPr>
              <p:spPr>
                <a:xfrm>
                  <a:off x="11839528" y="1670693"/>
                  <a:ext cx="816231" cy="461665"/>
                </a:xfrm>
                <a:prstGeom prst="rect">
                  <a:avLst/>
                </a:prstGeom>
                <a:blipFill>
                  <a:blip r:embed="rId34"/>
                  <a:stretch>
                    <a:fillRect/>
                  </a:stretch>
                </a:blipFill>
              </p:spPr>
              <p:txBody>
                <a:bodyPr/>
                <a:lstStyle/>
                <a:p>
                  <a:r>
                    <a:rPr lang="en-US">
                      <a:noFill/>
                    </a:rPr>
                    <a:t> </a:t>
                  </a:r>
                </a:p>
              </p:txBody>
            </p:sp>
          </mc:Fallback>
        </mc:AlternateContent>
        <p:sp>
          <p:nvSpPr>
            <p:cNvPr id="107" name="Oval 106">
              <a:extLst>
                <a:ext uri="{FF2B5EF4-FFF2-40B4-BE49-F238E27FC236}">
                  <a16:creationId xmlns:a16="http://schemas.microsoft.com/office/drawing/2014/main" id="{D8519105-2E6B-4B55-AE6A-9D5CA9EA0B10}"/>
                </a:ext>
              </a:extLst>
            </p:cNvPr>
            <p:cNvSpPr/>
            <p:nvPr/>
          </p:nvSpPr>
          <p:spPr bwMode="auto">
            <a:xfrm>
              <a:off x="12464270" y="1558713"/>
              <a:ext cx="640080" cy="6400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54D724B1-2E8D-4E28-83F1-252F769F20F3}"/>
                    </a:ext>
                  </a:extLst>
                </p:cNvPr>
                <p:cNvSpPr txBox="1"/>
                <p:nvPr/>
              </p:nvSpPr>
              <p:spPr>
                <a:xfrm>
                  <a:off x="12376194" y="1686783"/>
                  <a:ext cx="816231" cy="55399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𝑁𝑜𝐴𝐹</m:t>
                        </m:r>
                      </m:oMath>
                    </m:oMathPara>
                  </a14:m>
                  <a:endParaRPr kumimoji="0" lang="en-US" sz="1600" b="0" i="0" u="none" strike="noStrike" cap="none" normalizeH="0" baseline="0" dirty="0">
                    <a:ln>
                      <a:noFill/>
                    </a:ln>
                    <a:solidFill>
                      <a:schemeClr val="tx1"/>
                    </a:solidFill>
                    <a:effectLst/>
                  </a:endParaRPr>
                </a:p>
                <a:p>
                  <a:pPr algn="r"/>
                  <a:endParaRPr lang="en-US" sz="1400" dirty="0"/>
                </a:p>
              </p:txBody>
            </p:sp>
          </mc:Choice>
          <mc:Fallback xmlns="">
            <p:sp>
              <p:nvSpPr>
                <p:cNvPr id="108" name="TextBox 107">
                  <a:extLst>
                    <a:ext uri="{FF2B5EF4-FFF2-40B4-BE49-F238E27FC236}">
                      <a16:creationId xmlns:a16="http://schemas.microsoft.com/office/drawing/2014/main" id="{54D724B1-2E8D-4E28-83F1-252F769F20F3}"/>
                    </a:ext>
                  </a:extLst>
                </p:cNvPr>
                <p:cNvSpPr txBox="1">
                  <a:spLocks noRot="1" noChangeAspect="1" noMove="1" noResize="1" noEditPoints="1" noAdjustHandles="1" noChangeArrowheads="1" noChangeShapeType="1" noTextEdit="1"/>
                </p:cNvSpPr>
                <p:nvPr/>
              </p:nvSpPr>
              <p:spPr>
                <a:xfrm>
                  <a:off x="12376194" y="1686783"/>
                  <a:ext cx="816231" cy="553998"/>
                </a:xfrm>
                <a:prstGeom prst="rect">
                  <a:avLst/>
                </a:prstGeom>
                <a:blipFill>
                  <a:blip r:embed="rId35"/>
                  <a:stretch>
                    <a:fillRect/>
                  </a:stretch>
                </a:blipFill>
              </p:spPr>
              <p:txBody>
                <a:bodyPr/>
                <a:lstStyle/>
                <a:p>
                  <a:r>
                    <a:rPr lang="en-US">
                      <a:noFill/>
                    </a:rPr>
                    <a:t> </a:t>
                  </a:r>
                </a:p>
              </p:txBody>
            </p:sp>
          </mc:Fallback>
        </mc:AlternateContent>
      </p:grpSp>
      <p:sp>
        <p:nvSpPr>
          <p:cNvPr id="60" name="Star: 5 Points 59">
            <a:extLst>
              <a:ext uri="{FF2B5EF4-FFF2-40B4-BE49-F238E27FC236}">
                <a16:creationId xmlns:a16="http://schemas.microsoft.com/office/drawing/2014/main" id="{EC59E779-642B-4E0C-B5D4-01266F8267C8}"/>
              </a:ext>
            </a:extLst>
          </p:cNvPr>
          <p:cNvSpPr/>
          <p:nvPr/>
        </p:nvSpPr>
        <p:spPr bwMode="auto">
          <a:xfrm>
            <a:off x="9239320" y="1994610"/>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0" name="Star: 5 Points 109">
            <a:extLst>
              <a:ext uri="{FF2B5EF4-FFF2-40B4-BE49-F238E27FC236}">
                <a16:creationId xmlns:a16="http://schemas.microsoft.com/office/drawing/2014/main" id="{954F201A-2223-46A1-AA0E-211BD9327B0D}"/>
              </a:ext>
            </a:extLst>
          </p:cNvPr>
          <p:cNvSpPr/>
          <p:nvPr/>
        </p:nvSpPr>
        <p:spPr bwMode="auto">
          <a:xfrm>
            <a:off x="10306747" y="3166779"/>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1" name="Star: 5 Points 110">
            <a:extLst>
              <a:ext uri="{FF2B5EF4-FFF2-40B4-BE49-F238E27FC236}">
                <a16:creationId xmlns:a16="http://schemas.microsoft.com/office/drawing/2014/main" id="{2F94EC2A-7306-48D9-8049-A9FD034C57E1}"/>
              </a:ext>
            </a:extLst>
          </p:cNvPr>
          <p:cNvSpPr/>
          <p:nvPr/>
        </p:nvSpPr>
        <p:spPr bwMode="auto">
          <a:xfrm>
            <a:off x="11352892" y="4507545"/>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2" name="Star: 5 Points 111">
            <a:extLst>
              <a:ext uri="{FF2B5EF4-FFF2-40B4-BE49-F238E27FC236}">
                <a16:creationId xmlns:a16="http://schemas.microsoft.com/office/drawing/2014/main" id="{2E20B8E7-34B5-4816-A198-067F81CD2867}"/>
              </a:ext>
            </a:extLst>
          </p:cNvPr>
          <p:cNvSpPr/>
          <p:nvPr/>
        </p:nvSpPr>
        <p:spPr bwMode="auto">
          <a:xfrm>
            <a:off x="12409678" y="5847074"/>
            <a:ext cx="202728" cy="193839"/>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2136EE32-FBDA-4504-A0A5-91BA98E3F020}"/>
                  </a:ext>
                </a:extLst>
              </p:cNvPr>
              <p:cNvSpPr txBox="1"/>
              <p:nvPr/>
            </p:nvSpPr>
            <p:spPr>
              <a:xfrm>
                <a:off x="9251707" y="1473909"/>
                <a:ext cx="3709092" cy="830997"/>
              </a:xfrm>
              <a:prstGeom prst="rect">
                <a:avLst/>
              </a:prstGeom>
              <a:noFill/>
            </p:spPr>
            <p:txBody>
              <a:bodyPr wrap="none" rtlCol="0">
                <a:spAutoFit/>
              </a:bodyPr>
              <a:lstStyle/>
              <a:p>
                <a:r>
                  <a:rPr lang="en-US" sz="2400" dirty="0">
                    <a:latin typeface="+mn-lt"/>
                  </a:rPr>
                  <a:t>AFSC Preferences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𝑃𝑟𝑒𝑓</m:t>
                    </m:r>
                  </m:oMath>
                </a14:m>
                <a:r>
                  <a:rPr kumimoji="0" lang="en-US" sz="2400" b="0" i="0" u="none" strike="noStrike" cap="none" normalizeH="0" baseline="0" dirty="0">
                    <a:ln>
                      <a:noFill/>
                    </a:ln>
                    <a:solidFill>
                      <a:schemeClr val="tx1"/>
                    </a:solidFill>
                    <a:effectLst/>
                  </a:rPr>
                  <a:t>)</a:t>
                </a:r>
              </a:p>
              <a:p>
                <a:r>
                  <a:rPr lang="en-US" sz="2400" dirty="0">
                    <a:latin typeface="+mn-lt"/>
                  </a:rPr>
                  <a:t> </a:t>
                </a:r>
              </a:p>
            </p:txBody>
          </p:sp>
        </mc:Choice>
        <mc:Fallback xmlns="">
          <p:sp>
            <p:nvSpPr>
              <p:cNvPr id="114" name="TextBox 113">
                <a:extLst>
                  <a:ext uri="{FF2B5EF4-FFF2-40B4-BE49-F238E27FC236}">
                    <a16:creationId xmlns:a16="http://schemas.microsoft.com/office/drawing/2014/main" id="{2136EE32-FBDA-4504-A0A5-91BA98E3F020}"/>
                  </a:ext>
                </a:extLst>
              </p:cNvPr>
              <p:cNvSpPr txBox="1">
                <a:spLocks noRot="1" noChangeAspect="1" noMove="1" noResize="1" noEditPoints="1" noAdjustHandles="1" noChangeArrowheads="1" noChangeShapeType="1" noTextEdit="1"/>
              </p:cNvSpPr>
              <p:nvPr/>
            </p:nvSpPr>
            <p:spPr>
              <a:xfrm>
                <a:off x="9251707" y="1473909"/>
                <a:ext cx="3709092" cy="830997"/>
              </a:xfrm>
              <a:prstGeom prst="rect">
                <a:avLst/>
              </a:prstGeom>
              <a:blipFill>
                <a:blip r:embed="rId36"/>
                <a:stretch>
                  <a:fillRect l="-2632" t="-5147" r="-18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2EB1B3CA-92BC-46BC-AFD7-1915B17F8FFE}"/>
                  </a:ext>
                </a:extLst>
              </p:cNvPr>
              <p:cNvSpPr txBox="1"/>
              <p:nvPr/>
            </p:nvSpPr>
            <p:spPr>
              <a:xfrm>
                <a:off x="7422215" y="1469691"/>
                <a:ext cx="1733873" cy="461665"/>
              </a:xfrm>
              <a:prstGeom prst="rect">
                <a:avLst/>
              </a:prstGeom>
              <a:noFill/>
            </p:spPr>
            <p:txBody>
              <a:bodyPr wrap="none" rtlCol="0">
                <a:spAutoFit/>
              </a:bodyPr>
              <a:lstStyle/>
              <a:p>
                <a:r>
                  <a:rPr lang="en-US" sz="2400" dirty="0">
                    <a:latin typeface="+mn-lt"/>
                  </a:rPr>
                  <a:t>Cadets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𝐶</m:t>
                    </m:r>
                  </m:oMath>
                </a14:m>
                <a:r>
                  <a:rPr lang="en-US" sz="2400" dirty="0">
                    <a:latin typeface="+mn-lt"/>
                  </a:rPr>
                  <a:t>) </a:t>
                </a:r>
              </a:p>
            </p:txBody>
          </p:sp>
        </mc:Choice>
        <mc:Fallback xmlns="">
          <p:sp>
            <p:nvSpPr>
              <p:cNvPr id="116" name="TextBox 115">
                <a:extLst>
                  <a:ext uri="{FF2B5EF4-FFF2-40B4-BE49-F238E27FC236}">
                    <a16:creationId xmlns:a16="http://schemas.microsoft.com/office/drawing/2014/main" id="{2EB1B3CA-92BC-46BC-AFD7-1915B17F8FFE}"/>
                  </a:ext>
                </a:extLst>
              </p:cNvPr>
              <p:cNvSpPr txBox="1">
                <a:spLocks noRot="1" noChangeAspect="1" noMove="1" noResize="1" noEditPoints="1" noAdjustHandles="1" noChangeArrowheads="1" noChangeShapeType="1" noTextEdit="1"/>
              </p:cNvSpPr>
              <p:nvPr/>
            </p:nvSpPr>
            <p:spPr>
              <a:xfrm>
                <a:off x="7422215" y="1469691"/>
                <a:ext cx="1733873" cy="461665"/>
              </a:xfrm>
              <a:prstGeom prst="rect">
                <a:avLst/>
              </a:prstGeom>
              <a:blipFill>
                <a:blip r:embed="rId4"/>
                <a:stretch>
                  <a:fillRect l="-5634" t="-9211" r="-4577" b="-3026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46B9DD50-E3BC-49C4-8053-FB54B49D612C}"/>
              </a:ext>
            </a:extLst>
          </p:cNvPr>
          <p:cNvSpPr txBox="1"/>
          <p:nvPr/>
        </p:nvSpPr>
        <p:spPr>
          <a:xfrm>
            <a:off x="9304277" y="6816314"/>
            <a:ext cx="3002617" cy="338554"/>
          </a:xfrm>
          <a:prstGeom prst="rect">
            <a:avLst/>
          </a:prstGeom>
          <a:noFill/>
        </p:spPr>
        <p:txBody>
          <a:bodyPr wrap="none" rtlCol="0">
            <a:spAutoFit/>
          </a:bodyPr>
          <a:lstStyle/>
          <a:p>
            <a:r>
              <a:rPr lang="en-US" sz="1600" dirty="0" err="1"/>
              <a:t>NoAF</a:t>
            </a:r>
            <a:r>
              <a:rPr lang="en-US" sz="1600" dirty="0"/>
              <a:t>: “Needs of the Air Force”</a:t>
            </a:r>
          </a:p>
        </p:txBody>
      </p:sp>
      <p:sp>
        <p:nvSpPr>
          <p:cNvPr id="4" name="Rectangle 3">
            <a:hlinkClick r:id="rId37" action="ppaction://hlinksldjump"/>
            <a:extLst>
              <a:ext uri="{FF2B5EF4-FFF2-40B4-BE49-F238E27FC236}">
                <a16:creationId xmlns:a16="http://schemas.microsoft.com/office/drawing/2014/main" id="{D7F2769D-1CE1-AE7A-0B07-96EDFA60C55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085989454"/>
      </p:ext>
    </p:extLst>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034"/>
            <a:ext cx="6459610" cy="6029021"/>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Stable Marriage/Matching Problem (One-to-One)</a:t>
            </a:r>
          </a:p>
          <a:p>
            <a:pPr lvl="1"/>
            <a:r>
              <a:rPr lang="en-US" dirty="0">
                <a:cs typeface="Arial"/>
              </a:rPr>
              <a:t>Two sets of entities place preferences for each other </a:t>
            </a:r>
          </a:p>
          <a:p>
            <a:pPr lvl="1"/>
            <a:r>
              <a:rPr lang="en-US" dirty="0">
                <a:solidFill>
                  <a:schemeClr val="bg2">
                    <a:lumMod val="60000"/>
                    <a:lumOff val="40000"/>
                  </a:schemeClr>
                </a:solidFill>
                <a:cs typeface="Arial"/>
              </a:rPr>
              <a:t>Goal is to find a stable match: no two members of opposite sets prefer each other to their assigned match</a:t>
            </a:r>
          </a:p>
          <a:p>
            <a:pPr lvl="1"/>
            <a:r>
              <a:rPr lang="en-US" dirty="0">
                <a:solidFill>
                  <a:schemeClr val="bg2">
                    <a:lumMod val="60000"/>
                    <a:lumOff val="40000"/>
                  </a:schemeClr>
                </a:solidFill>
                <a:cs typeface="Arial"/>
              </a:rPr>
              <a:t>Stable Marriage Algorithm, invented by David Gale and Lloyd Shapley [2], ensures such a match</a:t>
            </a:r>
          </a:p>
          <a:p>
            <a:pPr lvl="1"/>
            <a:endParaRPr lang="en-US" dirty="0">
              <a:solidFill>
                <a:schemeClr val="bg2">
                  <a:lumMod val="60000"/>
                  <a:lumOff val="40000"/>
                </a:schemeClr>
              </a:solidFill>
              <a:cs typeface="Aria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Modeling Techniques</a:t>
            </a:r>
          </a:p>
        </p:txBody>
      </p:sp>
      <p:grpSp>
        <p:nvGrpSpPr>
          <p:cNvPr id="3" name="Group 2">
            <a:extLst>
              <a:ext uri="{FF2B5EF4-FFF2-40B4-BE49-F238E27FC236}">
                <a16:creationId xmlns:a16="http://schemas.microsoft.com/office/drawing/2014/main" id="{9F667CD6-0898-4105-9347-0580DAACB2CB}"/>
              </a:ext>
            </a:extLst>
          </p:cNvPr>
          <p:cNvGrpSpPr/>
          <p:nvPr/>
        </p:nvGrpSpPr>
        <p:grpSpPr>
          <a:xfrm>
            <a:off x="7282494" y="2320671"/>
            <a:ext cx="5637373" cy="2948495"/>
            <a:chOff x="7282494" y="2320672"/>
            <a:chExt cx="5637373" cy="2948495"/>
          </a:xfrm>
        </p:grpSpPr>
        <p:grpSp>
          <p:nvGrpSpPr>
            <p:cNvPr id="75" name="Group 74">
              <a:extLst>
                <a:ext uri="{FF2B5EF4-FFF2-40B4-BE49-F238E27FC236}">
                  <a16:creationId xmlns:a16="http://schemas.microsoft.com/office/drawing/2014/main" id="{BB8A3D96-8BBE-4BD6-BDD4-E1296E4E465A}"/>
                </a:ext>
              </a:extLst>
            </p:cNvPr>
            <p:cNvGrpSpPr/>
            <p:nvPr/>
          </p:nvGrpSpPr>
          <p:grpSpPr>
            <a:xfrm>
              <a:off x="7282494" y="2957886"/>
              <a:ext cx="5637373" cy="1674065"/>
              <a:chOff x="3929364" y="4868257"/>
              <a:chExt cx="5637373" cy="1674065"/>
            </a:xfrm>
          </p:grpSpPr>
          <p:grpSp>
            <p:nvGrpSpPr>
              <p:cNvPr id="76" name="Group 75">
                <a:extLst>
                  <a:ext uri="{FF2B5EF4-FFF2-40B4-BE49-F238E27FC236}">
                    <a16:creationId xmlns:a16="http://schemas.microsoft.com/office/drawing/2014/main" id="{731F3276-32B5-44FD-8C04-FE1B49647845}"/>
                  </a:ext>
                </a:extLst>
              </p:cNvPr>
              <p:cNvGrpSpPr/>
              <p:nvPr/>
            </p:nvGrpSpPr>
            <p:grpSpPr>
              <a:xfrm>
                <a:off x="4936623" y="4868257"/>
                <a:ext cx="3620503" cy="1674065"/>
                <a:chOff x="5088068" y="4790594"/>
                <a:chExt cx="3317615" cy="1534014"/>
              </a:xfrm>
            </p:grpSpPr>
            <p:cxnSp>
              <p:nvCxnSpPr>
                <p:cNvPr id="83" name="Straight Connector 82">
                  <a:extLst>
                    <a:ext uri="{FF2B5EF4-FFF2-40B4-BE49-F238E27FC236}">
                      <a16:creationId xmlns:a16="http://schemas.microsoft.com/office/drawing/2014/main" id="{A465E735-77E5-4930-8658-D0D731CE1811}"/>
                    </a:ext>
                  </a:extLst>
                </p:cNvPr>
                <p:cNvCxnSpPr>
                  <a:cxnSpLocks/>
                  <a:stCxn id="84" idx="4"/>
                  <a:endCxn id="117" idx="0"/>
                </p:cNvCxnSpPr>
                <p:nvPr/>
              </p:nvCxnSpPr>
              <p:spPr bwMode="auto">
                <a:xfrm>
                  <a:off x="6285379"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84" name="Oval 83">
                  <a:extLst>
                    <a:ext uri="{FF2B5EF4-FFF2-40B4-BE49-F238E27FC236}">
                      <a16:creationId xmlns:a16="http://schemas.microsoft.com/office/drawing/2014/main" id="{12B75E41-852E-4111-ACC2-211A6591A891}"/>
                    </a:ext>
                  </a:extLst>
                </p:cNvPr>
                <p:cNvSpPr/>
                <p:nvPr/>
              </p:nvSpPr>
              <p:spPr bwMode="auto">
                <a:xfrm>
                  <a:off x="6011059"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7" name="Oval 116">
                  <a:extLst>
                    <a:ext uri="{FF2B5EF4-FFF2-40B4-BE49-F238E27FC236}">
                      <a16:creationId xmlns:a16="http://schemas.microsoft.com/office/drawing/2014/main" id="{73889269-27EC-4207-8458-383B1ADB3462}"/>
                    </a:ext>
                  </a:extLst>
                </p:cNvPr>
                <p:cNvSpPr/>
                <p:nvPr/>
              </p:nvSpPr>
              <p:spPr bwMode="auto">
                <a:xfrm>
                  <a:off x="6011059"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18" name="Straight Connector 117">
                  <a:extLst>
                    <a:ext uri="{FF2B5EF4-FFF2-40B4-BE49-F238E27FC236}">
                      <a16:creationId xmlns:a16="http://schemas.microsoft.com/office/drawing/2014/main" id="{69E44926-B899-494D-B22C-80A388FD517A}"/>
                    </a:ext>
                  </a:extLst>
                </p:cNvPr>
                <p:cNvCxnSpPr>
                  <a:cxnSpLocks/>
                  <a:stCxn id="119" idx="4"/>
                  <a:endCxn id="120" idx="0"/>
                </p:cNvCxnSpPr>
                <p:nvPr/>
              </p:nvCxnSpPr>
              <p:spPr bwMode="auto">
                <a:xfrm>
                  <a:off x="7208371"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19" name="Oval 118">
                  <a:extLst>
                    <a:ext uri="{FF2B5EF4-FFF2-40B4-BE49-F238E27FC236}">
                      <a16:creationId xmlns:a16="http://schemas.microsoft.com/office/drawing/2014/main" id="{B569EF93-A8D3-4D9B-82B5-CBC19FE2DC00}"/>
                    </a:ext>
                  </a:extLst>
                </p:cNvPr>
                <p:cNvSpPr/>
                <p:nvPr/>
              </p:nvSpPr>
              <p:spPr bwMode="auto">
                <a:xfrm>
                  <a:off x="6934051"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0" name="Oval 119">
                  <a:extLst>
                    <a:ext uri="{FF2B5EF4-FFF2-40B4-BE49-F238E27FC236}">
                      <a16:creationId xmlns:a16="http://schemas.microsoft.com/office/drawing/2014/main" id="{65EACF12-7106-4D9E-9512-7A78E81A4BEA}"/>
                    </a:ext>
                  </a:extLst>
                </p:cNvPr>
                <p:cNvSpPr/>
                <p:nvPr/>
              </p:nvSpPr>
              <p:spPr bwMode="auto">
                <a:xfrm>
                  <a:off x="6934051"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21" name="Straight Connector 120">
                  <a:extLst>
                    <a:ext uri="{FF2B5EF4-FFF2-40B4-BE49-F238E27FC236}">
                      <a16:creationId xmlns:a16="http://schemas.microsoft.com/office/drawing/2014/main" id="{6C8E98BE-7E4A-44BD-88DC-65BF9084D0CA}"/>
                    </a:ext>
                  </a:extLst>
                </p:cNvPr>
                <p:cNvCxnSpPr>
                  <a:cxnSpLocks/>
                  <a:stCxn id="122" idx="4"/>
                  <a:endCxn id="123" idx="0"/>
                </p:cNvCxnSpPr>
                <p:nvPr/>
              </p:nvCxnSpPr>
              <p:spPr bwMode="auto">
                <a:xfrm>
                  <a:off x="5362388"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22" name="Oval 121">
                  <a:extLst>
                    <a:ext uri="{FF2B5EF4-FFF2-40B4-BE49-F238E27FC236}">
                      <a16:creationId xmlns:a16="http://schemas.microsoft.com/office/drawing/2014/main" id="{8426DC7C-0DC4-42F7-8BF7-395F5C222F16}"/>
                    </a:ext>
                  </a:extLst>
                </p:cNvPr>
                <p:cNvSpPr/>
                <p:nvPr/>
              </p:nvSpPr>
              <p:spPr bwMode="auto">
                <a:xfrm>
                  <a:off x="5088068"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3" name="Oval 122">
                  <a:extLst>
                    <a:ext uri="{FF2B5EF4-FFF2-40B4-BE49-F238E27FC236}">
                      <a16:creationId xmlns:a16="http://schemas.microsoft.com/office/drawing/2014/main" id="{D2565622-3758-4C08-833C-CAF86C92B236}"/>
                    </a:ext>
                  </a:extLst>
                </p:cNvPr>
                <p:cNvSpPr/>
                <p:nvPr/>
              </p:nvSpPr>
              <p:spPr bwMode="auto">
                <a:xfrm>
                  <a:off x="5088068"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24" name="Straight Connector 123">
                  <a:extLst>
                    <a:ext uri="{FF2B5EF4-FFF2-40B4-BE49-F238E27FC236}">
                      <a16:creationId xmlns:a16="http://schemas.microsoft.com/office/drawing/2014/main" id="{FBFDB664-B953-43C4-9918-0142B67C6B62}"/>
                    </a:ext>
                  </a:extLst>
                </p:cNvPr>
                <p:cNvCxnSpPr>
                  <a:cxnSpLocks/>
                  <a:stCxn id="125" idx="4"/>
                  <a:endCxn id="126" idx="0"/>
                </p:cNvCxnSpPr>
                <p:nvPr/>
              </p:nvCxnSpPr>
              <p:spPr bwMode="auto">
                <a:xfrm>
                  <a:off x="8131363"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25" name="Oval 124">
                  <a:extLst>
                    <a:ext uri="{FF2B5EF4-FFF2-40B4-BE49-F238E27FC236}">
                      <a16:creationId xmlns:a16="http://schemas.microsoft.com/office/drawing/2014/main" id="{E9FB93EC-3D9A-42E3-AA15-73CD54CE303D}"/>
                    </a:ext>
                  </a:extLst>
                </p:cNvPr>
                <p:cNvSpPr/>
                <p:nvPr/>
              </p:nvSpPr>
              <p:spPr bwMode="auto">
                <a:xfrm>
                  <a:off x="7857043"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6" name="Oval 125">
                  <a:extLst>
                    <a:ext uri="{FF2B5EF4-FFF2-40B4-BE49-F238E27FC236}">
                      <a16:creationId xmlns:a16="http://schemas.microsoft.com/office/drawing/2014/main" id="{665CF88C-A0EF-4299-8B66-58E20ADB535F}"/>
                    </a:ext>
                  </a:extLst>
                </p:cNvPr>
                <p:cNvSpPr/>
                <p:nvPr/>
              </p:nvSpPr>
              <p:spPr bwMode="auto">
                <a:xfrm>
                  <a:off x="7857043"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pSp>
          <p:cxnSp>
            <p:nvCxnSpPr>
              <p:cNvPr id="77" name="Straight Connector 76">
                <a:extLst>
                  <a:ext uri="{FF2B5EF4-FFF2-40B4-BE49-F238E27FC236}">
                    <a16:creationId xmlns:a16="http://schemas.microsoft.com/office/drawing/2014/main" id="{A9D89EB3-3AB9-47BE-A10E-FAE7DE0AE4FD}"/>
                  </a:ext>
                </a:extLst>
              </p:cNvPr>
              <p:cNvCxnSpPr>
                <a:cxnSpLocks/>
                <a:stCxn id="78" idx="4"/>
                <a:endCxn id="79" idx="0"/>
              </p:cNvCxnSpPr>
              <p:nvPr/>
            </p:nvCxnSpPr>
            <p:spPr bwMode="auto">
              <a:xfrm>
                <a:off x="4228729" y="5466986"/>
                <a:ext cx="0" cy="476607"/>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78" name="Oval 77">
                <a:extLst>
                  <a:ext uri="{FF2B5EF4-FFF2-40B4-BE49-F238E27FC236}">
                    <a16:creationId xmlns:a16="http://schemas.microsoft.com/office/drawing/2014/main" id="{3FD83532-61A0-4050-B879-D38647DCEB4B}"/>
                  </a:ext>
                </a:extLst>
              </p:cNvPr>
              <p:cNvSpPr/>
              <p:nvPr/>
            </p:nvSpPr>
            <p:spPr bwMode="auto">
              <a:xfrm>
                <a:off x="3929364" y="4868257"/>
                <a:ext cx="598729" cy="598729"/>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9" name="Oval 78">
                <a:extLst>
                  <a:ext uri="{FF2B5EF4-FFF2-40B4-BE49-F238E27FC236}">
                    <a16:creationId xmlns:a16="http://schemas.microsoft.com/office/drawing/2014/main" id="{AA203D67-B000-4451-9534-B0DA7B167F57}"/>
                  </a:ext>
                </a:extLst>
              </p:cNvPr>
              <p:cNvSpPr/>
              <p:nvPr/>
            </p:nvSpPr>
            <p:spPr bwMode="auto">
              <a:xfrm>
                <a:off x="3929364" y="5943593"/>
                <a:ext cx="598729" cy="59872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80" name="Straight Connector 79">
                <a:extLst>
                  <a:ext uri="{FF2B5EF4-FFF2-40B4-BE49-F238E27FC236}">
                    <a16:creationId xmlns:a16="http://schemas.microsoft.com/office/drawing/2014/main" id="{20C4FFC9-C61E-4CCA-B03B-16F064ED1062}"/>
                  </a:ext>
                </a:extLst>
              </p:cNvPr>
              <p:cNvCxnSpPr>
                <a:cxnSpLocks/>
                <a:stCxn id="81" idx="4"/>
                <a:endCxn id="82" idx="0"/>
              </p:cNvCxnSpPr>
              <p:nvPr/>
            </p:nvCxnSpPr>
            <p:spPr bwMode="auto">
              <a:xfrm>
                <a:off x="9267373" y="5466986"/>
                <a:ext cx="0" cy="476607"/>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81" name="Oval 80">
                <a:extLst>
                  <a:ext uri="{FF2B5EF4-FFF2-40B4-BE49-F238E27FC236}">
                    <a16:creationId xmlns:a16="http://schemas.microsoft.com/office/drawing/2014/main" id="{D6F756C8-75B6-494A-9B58-097AECC344CB}"/>
                  </a:ext>
                </a:extLst>
              </p:cNvPr>
              <p:cNvSpPr/>
              <p:nvPr/>
            </p:nvSpPr>
            <p:spPr bwMode="auto">
              <a:xfrm>
                <a:off x="8968008" y="4868257"/>
                <a:ext cx="598729" cy="598729"/>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82" name="Oval 81">
                <a:extLst>
                  <a:ext uri="{FF2B5EF4-FFF2-40B4-BE49-F238E27FC236}">
                    <a16:creationId xmlns:a16="http://schemas.microsoft.com/office/drawing/2014/main" id="{279FDD1F-E8B5-4D69-98CD-E913CCF80C2C}"/>
                  </a:ext>
                </a:extLst>
              </p:cNvPr>
              <p:cNvSpPr/>
              <p:nvPr/>
            </p:nvSpPr>
            <p:spPr bwMode="auto">
              <a:xfrm>
                <a:off x="8968008" y="5943593"/>
                <a:ext cx="598729" cy="59872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pSp>
        <p:sp>
          <p:nvSpPr>
            <p:cNvPr id="127" name="TextBox 126">
              <a:extLst>
                <a:ext uri="{FF2B5EF4-FFF2-40B4-BE49-F238E27FC236}">
                  <a16:creationId xmlns:a16="http://schemas.microsoft.com/office/drawing/2014/main" id="{696A58C7-B384-4EEF-AD70-F0BA63AA2EA7}"/>
                </a:ext>
              </a:extLst>
            </p:cNvPr>
            <p:cNvSpPr txBox="1"/>
            <p:nvPr/>
          </p:nvSpPr>
          <p:spPr>
            <a:xfrm>
              <a:off x="9032848" y="2320672"/>
              <a:ext cx="2015295" cy="461665"/>
            </a:xfrm>
            <a:prstGeom prst="rect">
              <a:avLst/>
            </a:prstGeom>
            <a:noFill/>
          </p:spPr>
          <p:txBody>
            <a:bodyPr wrap="none" rtlCol="0">
              <a:spAutoFit/>
            </a:bodyPr>
            <a:lstStyle/>
            <a:p>
              <a:r>
                <a:rPr lang="en-US" sz="2400" dirty="0">
                  <a:latin typeface="+mn-lt"/>
                </a:rPr>
                <a:t>Set 1 (Males)</a:t>
              </a:r>
            </a:p>
          </p:txBody>
        </p:sp>
        <p:sp>
          <p:nvSpPr>
            <p:cNvPr id="128" name="TextBox 127">
              <a:extLst>
                <a:ext uri="{FF2B5EF4-FFF2-40B4-BE49-F238E27FC236}">
                  <a16:creationId xmlns:a16="http://schemas.microsoft.com/office/drawing/2014/main" id="{BFB1D55C-3238-4ED2-ADBC-FEB71FF3E179}"/>
                </a:ext>
              </a:extLst>
            </p:cNvPr>
            <p:cNvSpPr txBox="1"/>
            <p:nvPr/>
          </p:nvSpPr>
          <p:spPr>
            <a:xfrm>
              <a:off x="8853311" y="4807502"/>
              <a:ext cx="2374368" cy="461665"/>
            </a:xfrm>
            <a:prstGeom prst="rect">
              <a:avLst/>
            </a:prstGeom>
            <a:noFill/>
          </p:spPr>
          <p:txBody>
            <a:bodyPr wrap="none" rtlCol="0">
              <a:spAutoFit/>
            </a:bodyPr>
            <a:lstStyle/>
            <a:p>
              <a:r>
                <a:rPr lang="en-US" sz="2400" dirty="0">
                  <a:latin typeface="+mn-lt"/>
                </a:rPr>
                <a:t>Set 2 (Females)</a:t>
              </a:r>
            </a:p>
          </p:txBody>
        </p:sp>
      </p:grpSp>
      <p:sp>
        <p:nvSpPr>
          <p:cNvPr id="27" name="Rectangle 26">
            <a:hlinkClick r:id="rId2" action="ppaction://hlinksldjump"/>
            <a:extLst>
              <a:ext uri="{FF2B5EF4-FFF2-40B4-BE49-F238E27FC236}">
                <a16:creationId xmlns:a16="http://schemas.microsoft.com/office/drawing/2014/main" id="{6C09C912-D54C-4D5C-87B2-3831BEC0776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025557798"/>
      </p:ext>
    </p:extLst>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034"/>
            <a:ext cx="6459610" cy="6029021"/>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Stable Marriage/Matching Problem (One-to-One)</a:t>
            </a:r>
          </a:p>
          <a:p>
            <a:pPr lvl="1"/>
            <a:r>
              <a:rPr lang="en-US" dirty="0">
                <a:cs typeface="Arial"/>
              </a:rPr>
              <a:t>Two sets of entities place preferences for each other </a:t>
            </a:r>
          </a:p>
          <a:p>
            <a:pPr lvl="1"/>
            <a:r>
              <a:rPr lang="en-US" dirty="0">
                <a:cs typeface="Arial"/>
              </a:rPr>
              <a:t>Goal is to find a stable match: no two members of opposite sets prefer each other to their assigned match</a:t>
            </a:r>
          </a:p>
          <a:p>
            <a:pPr lvl="1"/>
            <a:r>
              <a:rPr lang="en-US" dirty="0">
                <a:solidFill>
                  <a:schemeClr val="bg2">
                    <a:lumMod val="60000"/>
                    <a:lumOff val="40000"/>
                  </a:schemeClr>
                </a:solidFill>
                <a:cs typeface="Arial"/>
              </a:rPr>
              <a:t>Stable Marriage Algorithm, invented by David Gale and Lloyd Shapley [2], ensures such a match</a:t>
            </a:r>
          </a:p>
          <a:p>
            <a:pPr lvl="1"/>
            <a:endParaRPr lang="en-US" dirty="0">
              <a:solidFill>
                <a:schemeClr val="bg2">
                  <a:lumMod val="60000"/>
                  <a:lumOff val="40000"/>
                </a:schemeClr>
              </a:solidFill>
              <a:cs typeface="Aria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Modeling Techniques</a:t>
            </a:r>
          </a:p>
        </p:txBody>
      </p:sp>
      <p:grpSp>
        <p:nvGrpSpPr>
          <p:cNvPr id="3" name="Group 2">
            <a:extLst>
              <a:ext uri="{FF2B5EF4-FFF2-40B4-BE49-F238E27FC236}">
                <a16:creationId xmlns:a16="http://schemas.microsoft.com/office/drawing/2014/main" id="{9F667CD6-0898-4105-9347-0580DAACB2CB}"/>
              </a:ext>
            </a:extLst>
          </p:cNvPr>
          <p:cNvGrpSpPr/>
          <p:nvPr/>
        </p:nvGrpSpPr>
        <p:grpSpPr>
          <a:xfrm>
            <a:off x="7282494" y="2320671"/>
            <a:ext cx="5637373" cy="2948495"/>
            <a:chOff x="7282494" y="2320672"/>
            <a:chExt cx="5637373" cy="2948495"/>
          </a:xfrm>
        </p:grpSpPr>
        <p:grpSp>
          <p:nvGrpSpPr>
            <p:cNvPr id="75" name="Group 74">
              <a:extLst>
                <a:ext uri="{FF2B5EF4-FFF2-40B4-BE49-F238E27FC236}">
                  <a16:creationId xmlns:a16="http://schemas.microsoft.com/office/drawing/2014/main" id="{BB8A3D96-8BBE-4BD6-BDD4-E1296E4E465A}"/>
                </a:ext>
              </a:extLst>
            </p:cNvPr>
            <p:cNvGrpSpPr/>
            <p:nvPr/>
          </p:nvGrpSpPr>
          <p:grpSpPr>
            <a:xfrm>
              <a:off x="7282494" y="2957886"/>
              <a:ext cx="5637373" cy="1674065"/>
              <a:chOff x="3929364" y="4868257"/>
              <a:chExt cx="5637373" cy="1674065"/>
            </a:xfrm>
          </p:grpSpPr>
          <p:grpSp>
            <p:nvGrpSpPr>
              <p:cNvPr id="76" name="Group 75">
                <a:extLst>
                  <a:ext uri="{FF2B5EF4-FFF2-40B4-BE49-F238E27FC236}">
                    <a16:creationId xmlns:a16="http://schemas.microsoft.com/office/drawing/2014/main" id="{731F3276-32B5-44FD-8C04-FE1B49647845}"/>
                  </a:ext>
                </a:extLst>
              </p:cNvPr>
              <p:cNvGrpSpPr/>
              <p:nvPr/>
            </p:nvGrpSpPr>
            <p:grpSpPr>
              <a:xfrm>
                <a:off x="4936623" y="4868257"/>
                <a:ext cx="3620503" cy="1674065"/>
                <a:chOff x="5088068" y="4790594"/>
                <a:chExt cx="3317615" cy="1534014"/>
              </a:xfrm>
            </p:grpSpPr>
            <p:cxnSp>
              <p:nvCxnSpPr>
                <p:cNvPr id="83" name="Straight Connector 82">
                  <a:extLst>
                    <a:ext uri="{FF2B5EF4-FFF2-40B4-BE49-F238E27FC236}">
                      <a16:creationId xmlns:a16="http://schemas.microsoft.com/office/drawing/2014/main" id="{A465E735-77E5-4930-8658-D0D731CE1811}"/>
                    </a:ext>
                  </a:extLst>
                </p:cNvPr>
                <p:cNvCxnSpPr>
                  <a:cxnSpLocks/>
                  <a:stCxn id="84" idx="4"/>
                  <a:endCxn id="117" idx="0"/>
                </p:cNvCxnSpPr>
                <p:nvPr/>
              </p:nvCxnSpPr>
              <p:spPr bwMode="auto">
                <a:xfrm>
                  <a:off x="6285379"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84" name="Oval 83">
                  <a:extLst>
                    <a:ext uri="{FF2B5EF4-FFF2-40B4-BE49-F238E27FC236}">
                      <a16:creationId xmlns:a16="http://schemas.microsoft.com/office/drawing/2014/main" id="{12B75E41-852E-4111-ACC2-211A6591A891}"/>
                    </a:ext>
                  </a:extLst>
                </p:cNvPr>
                <p:cNvSpPr/>
                <p:nvPr/>
              </p:nvSpPr>
              <p:spPr bwMode="auto">
                <a:xfrm>
                  <a:off x="6011059"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7" name="Oval 116">
                  <a:extLst>
                    <a:ext uri="{FF2B5EF4-FFF2-40B4-BE49-F238E27FC236}">
                      <a16:creationId xmlns:a16="http://schemas.microsoft.com/office/drawing/2014/main" id="{73889269-27EC-4207-8458-383B1ADB3462}"/>
                    </a:ext>
                  </a:extLst>
                </p:cNvPr>
                <p:cNvSpPr/>
                <p:nvPr/>
              </p:nvSpPr>
              <p:spPr bwMode="auto">
                <a:xfrm>
                  <a:off x="6011059"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18" name="Straight Connector 117">
                  <a:extLst>
                    <a:ext uri="{FF2B5EF4-FFF2-40B4-BE49-F238E27FC236}">
                      <a16:creationId xmlns:a16="http://schemas.microsoft.com/office/drawing/2014/main" id="{69E44926-B899-494D-B22C-80A388FD517A}"/>
                    </a:ext>
                  </a:extLst>
                </p:cNvPr>
                <p:cNvCxnSpPr>
                  <a:cxnSpLocks/>
                  <a:stCxn id="119" idx="4"/>
                  <a:endCxn id="120" idx="0"/>
                </p:cNvCxnSpPr>
                <p:nvPr/>
              </p:nvCxnSpPr>
              <p:spPr bwMode="auto">
                <a:xfrm>
                  <a:off x="7208371"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19" name="Oval 118">
                  <a:extLst>
                    <a:ext uri="{FF2B5EF4-FFF2-40B4-BE49-F238E27FC236}">
                      <a16:creationId xmlns:a16="http://schemas.microsoft.com/office/drawing/2014/main" id="{B569EF93-A8D3-4D9B-82B5-CBC19FE2DC00}"/>
                    </a:ext>
                  </a:extLst>
                </p:cNvPr>
                <p:cNvSpPr/>
                <p:nvPr/>
              </p:nvSpPr>
              <p:spPr bwMode="auto">
                <a:xfrm>
                  <a:off x="6934051"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0" name="Oval 119">
                  <a:extLst>
                    <a:ext uri="{FF2B5EF4-FFF2-40B4-BE49-F238E27FC236}">
                      <a16:creationId xmlns:a16="http://schemas.microsoft.com/office/drawing/2014/main" id="{65EACF12-7106-4D9E-9512-7A78E81A4BEA}"/>
                    </a:ext>
                  </a:extLst>
                </p:cNvPr>
                <p:cNvSpPr/>
                <p:nvPr/>
              </p:nvSpPr>
              <p:spPr bwMode="auto">
                <a:xfrm>
                  <a:off x="6934051"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21" name="Straight Connector 120">
                  <a:extLst>
                    <a:ext uri="{FF2B5EF4-FFF2-40B4-BE49-F238E27FC236}">
                      <a16:creationId xmlns:a16="http://schemas.microsoft.com/office/drawing/2014/main" id="{6C8E98BE-7E4A-44BD-88DC-65BF9084D0CA}"/>
                    </a:ext>
                  </a:extLst>
                </p:cNvPr>
                <p:cNvCxnSpPr>
                  <a:cxnSpLocks/>
                  <a:stCxn id="122" idx="4"/>
                  <a:endCxn id="123" idx="0"/>
                </p:cNvCxnSpPr>
                <p:nvPr/>
              </p:nvCxnSpPr>
              <p:spPr bwMode="auto">
                <a:xfrm>
                  <a:off x="5362388"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22" name="Oval 121">
                  <a:extLst>
                    <a:ext uri="{FF2B5EF4-FFF2-40B4-BE49-F238E27FC236}">
                      <a16:creationId xmlns:a16="http://schemas.microsoft.com/office/drawing/2014/main" id="{8426DC7C-0DC4-42F7-8BF7-395F5C222F16}"/>
                    </a:ext>
                  </a:extLst>
                </p:cNvPr>
                <p:cNvSpPr/>
                <p:nvPr/>
              </p:nvSpPr>
              <p:spPr bwMode="auto">
                <a:xfrm>
                  <a:off x="5088068"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3" name="Oval 122">
                  <a:extLst>
                    <a:ext uri="{FF2B5EF4-FFF2-40B4-BE49-F238E27FC236}">
                      <a16:creationId xmlns:a16="http://schemas.microsoft.com/office/drawing/2014/main" id="{D2565622-3758-4C08-833C-CAF86C92B236}"/>
                    </a:ext>
                  </a:extLst>
                </p:cNvPr>
                <p:cNvSpPr/>
                <p:nvPr/>
              </p:nvSpPr>
              <p:spPr bwMode="auto">
                <a:xfrm>
                  <a:off x="5088068"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24" name="Straight Connector 123">
                  <a:extLst>
                    <a:ext uri="{FF2B5EF4-FFF2-40B4-BE49-F238E27FC236}">
                      <a16:creationId xmlns:a16="http://schemas.microsoft.com/office/drawing/2014/main" id="{FBFDB664-B953-43C4-9918-0142B67C6B62}"/>
                    </a:ext>
                  </a:extLst>
                </p:cNvPr>
                <p:cNvCxnSpPr>
                  <a:cxnSpLocks/>
                  <a:stCxn id="125" idx="4"/>
                  <a:endCxn id="126" idx="0"/>
                </p:cNvCxnSpPr>
                <p:nvPr/>
              </p:nvCxnSpPr>
              <p:spPr bwMode="auto">
                <a:xfrm>
                  <a:off x="8131363"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25" name="Oval 124">
                  <a:extLst>
                    <a:ext uri="{FF2B5EF4-FFF2-40B4-BE49-F238E27FC236}">
                      <a16:creationId xmlns:a16="http://schemas.microsoft.com/office/drawing/2014/main" id="{E9FB93EC-3D9A-42E3-AA15-73CD54CE303D}"/>
                    </a:ext>
                  </a:extLst>
                </p:cNvPr>
                <p:cNvSpPr/>
                <p:nvPr/>
              </p:nvSpPr>
              <p:spPr bwMode="auto">
                <a:xfrm>
                  <a:off x="7857043"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6" name="Oval 125">
                  <a:extLst>
                    <a:ext uri="{FF2B5EF4-FFF2-40B4-BE49-F238E27FC236}">
                      <a16:creationId xmlns:a16="http://schemas.microsoft.com/office/drawing/2014/main" id="{665CF88C-A0EF-4299-8B66-58E20ADB535F}"/>
                    </a:ext>
                  </a:extLst>
                </p:cNvPr>
                <p:cNvSpPr/>
                <p:nvPr/>
              </p:nvSpPr>
              <p:spPr bwMode="auto">
                <a:xfrm>
                  <a:off x="7857043"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pSp>
          <p:cxnSp>
            <p:nvCxnSpPr>
              <p:cNvPr id="77" name="Straight Connector 76">
                <a:extLst>
                  <a:ext uri="{FF2B5EF4-FFF2-40B4-BE49-F238E27FC236}">
                    <a16:creationId xmlns:a16="http://schemas.microsoft.com/office/drawing/2014/main" id="{A9D89EB3-3AB9-47BE-A10E-FAE7DE0AE4FD}"/>
                  </a:ext>
                </a:extLst>
              </p:cNvPr>
              <p:cNvCxnSpPr>
                <a:cxnSpLocks/>
                <a:stCxn id="78" idx="4"/>
                <a:endCxn id="79" idx="0"/>
              </p:cNvCxnSpPr>
              <p:nvPr/>
            </p:nvCxnSpPr>
            <p:spPr bwMode="auto">
              <a:xfrm>
                <a:off x="4228729" y="5466986"/>
                <a:ext cx="0" cy="476607"/>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78" name="Oval 77">
                <a:extLst>
                  <a:ext uri="{FF2B5EF4-FFF2-40B4-BE49-F238E27FC236}">
                    <a16:creationId xmlns:a16="http://schemas.microsoft.com/office/drawing/2014/main" id="{3FD83532-61A0-4050-B879-D38647DCEB4B}"/>
                  </a:ext>
                </a:extLst>
              </p:cNvPr>
              <p:cNvSpPr/>
              <p:nvPr/>
            </p:nvSpPr>
            <p:spPr bwMode="auto">
              <a:xfrm>
                <a:off x="3929364" y="4868257"/>
                <a:ext cx="598729" cy="598729"/>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9" name="Oval 78">
                <a:extLst>
                  <a:ext uri="{FF2B5EF4-FFF2-40B4-BE49-F238E27FC236}">
                    <a16:creationId xmlns:a16="http://schemas.microsoft.com/office/drawing/2014/main" id="{AA203D67-B000-4451-9534-B0DA7B167F57}"/>
                  </a:ext>
                </a:extLst>
              </p:cNvPr>
              <p:cNvSpPr/>
              <p:nvPr/>
            </p:nvSpPr>
            <p:spPr bwMode="auto">
              <a:xfrm>
                <a:off x="3929364" y="5943593"/>
                <a:ext cx="598729" cy="59872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80" name="Straight Connector 79">
                <a:extLst>
                  <a:ext uri="{FF2B5EF4-FFF2-40B4-BE49-F238E27FC236}">
                    <a16:creationId xmlns:a16="http://schemas.microsoft.com/office/drawing/2014/main" id="{20C4FFC9-C61E-4CCA-B03B-16F064ED1062}"/>
                  </a:ext>
                </a:extLst>
              </p:cNvPr>
              <p:cNvCxnSpPr>
                <a:cxnSpLocks/>
                <a:stCxn id="81" idx="4"/>
                <a:endCxn id="82" idx="0"/>
              </p:cNvCxnSpPr>
              <p:nvPr/>
            </p:nvCxnSpPr>
            <p:spPr bwMode="auto">
              <a:xfrm>
                <a:off x="9267373" y="5466986"/>
                <a:ext cx="0" cy="476607"/>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81" name="Oval 80">
                <a:extLst>
                  <a:ext uri="{FF2B5EF4-FFF2-40B4-BE49-F238E27FC236}">
                    <a16:creationId xmlns:a16="http://schemas.microsoft.com/office/drawing/2014/main" id="{D6F756C8-75B6-494A-9B58-097AECC344CB}"/>
                  </a:ext>
                </a:extLst>
              </p:cNvPr>
              <p:cNvSpPr/>
              <p:nvPr/>
            </p:nvSpPr>
            <p:spPr bwMode="auto">
              <a:xfrm>
                <a:off x="8968008" y="4868257"/>
                <a:ext cx="598729" cy="598729"/>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82" name="Oval 81">
                <a:extLst>
                  <a:ext uri="{FF2B5EF4-FFF2-40B4-BE49-F238E27FC236}">
                    <a16:creationId xmlns:a16="http://schemas.microsoft.com/office/drawing/2014/main" id="{279FDD1F-E8B5-4D69-98CD-E913CCF80C2C}"/>
                  </a:ext>
                </a:extLst>
              </p:cNvPr>
              <p:cNvSpPr/>
              <p:nvPr/>
            </p:nvSpPr>
            <p:spPr bwMode="auto">
              <a:xfrm>
                <a:off x="8968008" y="5943593"/>
                <a:ext cx="598729" cy="59872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pSp>
        <p:sp>
          <p:nvSpPr>
            <p:cNvPr id="127" name="TextBox 126">
              <a:extLst>
                <a:ext uri="{FF2B5EF4-FFF2-40B4-BE49-F238E27FC236}">
                  <a16:creationId xmlns:a16="http://schemas.microsoft.com/office/drawing/2014/main" id="{696A58C7-B384-4EEF-AD70-F0BA63AA2EA7}"/>
                </a:ext>
              </a:extLst>
            </p:cNvPr>
            <p:cNvSpPr txBox="1"/>
            <p:nvPr/>
          </p:nvSpPr>
          <p:spPr>
            <a:xfrm>
              <a:off x="9032848" y="2320672"/>
              <a:ext cx="2015295" cy="461665"/>
            </a:xfrm>
            <a:prstGeom prst="rect">
              <a:avLst/>
            </a:prstGeom>
            <a:noFill/>
          </p:spPr>
          <p:txBody>
            <a:bodyPr wrap="none" rtlCol="0">
              <a:spAutoFit/>
            </a:bodyPr>
            <a:lstStyle/>
            <a:p>
              <a:r>
                <a:rPr lang="en-US" sz="2400" dirty="0">
                  <a:latin typeface="+mn-lt"/>
                </a:rPr>
                <a:t>Set 1 (Males)</a:t>
              </a:r>
            </a:p>
          </p:txBody>
        </p:sp>
        <p:sp>
          <p:nvSpPr>
            <p:cNvPr id="128" name="TextBox 127">
              <a:extLst>
                <a:ext uri="{FF2B5EF4-FFF2-40B4-BE49-F238E27FC236}">
                  <a16:creationId xmlns:a16="http://schemas.microsoft.com/office/drawing/2014/main" id="{BFB1D55C-3238-4ED2-ADBC-FEB71FF3E179}"/>
                </a:ext>
              </a:extLst>
            </p:cNvPr>
            <p:cNvSpPr txBox="1"/>
            <p:nvPr/>
          </p:nvSpPr>
          <p:spPr>
            <a:xfrm>
              <a:off x="8853311" y="4807502"/>
              <a:ext cx="2374368" cy="461665"/>
            </a:xfrm>
            <a:prstGeom prst="rect">
              <a:avLst/>
            </a:prstGeom>
            <a:noFill/>
          </p:spPr>
          <p:txBody>
            <a:bodyPr wrap="none" rtlCol="0">
              <a:spAutoFit/>
            </a:bodyPr>
            <a:lstStyle/>
            <a:p>
              <a:r>
                <a:rPr lang="en-US" sz="2400" dirty="0">
                  <a:latin typeface="+mn-lt"/>
                </a:rPr>
                <a:t>Set 2 (Females)</a:t>
              </a:r>
            </a:p>
          </p:txBody>
        </p:sp>
      </p:grpSp>
      <p:sp>
        <p:nvSpPr>
          <p:cNvPr id="35" name="Arrow: Right 34">
            <a:extLst>
              <a:ext uri="{FF2B5EF4-FFF2-40B4-BE49-F238E27FC236}">
                <a16:creationId xmlns:a16="http://schemas.microsoft.com/office/drawing/2014/main" id="{2E653C15-5C0C-43D2-A9C7-7644AFBFC6BD}"/>
              </a:ext>
            </a:extLst>
          </p:cNvPr>
          <p:cNvSpPr/>
          <p:nvPr/>
        </p:nvSpPr>
        <p:spPr bwMode="auto">
          <a:xfrm rot="16200000">
            <a:off x="7464993" y="5707890"/>
            <a:ext cx="457200" cy="2286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6" name="TextBox 35">
            <a:extLst>
              <a:ext uri="{FF2B5EF4-FFF2-40B4-BE49-F238E27FC236}">
                <a16:creationId xmlns:a16="http://schemas.microsoft.com/office/drawing/2014/main" id="{963F622F-971F-441C-B680-7130D633230E}"/>
              </a:ext>
            </a:extLst>
          </p:cNvPr>
          <p:cNvSpPr txBox="1"/>
          <p:nvPr/>
        </p:nvSpPr>
        <p:spPr>
          <a:xfrm>
            <a:off x="7836847" y="5589125"/>
            <a:ext cx="2563522" cy="461665"/>
          </a:xfrm>
          <a:prstGeom prst="rect">
            <a:avLst/>
          </a:prstGeom>
          <a:noFill/>
        </p:spPr>
        <p:txBody>
          <a:bodyPr wrap="none" rtlCol="0">
            <a:spAutoFit/>
          </a:bodyPr>
          <a:lstStyle/>
          <a:p>
            <a:r>
              <a:rPr lang="en-US" sz="2400" dirty="0">
                <a:latin typeface="+mn-lt"/>
              </a:rPr>
              <a:t>Preferred Partner</a:t>
            </a:r>
          </a:p>
        </p:txBody>
      </p:sp>
      <p:sp>
        <p:nvSpPr>
          <p:cNvPr id="44" name="TextBox 43">
            <a:extLst>
              <a:ext uri="{FF2B5EF4-FFF2-40B4-BE49-F238E27FC236}">
                <a16:creationId xmlns:a16="http://schemas.microsoft.com/office/drawing/2014/main" id="{B9BDA281-5359-4EC3-A874-97E34DBEF20F}"/>
              </a:ext>
            </a:extLst>
          </p:cNvPr>
          <p:cNvSpPr txBox="1"/>
          <p:nvPr/>
        </p:nvSpPr>
        <p:spPr>
          <a:xfrm>
            <a:off x="7421852" y="2367038"/>
            <a:ext cx="1263487" cy="461665"/>
          </a:xfrm>
          <a:prstGeom prst="rect">
            <a:avLst/>
          </a:prstGeom>
          <a:noFill/>
        </p:spPr>
        <p:txBody>
          <a:bodyPr wrap="none" rtlCol="0">
            <a:spAutoFit/>
          </a:bodyPr>
          <a:lstStyle/>
          <a:p>
            <a:r>
              <a:rPr lang="en-US" sz="2400" dirty="0">
                <a:latin typeface="+mn-lt"/>
              </a:rPr>
              <a:t>(Stable)</a:t>
            </a:r>
          </a:p>
        </p:txBody>
      </p:sp>
      <p:sp>
        <p:nvSpPr>
          <p:cNvPr id="32" name="Arrow: Up-Down 31">
            <a:extLst>
              <a:ext uri="{FF2B5EF4-FFF2-40B4-BE49-F238E27FC236}">
                <a16:creationId xmlns:a16="http://schemas.microsoft.com/office/drawing/2014/main" id="{D2E790C1-DAA5-4B33-A997-E74379371832}"/>
              </a:ext>
            </a:extLst>
          </p:cNvPr>
          <p:cNvSpPr/>
          <p:nvPr/>
        </p:nvSpPr>
        <p:spPr bwMode="auto">
          <a:xfrm>
            <a:off x="7479135" y="3440016"/>
            <a:ext cx="228600" cy="721605"/>
          </a:xfrm>
          <a:prstGeom prst="up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4" name="Arrow: Right 33">
            <a:extLst>
              <a:ext uri="{FF2B5EF4-FFF2-40B4-BE49-F238E27FC236}">
                <a16:creationId xmlns:a16="http://schemas.microsoft.com/office/drawing/2014/main" id="{E65D6E57-91E2-4A00-9D7E-9A1059E24668}"/>
              </a:ext>
            </a:extLst>
          </p:cNvPr>
          <p:cNvSpPr/>
          <p:nvPr/>
        </p:nvSpPr>
        <p:spPr bwMode="auto">
          <a:xfrm rot="13797616">
            <a:off x="7557682" y="3639504"/>
            <a:ext cx="991829" cy="2286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113FF5DE-0933-4553-94D4-DE9F50A60723}"/>
              </a:ext>
            </a:extLst>
          </p:cNvPr>
          <p:cNvSpPr/>
          <p:nvPr/>
        </p:nvSpPr>
        <p:spPr bwMode="auto">
          <a:xfrm>
            <a:off x="7047756" y="2800318"/>
            <a:ext cx="2011680" cy="201168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4E8CAFA7-371D-4F4C-A15B-EC4C47D3F327}"/>
              </a:ext>
            </a:extLst>
          </p:cNvPr>
          <p:cNvSpPr txBox="1"/>
          <p:nvPr/>
        </p:nvSpPr>
        <p:spPr>
          <a:xfrm>
            <a:off x="7398056" y="3009129"/>
            <a:ext cx="372218" cy="430887"/>
          </a:xfrm>
          <a:prstGeom prst="rect">
            <a:avLst/>
          </a:prstGeom>
          <a:noFill/>
        </p:spPr>
        <p:txBody>
          <a:bodyPr wrap="none" rtlCol="0">
            <a:spAutoFit/>
          </a:bodyPr>
          <a:lstStyle/>
          <a:p>
            <a:r>
              <a:rPr lang="en-US" dirty="0"/>
              <a:t>A</a:t>
            </a:r>
          </a:p>
        </p:txBody>
      </p:sp>
      <p:sp>
        <p:nvSpPr>
          <p:cNvPr id="38" name="TextBox 37">
            <a:extLst>
              <a:ext uri="{FF2B5EF4-FFF2-40B4-BE49-F238E27FC236}">
                <a16:creationId xmlns:a16="http://schemas.microsoft.com/office/drawing/2014/main" id="{63597ABF-0D65-4367-93D1-0DE681B6CAE7}"/>
              </a:ext>
            </a:extLst>
          </p:cNvPr>
          <p:cNvSpPr txBox="1"/>
          <p:nvPr/>
        </p:nvSpPr>
        <p:spPr>
          <a:xfrm>
            <a:off x="7413241" y="4117141"/>
            <a:ext cx="372218" cy="430887"/>
          </a:xfrm>
          <a:prstGeom prst="rect">
            <a:avLst/>
          </a:prstGeom>
          <a:noFill/>
        </p:spPr>
        <p:txBody>
          <a:bodyPr wrap="none" rtlCol="0">
            <a:spAutoFit/>
          </a:bodyPr>
          <a:lstStyle/>
          <a:p>
            <a:r>
              <a:rPr lang="en-US" dirty="0"/>
              <a:t>A</a:t>
            </a:r>
          </a:p>
        </p:txBody>
      </p:sp>
      <p:sp>
        <p:nvSpPr>
          <p:cNvPr id="39" name="TextBox 38">
            <a:extLst>
              <a:ext uri="{FF2B5EF4-FFF2-40B4-BE49-F238E27FC236}">
                <a16:creationId xmlns:a16="http://schemas.microsoft.com/office/drawing/2014/main" id="{551CD63A-735F-464C-B8EB-620BD634EC8E}"/>
              </a:ext>
            </a:extLst>
          </p:cNvPr>
          <p:cNvSpPr txBox="1"/>
          <p:nvPr/>
        </p:nvSpPr>
        <p:spPr>
          <a:xfrm>
            <a:off x="8391587" y="4117140"/>
            <a:ext cx="372218" cy="430887"/>
          </a:xfrm>
          <a:prstGeom prst="rect">
            <a:avLst/>
          </a:prstGeom>
          <a:noFill/>
        </p:spPr>
        <p:txBody>
          <a:bodyPr wrap="none" rtlCol="0">
            <a:spAutoFit/>
          </a:bodyPr>
          <a:lstStyle/>
          <a:p>
            <a:r>
              <a:rPr lang="en-US" dirty="0"/>
              <a:t>B</a:t>
            </a:r>
          </a:p>
        </p:txBody>
      </p:sp>
      <p:sp>
        <p:nvSpPr>
          <p:cNvPr id="40" name="TextBox 39">
            <a:extLst>
              <a:ext uri="{FF2B5EF4-FFF2-40B4-BE49-F238E27FC236}">
                <a16:creationId xmlns:a16="http://schemas.microsoft.com/office/drawing/2014/main" id="{84F6E3D5-37E6-42AC-BF36-DA471DF54BA2}"/>
              </a:ext>
            </a:extLst>
          </p:cNvPr>
          <p:cNvSpPr txBox="1"/>
          <p:nvPr/>
        </p:nvSpPr>
        <p:spPr>
          <a:xfrm>
            <a:off x="8391587" y="3046539"/>
            <a:ext cx="372218" cy="430887"/>
          </a:xfrm>
          <a:prstGeom prst="rect">
            <a:avLst/>
          </a:prstGeom>
          <a:noFill/>
        </p:spPr>
        <p:txBody>
          <a:bodyPr wrap="none" rtlCol="0">
            <a:spAutoFit/>
          </a:bodyPr>
          <a:lstStyle/>
          <a:p>
            <a:r>
              <a:rPr lang="en-US" dirty="0"/>
              <a:t>B</a:t>
            </a:r>
          </a:p>
        </p:txBody>
      </p:sp>
      <p:sp>
        <p:nvSpPr>
          <p:cNvPr id="41" name="Arrow: Right 40">
            <a:extLst>
              <a:ext uri="{FF2B5EF4-FFF2-40B4-BE49-F238E27FC236}">
                <a16:creationId xmlns:a16="http://schemas.microsoft.com/office/drawing/2014/main" id="{20AD47B4-7B15-4391-B3FE-0A5390D07927}"/>
              </a:ext>
            </a:extLst>
          </p:cNvPr>
          <p:cNvSpPr/>
          <p:nvPr/>
        </p:nvSpPr>
        <p:spPr bwMode="auto">
          <a:xfrm rot="5400000" flipV="1">
            <a:off x="8293033" y="3733786"/>
            <a:ext cx="593205" cy="2286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2" name="Rectangle 41">
            <a:hlinkClick r:id="rId2" action="ppaction://hlinksldjump"/>
            <a:extLst>
              <a:ext uri="{FF2B5EF4-FFF2-40B4-BE49-F238E27FC236}">
                <a16:creationId xmlns:a16="http://schemas.microsoft.com/office/drawing/2014/main" id="{BC249850-5E0F-4E43-A8FA-12232D05434F}"/>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50545340"/>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Description</a:t>
            </a:r>
          </a:p>
        </p:txBody>
      </p:sp>
      <p:sp>
        <p:nvSpPr>
          <p:cNvPr id="3" name="Content Placeholder 2"/>
          <p:cNvSpPr>
            <a:spLocks noGrp="1"/>
          </p:cNvSpPr>
          <p:nvPr>
            <p:ph idx="1"/>
          </p:nvPr>
        </p:nvSpPr>
        <p:spPr/>
        <p:txBody>
          <a:bodyPr/>
          <a:lstStyle/>
          <a:p>
            <a:r>
              <a:rPr lang="en-US" dirty="0"/>
              <a:t>AFSC Quotas</a:t>
            </a:r>
          </a:p>
          <a:p>
            <a:pPr lvl="1"/>
            <a:r>
              <a:rPr lang="en-US" dirty="0"/>
              <a:t>Range on number of cadets to be assigned</a:t>
            </a:r>
          </a:p>
          <a:p>
            <a:pPr lvl="1"/>
            <a:r>
              <a:rPr lang="en-US" dirty="0"/>
              <a:t>Most important priority</a:t>
            </a:r>
          </a:p>
          <a:p>
            <a:r>
              <a:rPr lang="en-US" dirty="0"/>
              <a:t>AFSC Qualifications</a:t>
            </a:r>
          </a:p>
          <a:p>
            <a:pPr lvl="1"/>
            <a:r>
              <a:rPr lang="en-US" dirty="0"/>
              <a:t>Based on degrees listed in Air Force Officer Classification Directory (AFOCD)</a:t>
            </a:r>
          </a:p>
          <a:p>
            <a:pPr lvl="1"/>
            <a:r>
              <a:rPr lang="en-US" dirty="0"/>
              <a:t>Three tier requirement levels: “Mandatory”, “Desired”, “Permitted”</a:t>
            </a:r>
          </a:p>
          <a:p>
            <a:r>
              <a:rPr lang="en-US" dirty="0"/>
              <a:t>Balancing Objectives</a:t>
            </a:r>
          </a:p>
          <a:p>
            <a:pPr lvl="1"/>
            <a:r>
              <a:rPr lang="en-US" dirty="0"/>
              <a:t>Order of merit (quality of cadets)</a:t>
            </a:r>
          </a:p>
          <a:p>
            <a:pPr lvl="1"/>
            <a:r>
              <a:rPr lang="en-US" dirty="0"/>
              <a:t>Source of commissioning (proportion of USAFA cadets)</a:t>
            </a:r>
          </a:p>
          <a:p>
            <a:r>
              <a:rPr lang="en-US" dirty="0"/>
              <a:t>Cadet Preference</a:t>
            </a:r>
          </a:p>
          <a:p>
            <a:pPr lvl="1"/>
            <a:r>
              <a:rPr lang="en-US" dirty="0"/>
              <a:t>Utility values placed on each AFSC measure cadet satisfaction</a:t>
            </a:r>
          </a:p>
          <a:p>
            <a:pPr lvl="1"/>
            <a:r>
              <a:rPr lang="en-US" dirty="0"/>
              <a:t>Ties and incomplete preference lists allowed </a:t>
            </a:r>
          </a:p>
          <a:p>
            <a:pPr lvl="1"/>
            <a:endParaRPr lang="en-US" dirty="0"/>
          </a:p>
          <a:p>
            <a:pPr lvl="1"/>
            <a:endParaRPr lang="en-US" dirty="0">
              <a:solidFill>
                <a:schemeClr val="bg2">
                  <a:lumMod val="60000"/>
                  <a:lumOff val="40000"/>
                </a:schemeClr>
              </a:solidFill>
            </a:endParaRP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5" name="Rectangle 4">
            <a:hlinkClick r:id="rId2" action="ppaction://hlinksldjump"/>
            <a:extLst>
              <a:ext uri="{FF2B5EF4-FFF2-40B4-BE49-F238E27FC236}">
                <a16:creationId xmlns:a16="http://schemas.microsoft.com/office/drawing/2014/main" id="{7E8DC7BC-6F88-DC33-47EE-9596C57BC0C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77782269"/>
      </p:ext>
    </p:extLst>
  </p:cSld>
  <p:clrMapOvr>
    <a:masterClrMapping/>
  </p:clrMapOvr>
  <p:transition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43255E4C-98EB-44DF-8B0E-55A4BF84CB83}"/>
              </a:ext>
            </a:extLst>
          </p:cNvPr>
          <p:cNvSpPr txBox="1"/>
          <p:nvPr/>
        </p:nvSpPr>
        <p:spPr>
          <a:xfrm>
            <a:off x="7246781" y="2369539"/>
            <a:ext cx="1606530" cy="461665"/>
          </a:xfrm>
          <a:prstGeom prst="rect">
            <a:avLst/>
          </a:prstGeom>
          <a:noFill/>
        </p:spPr>
        <p:txBody>
          <a:bodyPr wrap="none" rtlCol="0">
            <a:spAutoFit/>
          </a:bodyPr>
          <a:lstStyle/>
          <a:p>
            <a:r>
              <a:rPr lang="en-US" sz="2400" dirty="0">
                <a:latin typeface="+mn-lt"/>
              </a:rPr>
              <a:t>(Unstable)</a:t>
            </a:r>
          </a:p>
        </p:txBody>
      </p:sp>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034"/>
            <a:ext cx="6459610" cy="6029021"/>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Stable Marriage/Matching Problem (One-to-One)</a:t>
            </a:r>
          </a:p>
          <a:p>
            <a:pPr lvl="1"/>
            <a:r>
              <a:rPr lang="en-US" dirty="0">
                <a:cs typeface="Arial"/>
              </a:rPr>
              <a:t>Two sets of entities place preferences for each other </a:t>
            </a:r>
          </a:p>
          <a:p>
            <a:pPr lvl="1"/>
            <a:r>
              <a:rPr lang="en-US" dirty="0">
                <a:cs typeface="Arial"/>
              </a:rPr>
              <a:t>Goal is to find a stable match: no two members of opposite sets prefer each other to their assigned match</a:t>
            </a:r>
          </a:p>
          <a:p>
            <a:pPr lvl="1"/>
            <a:r>
              <a:rPr lang="en-US" dirty="0">
                <a:solidFill>
                  <a:schemeClr val="bg2">
                    <a:lumMod val="60000"/>
                    <a:lumOff val="40000"/>
                  </a:schemeClr>
                </a:solidFill>
                <a:cs typeface="Arial"/>
              </a:rPr>
              <a:t>Stable Marriage Algorithm, invented by David Gale and Lloyd Shapley [2], ensures such a match</a:t>
            </a:r>
          </a:p>
          <a:p>
            <a:pPr lvl="1"/>
            <a:endParaRPr lang="en-US" dirty="0">
              <a:solidFill>
                <a:schemeClr val="bg2">
                  <a:lumMod val="60000"/>
                  <a:lumOff val="40000"/>
                </a:schemeClr>
              </a:solidFill>
              <a:cs typeface="Aria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Modeling Techniques</a:t>
            </a:r>
          </a:p>
        </p:txBody>
      </p:sp>
      <p:grpSp>
        <p:nvGrpSpPr>
          <p:cNvPr id="3" name="Group 2">
            <a:extLst>
              <a:ext uri="{FF2B5EF4-FFF2-40B4-BE49-F238E27FC236}">
                <a16:creationId xmlns:a16="http://schemas.microsoft.com/office/drawing/2014/main" id="{9F667CD6-0898-4105-9347-0580DAACB2CB}"/>
              </a:ext>
            </a:extLst>
          </p:cNvPr>
          <p:cNvGrpSpPr/>
          <p:nvPr/>
        </p:nvGrpSpPr>
        <p:grpSpPr>
          <a:xfrm>
            <a:off x="7282494" y="2320671"/>
            <a:ext cx="5637373" cy="2948495"/>
            <a:chOff x="7282494" y="2320672"/>
            <a:chExt cx="5637373" cy="2948495"/>
          </a:xfrm>
        </p:grpSpPr>
        <p:grpSp>
          <p:nvGrpSpPr>
            <p:cNvPr id="75" name="Group 74">
              <a:extLst>
                <a:ext uri="{FF2B5EF4-FFF2-40B4-BE49-F238E27FC236}">
                  <a16:creationId xmlns:a16="http://schemas.microsoft.com/office/drawing/2014/main" id="{BB8A3D96-8BBE-4BD6-BDD4-E1296E4E465A}"/>
                </a:ext>
              </a:extLst>
            </p:cNvPr>
            <p:cNvGrpSpPr/>
            <p:nvPr/>
          </p:nvGrpSpPr>
          <p:grpSpPr>
            <a:xfrm>
              <a:off x="7282494" y="2957886"/>
              <a:ext cx="5637373" cy="1674065"/>
              <a:chOff x="3929364" y="4868257"/>
              <a:chExt cx="5637373" cy="1674065"/>
            </a:xfrm>
          </p:grpSpPr>
          <p:grpSp>
            <p:nvGrpSpPr>
              <p:cNvPr id="76" name="Group 75">
                <a:extLst>
                  <a:ext uri="{FF2B5EF4-FFF2-40B4-BE49-F238E27FC236}">
                    <a16:creationId xmlns:a16="http://schemas.microsoft.com/office/drawing/2014/main" id="{731F3276-32B5-44FD-8C04-FE1B49647845}"/>
                  </a:ext>
                </a:extLst>
              </p:cNvPr>
              <p:cNvGrpSpPr/>
              <p:nvPr/>
            </p:nvGrpSpPr>
            <p:grpSpPr>
              <a:xfrm>
                <a:off x="4936623" y="4868257"/>
                <a:ext cx="3620503" cy="1674065"/>
                <a:chOff x="5088068" y="4790594"/>
                <a:chExt cx="3317615" cy="1534014"/>
              </a:xfrm>
            </p:grpSpPr>
            <p:cxnSp>
              <p:nvCxnSpPr>
                <p:cNvPr id="83" name="Straight Connector 82">
                  <a:extLst>
                    <a:ext uri="{FF2B5EF4-FFF2-40B4-BE49-F238E27FC236}">
                      <a16:creationId xmlns:a16="http://schemas.microsoft.com/office/drawing/2014/main" id="{A465E735-77E5-4930-8658-D0D731CE1811}"/>
                    </a:ext>
                  </a:extLst>
                </p:cNvPr>
                <p:cNvCxnSpPr>
                  <a:cxnSpLocks/>
                  <a:stCxn id="84" idx="4"/>
                  <a:endCxn id="117" idx="0"/>
                </p:cNvCxnSpPr>
                <p:nvPr/>
              </p:nvCxnSpPr>
              <p:spPr bwMode="auto">
                <a:xfrm>
                  <a:off x="6285379"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84" name="Oval 83">
                  <a:extLst>
                    <a:ext uri="{FF2B5EF4-FFF2-40B4-BE49-F238E27FC236}">
                      <a16:creationId xmlns:a16="http://schemas.microsoft.com/office/drawing/2014/main" id="{12B75E41-852E-4111-ACC2-211A6591A891}"/>
                    </a:ext>
                  </a:extLst>
                </p:cNvPr>
                <p:cNvSpPr/>
                <p:nvPr/>
              </p:nvSpPr>
              <p:spPr bwMode="auto">
                <a:xfrm>
                  <a:off x="6011059"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7" name="Oval 116">
                  <a:extLst>
                    <a:ext uri="{FF2B5EF4-FFF2-40B4-BE49-F238E27FC236}">
                      <a16:creationId xmlns:a16="http://schemas.microsoft.com/office/drawing/2014/main" id="{73889269-27EC-4207-8458-383B1ADB3462}"/>
                    </a:ext>
                  </a:extLst>
                </p:cNvPr>
                <p:cNvSpPr/>
                <p:nvPr/>
              </p:nvSpPr>
              <p:spPr bwMode="auto">
                <a:xfrm>
                  <a:off x="6011059"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18" name="Straight Connector 117">
                  <a:extLst>
                    <a:ext uri="{FF2B5EF4-FFF2-40B4-BE49-F238E27FC236}">
                      <a16:creationId xmlns:a16="http://schemas.microsoft.com/office/drawing/2014/main" id="{69E44926-B899-494D-B22C-80A388FD517A}"/>
                    </a:ext>
                  </a:extLst>
                </p:cNvPr>
                <p:cNvCxnSpPr>
                  <a:cxnSpLocks/>
                  <a:stCxn id="119" idx="4"/>
                  <a:endCxn id="120" idx="0"/>
                </p:cNvCxnSpPr>
                <p:nvPr/>
              </p:nvCxnSpPr>
              <p:spPr bwMode="auto">
                <a:xfrm>
                  <a:off x="7208371"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19" name="Oval 118">
                  <a:extLst>
                    <a:ext uri="{FF2B5EF4-FFF2-40B4-BE49-F238E27FC236}">
                      <a16:creationId xmlns:a16="http://schemas.microsoft.com/office/drawing/2014/main" id="{B569EF93-A8D3-4D9B-82B5-CBC19FE2DC00}"/>
                    </a:ext>
                  </a:extLst>
                </p:cNvPr>
                <p:cNvSpPr/>
                <p:nvPr/>
              </p:nvSpPr>
              <p:spPr bwMode="auto">
                <a:xfrm>
                  <a:off x="6934051"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0" name="Oval 119">
                  <a:extLst>
                    <a:ext uri="{FF2B5EF4-FFF2-40B4-BE49-F238E27FC236}">
                      <a16:creationId xmlns:a16="http://schemas.microsoft.com/office/drawing/2014/main" id="{65EACF12-7106-4D9E-9512-7A78E81A4BEA}"/>
                    </a:ext>
                  </a:extLst>
                </p:cNvPr>
                <p:cNvSpPr/>
                <p:nvPr/>
              </p:nvSpPr>
              <p:spPr bwMode="auto">
                <a:xfrm>
                  <a:off x="6934051"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21" name="Straight Connector 120">
                  <a:extLst>
                    <a:ext uri="{FF2B5EF4-FFF2-40B4-BE49-F238E27FC236}">
                      <a16:creationId xmlns:a16="http://schemas.microsoft.com/office/drawing/2014/main" id="{6C8E98BE-7E4A-44BD-88DC-65BF9084D0CA}"/>
                    </a:ext>
                  </a:extLst>
                </p:cNvPr>
                <p:cNvCxnSpPr>
                  <a:cxnSpLocks/>
                  <a:stCxn id="122" idx="4"/>
                  <a:endCxn id="123" idx="0"/>
                </p:cNvCxnSpPr>
                <p:nvPr/>
              </p:nvCxnSpPr>
              <p:spPr bwMode="auto">
                <a:xfrm>
                  <a:off x="5362388"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22" name="Oval 121">
                  <a:extLst>
                    <a:ext uri="{FF2B5EF4-FFF2-40B4-BE49-F238E27FC236}">
                      <a16:creationId xmlns:a16="http://schemas.microsoft.com/office/drawing/2014/main" id="{8426DC7C-0DC4-42F7-8BF7-395F5C222F16}"/>
                    </a:ext>
                  </a:extLst>
                </p:cNvPr>
                <p:cNvSpPr/>
                <p:nvPr/>
              </p:nvSpPr>
              <p:spPr bwMode="auto">
                <a:xfrm>
                  <a:off x="5088068"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3" name="Oval 122">
                  <a:extLst>
                    <a:ext uri="{FF2B5EF4-FFF2-40B4-BE49-F238E27FC236}">
                      <a16:creationId xmlns:a16="http://schemas.microsoft.com/office/drawing/2014/main" id="{D2565622-3758-4C08-833C-CAF86C92B236}"/>
                    </a:ext>
                  </a:extLst>
                </p:cNvPr>
                <p:cNvSpPr/>
                <p:nvPr/>
              </p:nvSpPr>
              <p:spPr bwMode="auto">
                <a:xfrm>
                  <a:off x="5088068"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24" name="Straight Connector 123">
                  <a:extLst>
                    <a:ext uri="{FF2B5EF4-FFF2-40B4-BE49-F238E27FC236}">
                      <a16:creationId xmlns:a16="http://schemas.microsoft.com/office/drawing/2014/main" id="{FBFDB664-B953-43C4-9918-0142B67C6B62}"/>
                    </a:ext>
                  </a:extLst>
                </p:cNvPr>
                <p:cNvCxnSpPr>
                  <a:cxnSpLocks/>
                  <a:stCxn id="125" idx="4"/>
                  <a:endCxn id="126" idx="0"/>
                </p:cNvCxnSpPr>
                <p:nvPr/>
              </p:nvCxnSpPr>
              <p:spPr bwMode="auto">
                <a:xfrm>
                  <a:off x="8131363"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25" name="Oval 124">
                  <a:extLst>
                    <a:ext uri="{FF2B5EF4-FFF2-40B4-BE49-F238E27FC236}">
                      <a16:creationId xmlns:a16="http://schemas.microsoft.com/office/drawing/2014/main" id="{E9FB93EC-3D9A-42E3-AA15-73CD54CE303D}"/>
                    </a:ext>
                  </a:extLst>
                </p:cNvPr>
                <p:cNvSpPr/>
                <p:nvPr/>
              </p:nvSpPr>
              <p:spPr bwMode="auto">
                <a:xfrm>
                  <a:off x="7857043"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6" name="Oval 125">
                  <a:extLst>
                    <a:ext uri="{FF2B5EF4-FFF2-40B4-BE49-F238E27FC236}">
                      <a16:creationId xmlns:a16="http://schemas.microsoft.com/office/drawing/2014/main" id="{665CF88C-A0EF-4299-8B66-58E20ADB535F}"/>
                    </a:ext>
                  </a:extLst>
                </p:cNvPr>
                <p:cNvSpPr/>
                <p:nvPr/>
              </p:nvSpPr>
              <p:spPr bwMode="auto">
                <a:xfrm>
                  <a:off x="7857043"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pSp>
          <p:cxnSp>
            <p:nvCxnSpPr>
              <p:cNvPr id="77" name="Straight Connector 76">
                <a:extLst>
                  <a:ext uri="{FF2B5EF4-FFF2-40B4-BE49-F238E27FC236}">
                    <a16:creationId xmlns:a16="http://schemas.microsoft.com/office/drawing/2014/main" id="{A9D89EB3-3AB9-47BE-A10E-FAE7DE0AE4FD}"/>
                  </a:ext>
                </a:extLst>
              </p:cNvPr>
              <p:cNvCxnSpPr>
                <a:cxnSpLocks/>
                <a:stCxn id="78" idx="4"/>
                <a:endCxn id="79" idx="0"/>
              </p:cNvCxnSpPr>
              <p:nvPr/>
            </p:nvCxnSpPr>
            <p:spPr bwMode="auto">
              <a:xfrm>
                <a:off x="4228729" y="5466986"/>
                <a:ext cx="0" cy="476607"/>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78" name="Oval 77">
                <a:extLst>
                  <a:ext uri="{FF2B5EF4-FFF2-40B4-BE49-F238E27FC236}">
                    <a16:creationId xmlns:a16="http://schemas.microsoft.com/office/drawing/2014/main" id="{3FD83532-61A0-4050-B879-D38647DCEB4B}"/>
                  </a:ext>
                </a:extLst>
              </p:cNvPr>
              <p:cNvSpPr/>
              <p:nvPr/>
            </p:nvSpPr>
            <p:spPr bwMode="auto">
              <a:xfrm>
                <a:off x="3929364" y="4868257"/>
                <a:ext cx="598729" cy="598729"/>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9" name="Oval 78">
                <a:extLst>
                  <a:ext uri="{FF2B5EF4-FFF2-40B4-BE49-F238E27FC236}">
                    <a16:creationId xmlns:a16="http://schemas.microsoft.com/office/drawing/2014/main" id="{AA203D67-B000-4451-9534-B0DA7B167F57}"/>
                  </a:ext>
                </a:extLst>
              </p:cNvPr>
              <p:cNvSpPr/>
              <p:nvPr/>
            </p:nvSpPr>
            <p:spPr bwMode="auto">
              <a:xfrm>
                <a:off x="3929364" y="5943593"/>
                <a:ext cx="598729" cy="59872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80" name="Straight Connector 79">
                <a:extLst>
                  <a:ext uri="{FF2B5EF4-FFF2-40B4-BE49-F238E27FC236}">
                    <a16:creationId xmlns:a16="http://schemas.microsoft.com/office/drawing/2014/main" id="{20C4FFC9-C61E-4CCA-B03B-16F064ED1062}"/>
                  </a:ext>
                </a:extLst>
              </p:cNvPr>
              <p:cNvCxnSpPr>
                <a:cxnSpLocks/>
                <a:stCxn id="81" idx="4"/>
                <a:endCxn id="82" idx="0"/>
              </p:cNvCxnSpPr>
              <p:nvPr/>
            </p:nvCxnSpPr>
            <p:spPr bwMode="auto">
              <a:xfrm>
                <a:off x="9267373" y="5466986"/>
                <a:ext cx="0" cy="476607"/>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81" name="Oval 80">
                <a:extLst>
                  <a:ext uri="{FF2B5EF4-FFF2-40B4-BE49-F238E27FC236}">
                    <a16:creationId xmlns:a16="http://schemas.microsoft.com/office/drawing/2014/main" id="{D6F756C8-75B6-494A-9B58-097AECC344CB}"/>
                  </a:ext>
                </a:extLst>
              </p:cNvPr>
              <p:cNvSpPr/>
              <p:nvPr/>
            </p:nvSpPr>
            <p:spPr bwMode="auto">
              <a:xfrm>
                <a:off x="8968008" y="4868257"/>
                <a:ext cx="598729" cy="598729"/>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82" name="Oval 81">
                <a:extLst>
                  <a:ext uri="{FF2B5EF4-FFF2-40B4-BE49-F238E27FC236}">
                    <a16:creationId xmlns:a16="http://schemas.microsoft.com/office/drawing/2014/main" id="{279FDD1F-E8B5-4D69-98CD-E913CCF80C2C}"/>
                  </a:ext>
                </a:extLst>
              </p:cNvPr>
              <p:cNvSpPr/>
              <p:nvPr/>
            </p:nvSpPr>
            <p:spPr bwMode="auto">
              <a:xfrm>
                <a:off x="8968008" y="5943593"/>
                <a:ext cx="598729" cy="59872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pSp>
        <p:sp>
          <p:nvSpPr>
            <p:cNvPr id="127" name="TextBox 126">
              <a:extLst>
                <a:ext uri="{FF2B5EF4-FFF2-40B4-BE49-F238E27FC236}">
                  <a16:creationId xmlns:a16="http://schemas.microsoft.com/office/drawing/2014/main" id="{696A58C7-B384-4EEF-AD70-F0BA63AA2EA7}"/>
                </a:ext>
              </a:extLst>
            </p:cNvPr>
            <p:cNvSpPr txBox="1"/>
            <p:nvPr/>
          </p:nvSpPr>
          <p:spPr>
            <a:xfrm>
              <a:off x="9032848" y="2320672"/>
              <a:ext cx="2015295" cy="461665"/>
            </a:xfrm>
            <a:prstGeom prst="rect">
              <a:avLst/>
            </a:prstGeom>
            <a:noFill/>
          </p:spPr>
          <p:txBody>
            <a:bodyPr wrap="none" rtlCol="0">
              <a:spAutoFit/>
            </a:bodyPr>
            <a:lstStyle/>
            <a:p>
              <a:r>
                <a:rPr lang="en-US" sz="2400" dirty="0">
                  <a:latin typeface="+mn-lt"/>
                </a:rPr>
                <a:t>Set 1 (Males)</a:t>
              </a:r>
            </a:p>
          </p:txBody>
        </p:sp>
        <p:sp>
          <p:nvSpPr>
            <p:cNvPr id="128" name="TextBox 127">
              <a:extLst>
                <a:ext uri="{FF2B5EF4-FFF2-40B4-BE49-F238E27FC236}">
                  <a16:creationId xmlns:a16="http://schemas.microsoft.com/office/drawing/2014/main" id="{BFB1D55C-3238-4ED2-ADBC-FEB71FF3E179}"/>
                </a:ext>
              </a:extLst>
            </p:cNvPr>
            <p:cNvSpPr txBox="1"/>
            <p:nvPr/>
          </p:nvSpPr>
          <p:spPr>
            <a:xfrm>
              <a:off x="8853311" y="4807502"/>
              <a:ext cx="2374368" cy="461665"/>
            </a:xfrm>
            <a:prstGeom prst="rect">
              <a:avLst/>
            </a:prstGeom>
            <a:noFill/>
          </p:spPr>
          <p:txBody>
            <a:bodyPr wrap="none" rtlCol="0">
              <a:spAutoFit/>
            </a:bodyPr>
            <a:lstStyle/>
            <a:p>
              <a:r>
                <a:rPr lang="en-US" sz="2400" dirty="0">
                  <a:latin typeface="+mn-lt"/>
                </a:rPr>
                <a:t>Set 2 (Females)</a:t>
              </a:r>
            </a:p>
          </p:txBody>
        </p:sp>
      </p:grpSp>
      <p:sp>
        <p:nvSpPr>
          <p:cNvPr id="35" name="Arrow: Right 34">
            <a:extLst>
              <a:ext uri="{FF2B5EF4-FFF2-40B4-BE49-F238E27FC236}">
                <a16:creationId xmlns:a16="http://schemas.microsoft.com/office/drawing/2014/main" id="{2E653C15-5C0C-43D2-A9C7-7644AFBFC6BD}"/>
              </a:ext>
            </a:extLst>
          </p:cNvPr>
          <p:cNvSpPr/>
          <p:nvPr/>
        </p:nvSpPr>
        <p:spPr bwMode="auto">
          <a:xfrm rot="16200000">
            <a:off x="7464993" y="5707890"/>
            <a:ext cx="457200" cy="2286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6" name="TextBox 35">
            <a:extLst>
              <a:ext uri="{FF2B5EF4-FFF2-40B4-BE49-F238E27FC236}">
                <a16:creationId xmlns:a16="http://schemas.microsoft.com/office/drawing/2014/main" id="{963F622F-971F-441C-B680-7130D633230E}"/>
              </a:ext>
            </a:extLst>
          </p:cNvPr>
          <p:cNvSpPr txBox="1"/>
          <p:nvPr/>
        </p:nvSpPr>
        <p:spPr>
          <a:xfrm>
            <a:off x="7836847" y="5589125"/>
            <a:ext cx="2563522" cy="461665"/>
          </a:xfrm>
          <a:prstGeom prst="rect">
            <a:avLst/>
          </a:prstGeom>
          <a:noFill/>
        </p:spPr>
        <p:txBody>
          <a:bodyPr wrap="none" rtlCol="0">
            <a:spAutoFit/>
          </a:bodyPr>
          <a:lstStyle/>
          <a:p>
            <a:r>
              <a:rPr lang="en-US" sz="2400" dirty="0">
                <a:latin typeface="+mn-lt"/>
              </a:rPr>
              <a:t>Preferred Partner</a:t>
            </a:r>
          </a:p>
        </p:txBody>
      </p:sp>
      <p:sp>
        <p:nvSpPr>
          <p:cNvPr id="6" name="Arrow: Up-Down 5">
            <a:extLst>
              <a:ext uri="{FF2B5EF4-FFF2-40B4-BE49-F238E27FC236}">
                <a16:creationId xmlns:a16="http://schemas.microsoft.com/office/drawing/2014/main" id="{DE86770B-5BD3-48B7-8CE9-37DE231AF620}"/>
              </a:ext>
            </a:extLst>
          </p:cNvPr>
          <p:cNvSpPr/>
          <p:nvPr/>
        </p:nvSpPr>
        <p:spPr bwMode="auto">
          <a:xfrm rot="19193024">
            <a:off x="7972927" y="3244196"/>
            <a:ext cx="228600" cy="1105607"/>
          </a:xfrm>
          <a:prstGeom prst="upDownArrow">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3" name="Arrow: Right 32">
            <a:extLst>
              <a:ext uri="{FF2B5EF4-FFF2-40B4-BE49-F238E27FC236}">
                <a16:creationId xmlns:a16="http://schemas.microsoft.com/office/drawing/2014/main" id="{57DA36F1-9D2C-4DB3-ABA0-8516FAEF9065}"/>
              </a:ext>
            </a:extLst>
          </p:cNvPr>
          <p:cNvSpPr/>
          <p:nvPr/>
        </p:nvSpPr>
        <p:spPr bwMode="auto">
          <a:xfrm rot="16200000">
            <a:off x="7296832" y="3622318"/>
            <a:ext cx="593205" cy="2286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7" name="Rectangle 36">
            <a:extLst>
              <a:ext uri="{FF2B5EF4-FFF2-40B4-BE49-F238E27FC236}">
                <a16:creationId xmlns:a16="http://schemas.microsoft.com/office/drawing/2014/main" id="{2BD71E18-1221-4382-8734-B9F5AE496D68}"/>
              </a:ext>
            </a:extLst>
          </p:cNvPr>
          <p:cNvSpPr/>
          <p:nvPr/>
        </p:nvSpPr>
        <p:spPr bwMode="auto">
          <a:xfrm>
            <a:off x="7047756" y="2800318"/>
            <a:ext cx="2011680" cy="201168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9" name="TextBox 38">
            <a:extLst>
              <a:ext uri="{FF2B5EF4-FFF2-40B4-BE49-F238E27FC236}">
                <a16:creationId xmlns:a16="http://schemas.microsoft.com/office/drawing/2014/main" id="{81A1C25E-F214-498B-A602-CF34DC8298B6}"/>
              </a:ext>
            </a:extLst>
          </p:cNvPr>
          <p:cNvSpPr txBox="1"/>
          <p:nvPr/>
        </p:nvSpPr>
        <p:spPr>
          <a:xfrm>
            <a:off x="7398056" y="3009129"/>
            <a:ext cx="372218" cy="430887"/>
          </a:xfrm>
          <a:prstGeom prst="rect">
            <a:avLst/>
          </a:prstGeom>
          <a:noFill/>
        </p:spPr>
        <p:txBody>
          <a:bodyPr wrap="none" rtlCol="0">
            <a:spAutoFit/>
          </a:bodyPr>
          <a:lstStyle/>
          <a:p>
            <a:r>
              <a:rPr lang="en-US" dirty="0"/>
              <a:t>A</a:t>
            </a:r>
          </a:p>
        </p:txBody>
      </p:sp>
      <p:sp>
        <p:nvSpPr>
          <p:cNvPr id="41" name="TextBox 40">
            <a:extLst>
              <a:ext uri="{FF2B5EF4-FFF2-40B4-BE49-F238E27FC236}">
                <a16:creationId xmlns:a16="http://schemas.microsoft.com/office/drawing/2014/main" id="{3E353316-E237-4503-83E2-6749C58E143F}"/>
              </a:ext>
            </a:extLst>
          </p:cNvPr>
          <p:cNvSpPr txBox="1"/>
          <p:nvPr/>
        </p:nvSpPr>
        <p:spPr>
          <a:xfrm>
            <a:off x="7413241" y="4117141"/>
            <a:ext cx="372218" cy="430887"/>
          </a:xfrm>
          <a:prstGeom prst="rect">
            <a:avLst/>
          </a:prstGeom>
          <a:noFill/>
        </p:spPr>
        <p:txBody>
          <a:bodyPr wrap="none" rtlCol="0">
            <a:spAutoFit/>
          </a:bodyPr>
          <a:lstStyle/>
          <a:p>
            <a:r>
              <a:rPr lang="en-US" dirty="0"/>
              <a:t>A</a:t>
            </a:r>
          </a:p>
        </p:txBody>
      </p:sp>
      <p:sp>
        <p:nvSpPr>
          <p:cNvPr id="42" name="TextBox 41">
            <a:extLst>
              <a:ext uri="{FF2B5EF4-FFF2-40B4-BE49-F238E27FC236}">
                <a16:creationId xmlns:a16="http://schemas.microsoft.com/office/drawing/2014/main" id="{BB94B2A9-5E74-425B-A72A-893E4ABB6483}"/>
              </a:ext>
            </a:extLst>
          </p:cNvPr>
          <p:cNvSpPr txBox="1"/>
          <p:nvPr/>
        </p:nvSpPr>
        <p:spPr>
          <a:xfrm>
            <a:off x="8391587" y="4117140"/>
            <a:ext cx="372218" cy="430887"/>
          </a:xfrm>
          <a:prstGeom prst="rect">
            <a:avLst/>
          </a:prstGeom>
          <a:noFill/>
        </p:spPr>
        <p:txBody>
          <a:bodyPr wrap="none" rtlCol="0">
            <a:spAutoFit/>
          </a:bodyPr>
          <a:lstStyle/>
          <a:p>
            <a:r>
              <a:rPr lang="en-US" dirty="0"/>
              <a:t>B</a:t>
            </a:r>
          </a:p>
        </p:txBody>
      </p:sp>
      <p:sp>
        <p:nvSpPr>
          <p:cNvPr id="43" name="TextBox 42">
            <a:extLst>
              <a:ext uri="{FF2B5EF4-FFF2-40B4-BE49-F238E27FC236}">
                <a16:creationId xmlns:a16="http://schemas.microsoft.com/office/drawing/2014/main" id="{68903A15-C10C-4BEA-BBA6-85F4207574D2}"/>
              </a:ext>
            </a:extLst>
          </p:cNvPr>
          <p:cNvSpPr txBox="1"/>
          <p:nvPr/>
        </p:nvSpPr>
        <p:spPr>
          <a:xfrm>
            <a:off x="8391587" y="3046539"/>
            <a:ext cx="372218" cy="430887"/>
          </a:xfrm>
          <a:prstGeom prst="rect">
            <a:avLst/>
          </a:prstGeom>
          <a:noFill/>
        </p:spPr>
        <p:txBody>
          <a:bodyPr wrap="none" rtlCol="0">
            <a:spAutoFit/>
          </a:bodyPr>
          <a:lstStyle/>
          <a:p>
            <a:r>
              <a:rPr lang="en-US" dirty="0"/>
              <a:t>B</a:t>
            </a:r>
          </a:p>
        </p:txBody>
      </p:sp>
      <p:sp>
        <p:nvSpPr>
          <p:cNvPr id="45" name="Arrow: Right 44">
            <a:extLst>
              <a:ext uri="{FF2B5EF4-FFF2-40B4-BE49-F238E27FC236}">
                <a16:creationId xmlns:a16="http://schemas.microsoft.com/office/drawing/2014/main" id="{05FA52F3-A7C3-4CA5-BDFA-3BE5263719B3}"/>
              </a:ext>
            </a:extLst>
          </p:cNvPr>
          <p:cNvSpPr/>
          <p:nvPr/>
        </p:nvSpPr>
        <p:spPr bwMode="auto">
          <a:xfrm rot="5400000" flipV="1">
            <a:off x="8293033" y="3733786"/>
            <a:ext cx="593205" cy="2286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8" name="Rectangle 37">
            <a:hlinkClick r:id="rId2" action="ppaction://hlinksldjump"/>
            <a:extLst>
              <a:ext uri="{FF2B5EF4-FFF2-40B4-BE49-F238E27FC236}">
                <a16:creationId xmlns:a16="http://schemas.microsoft.com/office/drawing/2014/main" id="{B544913F-DC71-40DA-9C4B-AE2D783D23D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68525135"/>
      </p:ext>
    </p:extLst>
  </p:cSld>
  <p:clrMapOvr>
    <a:masterClrMapping/>
  </p:clrMapOvr>
  <p:transition advClick="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034"/>
            <a:ext cx="6459610" cy="6029021"/>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Stable Marriage/Matching Problem (One-to-One)</a:t>
            </a:r>
          </a:p>
          <a:p>
            <a:pPr lvl="1"/>
            <a:r>
              <a:rPr lang="en-US" dirty="0">
                <a:cs typeface="Arial"/>
              </a:rPr>
              <a:t>Two sets of entities place preferences for each other </a:t>
            </a:r>
          </a:p>
          <a:p>
            <a:pPr lvl="1"/>
            <a:r>
              <a:rPr lang="en-US" dirty="0">
                <a:cs typeface="Arial"/>
              </a:rPr>
              <a:t>Goal is to find a stable match: no two members of opposite sets prefer each other to their assigned match</a:t>
            </a:r>
          </a:p>
          <a:p>
            <a:pPr lvl="1"/>
            <a:r>
              <a:rPr lang="en-US" dirty="0">
                <a:cs typeface="Arial"/>
              </a:rPr>
              <a:t>Stable Marriage Algorithm, invented by David Gale and Lloyd Shapley [2], ensures such a match</a:t>
            </a:r>
          </a:p>
          <a:p>
            <a:pPr lvl="1"/>
            <a:endParaRPr lang="en-US" dirty="0">
              <a:solidFill>
                <a:schemeClr val="bg2">
                  <a:lumMod val="60000"/>
                  <a:lumOff val="40000"/>
                </a:schemeClr>
              </a:solidFill>
              <a:cs typeface="Aria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Modeling Techniques</a:t>
            </a:r>
          </a:p>
        </p:txBody>
      </p:sp>
      <p:grpSp>
        <p:nvGrpSpPr>
          <p:cNvPr id="3" name="Group 2">
            <a:extLst>
              <a:ext uri="{FF2B5EF4-FFF2-40B4-BE49-F238E27FC236}">
                <a16:creationId xmlns:a16="http://schemas.microsoft.com/office/drawing/2014/main" id="{9F667CD6-0898-4105-9347-0580DAACB2CB}"/>
              </a:ext>
            </a:extLst>
          </p:cNvPr>
          <p:cNvGrpSpPr/>
          <p:nvPr/>
        </p:nvGrpSpPr>
        <p:grpSpPr>
          <a:xfrm>
            <a:off x="7282494" y="2320671"/>
            <a:ext cx="5637373" cy="2948495"/>
            <a:chOff x="7282494" y="2320672"/>
            <a:chExt cx="5637373" cy="2948495"/>
          </a:xfrm>
        </p:grpSpPr>
        <p:grpSp>
          <p:nvGrpSpPr>
            <p:cNvPr id="75" name="Group 74">
              <a:extLst>
                <a:ext uri="{FF2B5EF4-FFF2-40B4-BE49-F238E27FC236}">
                  <a16:creationId xmlns:a16="http://schemas.microsoft.com/office/drawing/2014/main" id="{BB8A3D96-8BBE-4BD6-BDD4-E1296E4E465A}"/>
                </a:ext>
              </a:extLst>
            </p:cNvPr>
            <p:cNvGrpSpPr/>
            <p:nvPr/>
          </p:nvGrpSpPr>
          <p:grpSpPr>
            <a:xfrm>
              <a:off x="7282494" y="2957886"/>
              <a:ext cx="5637373" cy="1674065"/>
              <a:chOff x="3929364" y="4868257"/>
              <a:chExt cx="5637373" cy="1674065"/>
            </a:xfrm>
          </p:grpSpPr>
          <p:grpSp>
            <p:nvGrpSpPr>
              <p:cNvPr id="76" name="Group 75">
                <a:extLst>
                  <a:ext uri="{FF2B5EF4-FFF2-40B4-BE49-F238E27FC236}">
                    <a16:creationId xmlns:a16="http://schemas.microsoft.com/office/drawing/2014/main" id="{731F3276-32B5-44FD-8C04-FE1B49647845}"/>
                  </a:ext>
                </a:extLst>
              </p:cNvPr>
              <p:cNvGrpSpPr/>
              <p:nvPr/>
            </p:nvGrpSpPr>
            <p:grpSpPr>
              <a:xfrm>
                <a:off x="4936623" y="4868257"/>
                <a:ext cx="3620503" cy="1674065"/>
                <a:chOff x="5088068" y="4790594"/>
                <a:chExt cx="3317615" cy="1534014"/>
              </a:xfrm>
            </p:grpSpPr>
            <p:cxnSp>
              <p:nvCxnSpPr>
                <p:cNvPr id="83" name="Straight Connector 82">
                  <a:extLst>
                    <a:ext uri="{FF2B5EF4-FFF2-40B4-BE49-F238E27FC236}">
                      <a16:creationId xmlns:a16="http://schemas.microsoft.com/office/drawing/2014/main" id="{A465E735-77E5-4930-8658-D0D731CE1811}"/>
                    </a:ext>
                  </a:extLst>
                </p:cNvPr>
                <p:cNvCxnSpPr>
                  <a:cxnSpLocks/>
                  <a:stCxn id="84" idx="4"/>
                  <a:endCxn id="117" idx="0"/>
                </p:cNvCxnSpPr>
                <p:nvPr/>
              </p:nvCxnSpPr>
              <p:spPr bwMode="auto">
                <a:xfrm>
                  <a:off x="6285379"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84" name="Oval 83">
                  <a:extLst>
                    <a:ext uri="{FF2B5EF4-FFF2-40B4-BE49-F238E27FC236}">
                      <a16:creationId xmlns:a16="http://schemas.microsoft.com/office/drawing/2014/main" id="{12B75E41-852E-4111-ACC2-211A6591A891}"/>
                    </a:ext>
                  </a:extLst>
                </p:cNvPr>
                <p:cNvSpPr/>
                <p:nvPr/>
              </p:nvSpPr>
              <p:spPr bwMode="auto">
                <a:xfrm>
                  <a:off x="6011059"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17" name="Oval 116">
                  <a:extLst>
                    <a:ext uri="{FF2B5EF4-FFF2-40B4-BE49-F238E27FC236}">
                      <a16:creationId xmlns:a16="http://schemas.microsoft.com/office/drawing/2014/main" id="{73889269-27EC-4207-8458-383B1ADB3462}"/>
                    </a:ext>
                  </a:extLst>
                </p:cNvPr>
                <p:cNvSpPr/>
                <p:nvPr/>
              </p:nvSpPr>
              <p:spPr bwMode="auto">
                <a:xfrm>
                  <a:off x="6011059"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18" name="Straight Connector 117">
                  <a:extLst>
                    <a:ext uri="{FF2B5EF4-FFF2-40B4-BE49-F238E27FC236}">
                      <a16:creationId xmlns:a16="http://schemas.microsoft.com/office/drawing/2014/main" id="{69E44926-B899-494D-B22C-80A388FD517A}"/>
                    </a:ext>
                  </a:extLst>
                </p:cNvPr>
                <p:cNvCxnSpPr>
                  <a:cxnSpLocks/>
                  <a:stCxn id="119" idx="4"/>
                  <a:endCxn id="120" idx="0"/>
                </p:cNvCxnSpPr>
                <p:nvPr/>
              </p:nvCxnSpPr>
              <p:spPr bwMode="auto">
                <a:xfrm>
                  <a:off x="7208371"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19" name="Oval 118">
                  <a:extLst>
                    <a:ext uri="{FF2B5EF4-FFF2-40B4-BE49-F238E27FC236}">
                      <a16:creationId xmlns:a16="http://schemas.microsoft.com/office/drawing/2014/main" id="{B569EF93-A8D3-4D9B-82B5-CBC19FE2DC00}"/>
                    </a:ext>
                  </a:extLst>
                </p:cNvPr>
                <p:cNvSpPr/>
                <p:nvPr/>
              </p:nvSpPr>
              <p:spPr bwMode="auto">
                <a:xfrm>
                  <a:off x="6934051"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0" name="Oval 119">
                  <a:extLst>
                    <a:ext uri="{FF2B5EF4-FFF2-40B4-BE49-F238E27FC236}">
                      <a16:creationId xmlns:a16="http://schemas.microsoft.com/office/drawing/2014/main" id="{65EACF12-7106-4D9E-9512-7A78E81A4BEA}"/>
                    </a:ext>
                  </a:extLst>
                </p:cNvPr>
                <p:cNvSpPr/>
                <p:nvPr/>
              </p:nvSpPr>
              <p:spPr bwMode="auto">
                <a:xfrm>
                  <a:off x="6934051"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21" name="Straight Connector 120">
                  <a:extLst>
                    <a:ext uri="{FF2B5EF4-FFF2-40B4-BE49-F238E27FC236}">
                      <a16:creationId xmlns:a16="http://schemas.microsoft.com/office/drawing/2014/main" id="{6C8E98BE-7E4A-44BD-88DC-65BF9084D0CA}"/>
                    </a:ext>
                  </a:extLst>
                </p:cNvPr>
                <p:cNvCxnSpPr>
                  <a:cxnSpLocks/>
                  <a:stCxn id="122" idx="4"/>
                  <a:endCxn id="123" idx="0"/>
                </p:cNvCxnSpPr>
                <p:nvPr/>
              </p:nvCxnSpPr>
              <p:spPr bwMode="auto">
                <a:xfrm>
                  <a:off x="5362388"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22" name="Oval 121">
                  <a:extLst>
                    <a:ext uri="{FF2B5EF4-FFF2-40B4-BE49-F238E27FC236}">
                      <a16:creationId xmlns:a16="http://schemas.microsoft.com/office/drawing/2014/main" id="{8426DC7C-0DC4-42F7-8BF7-395F5C222F16}"/>
                    </a:ext>
                  </a:extLst>
                </p:cNvPr>
                <p:cNvSpPr/>
                <p:nvPr/>
              </p:nvSpPr>
              <p:spPr bwMode="auto">
                <a:xfrm>
                  <a:off x="5088068"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3" name="Oval 122">
                  <a:extLst>
                    <a:ext uri="{FF2B5EF4-FFF2-40B4-BE49-F238E27FC236}">
                      <a16:creationId xmlns:a16="http://schemas.microsoft.com/office/drawing/2014/main" id="{D2565622-3758-4C08-833C-CAF86C92B236}"/>
                    </a:ext>
                  </a:extLst>
                </p:cNvPr>
                <p:cNvSpPr/>
                <p:nvPr/>
              </p:nvSpPr>
              <p:spPr bwMode="auto">
                <a:xfrm>
                  <a:off x="5088068"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24" name="Straight Connector 123">
                  <a:extLst>
                    <a:ext uri="{FF2B5EF4-FFF2-40B4-BE49-F238E27FC236}">
                      <a16:creationId xmlns:a16="http://schemas.microsoft.com/office/drawing/2014/main" id="{FBFDB664-B953-43C4-9918-0142B67C6B62}"/>
                    </a:ext>
                  </a:extLst>
                </p:cNvPr>
                <p:cNvCxnSpPr>
                  <a:cxnSpLocks/>
                  <a:stCxn id="125" idx="4"/>
                  <a:endCxn id="126" idx="0"/>
                </p:cNvCxnSpPr>
                <p:nvPr/>
              </p:nvCxnSpPr>
              <p:spPr bwMode="auto">
                <a:xfrm>
                  <a:off x="8131363"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25" name="Oval 124">
                  <a:extLst>
                    <a:ext uri="{FF2B5EF4-FFF2-40B4-BE49-F238E27FC236}">
                      <a16:creationId xmlns:a16="http://schemas.microsoft.com/office/drawing/2014/main" id="{E9FB93EC-3D9A-42E3-AA15-73CD54CE303D}"/>
                    </a:ext>
                  </a:extLst>
                </p:cNvPr>
                <p:cNvSpPr/>
                <p:nvPr/>
              </p:nvSpPr>
              <p:spPr bwMode="auto">
                <a:xfrm>
                  <a:off x="7857043"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6" name="Oval 125">
                  <a:extLst>
                    <a:ext uri="{FF2B5EF4-FFF2-40B4-BE49-F238E27FC236}">
                      <a16:creationId xmlns:a16="http://schemas.microsoft.com/office/drawing/2014/main" id="{665CF88C-A0EF-4299-8B66-58E20ADB535F}"/>
                    </a:ext>
                  </a:extLst>
                </p:cNvPr>
                <p:cNvSpPr/>
                <p:nvPr/>
              </p:nvSpPr>
              <p:spPr bwMode="auto">
                <a:xfrm>
                  <a:off x="7857043"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pSp>
          <p:cxnSp>
            <p:nvCxnSpPr>
              <p:cNvPr id="77" name="Straight Connector 76">
                <a:extLst>
                  <a:ext uri="{FF2B5EF4-FFF2-40B4-BE49-F238E27FC236}">
                    <a16:creationId xmlns:a16="http://schemas.microsoft.com/office/drawing/2014/main" id="{A9D89EB3-3AB9-47BE-A10E-FAE7DE0AE4FD}"/>
                  </a:ext>
                </a:extLst>
              </p:cNvPr>
              <p:cNvCxnSpPr>
                <a:cxnSpLocks/>
                <a:stCxn id="78" idx="4"/>
                <a:endCxn id="79" idx="0"/>
              </p:cNvCxnSpPr>
              <p:nvPr/>
            </p:nvCxnSpPr>
            <p:spPr bwMode="auto">
              <a:xfrm>
                <a:off x="4228729" y="5466986"/>
                <a:ext cx="0" cy="476607"/>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78" name="Oval 77">
                <a:extLst>
                  <a:ext uri="{FF2B5EF4-FFF2-40B4-BE49-F238E27FC236}">
                    <a16:creationId xmlns:a16="http://schemas.microsoft.com/office/drawing/2014/main" id="{3FD83532-61A0-4050-B879-D38647DCEB4B}"/>
                  </a:ext>
                </a:extLst>
              </p:cNvPr>
              <p:cNvSpPr/>
              <p:nvPr/>
            </p:nvSpPr>
            <p:spPr bwMode="auto">
              <a:xfrm>
                <a:off x="3929364" y="4868257"/>
                <a:ext cx="598729" cy="598729"/>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9" name="Oval 78">
                <a:extLst>
                  <a:ext uri="{FF2B5EF4-FFF2-40B4-BE49-F238E27FC236}">
                    <a16:creationId xmlns:a16="http://schemas.microsoft.com/office/drawing/2014/main" id="{AA203D67-B000-4451-9534-B0DA7B167F57}"/>
                  </a:ext>
                </a:extLst>
              </p:cNvPr>
              <p:cNvSpPr/>
              <p:nvPr/>
            </p:nvSpPr>
            <p:spPr bwMode="auto">
              <a:xfrm>
                <a:off x="3929364" y="5943593"/>
                <a:ext cx="598729" cy="59872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80" name="Straight Connector 79">
                <a:extLst>
                  <a:ext uri="{FF2B5EF4-FFF2-40B4-BE49-F238E27FC236}">
                    <a16:creationId xmlns:a16="http://schemas.microsoft.com/office/drawing/2014/main" id="{20C4FFC9-C61E-4CCA-B03B-16F064ED1062}"/>
                  </a:ext>
                </a:extLst>
              </p:cNvPr>
              <p:cNvCxnSpPr>
                <a:cxnSpLocks/>
                <a:stCxn id="81" idx="4"/>
                <a:endCxn id="82" idx="0"/>
              </p:cNvCxnSpPr>
              <p:nvPr/>
            </p:nvCxnSpPr>
            <p:spPr bwMode="auto">
              <a:xfrm>
                <a:off x="9267373" y="5466986"/>
                <a:ext cx="0" cy="476607"/>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81" name="Oval 80">
                <a:extLst>
                  <a:ext uri="{FF2B5EF4-FFF2-40B4-BE49-F238E27FC236}">
                    <a16:creationId xmlns:a16="http://schemas.microsoft.com/office/drawing/2014/main" id="{D6F756C8-75B6-494A-9B58-097AECC344CB}"/>
                  </a:ext>
                </a:extLst>
              </p:cNvPr>
              <p:cNvSpPr/>
              <p:nvPr/>
            </p:nvSpPr>
            <p:spPr bwMode="auto">
              <a:xfrm>
                <a:off x="8968008" y="4868257"/>
                <a:ext cx="598729" cy="598729"/>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82" name="Oval 81">
                <a:extLst>
                  <a:ext uri="{FF2B5EF4-FFF2-40B4-BE49-F238E27FC236}">
                    <a16:creationId xmlns:a16="http://schemas.microsoft.com/office/drawing/2014/main" id="{279FDD1F-E8B5-4D69-98CD-E913CCF80C2C}"/>
                  </a:ext>
                </a:extLst>
              </p:cNvPr>
              <p:cNvSpPr/>
              <p:nvPr/>
            </p:nvSpPr>
            <p:spPr bwMode="auto">
              <a:xfrm>
                <a:off x="8968008" y="5943593"/>
                <a:ext cx="598729" cy="59872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pSp>
        <p:sp>
          <p:nvSpPr>
            <p:cNvPr id="127" name="TextBox 126">
              <a:extLst>
                <a:ext uri="{FF2B5EF4-FFF2-40B4-BE49-F238E27FC236}">
                  <a16:creationId xmlns:a16="http://schemas.microsoft.com/office/drawing/2014/main" id="{696A58C7-B384-4EEF-AD70-F0BA63AA2EA7}"/>
                </a:ext>
              </a:extLst>
            </p:cNvPr>
            <p:cNvSpPr txBox="1"/>
            <p:nvPr/>
          </p:nvSpPr>
          <p:spPr>
            <a:xfrm>
              <a:off x="9032848" y="2320672"/>
              <a:ext cx="2015295" cy="461665"/>
            </a:xfrm>
            <a:prstGeom prst="rect">
              <a:avLst/>
            </a:prstGeom>
            <a:noFill/>
          </p:spPr>
          <p:txBody>
            <a:bodyPr wrap="none" rtlCol="0">
              <a:spAutoFit/>
            </a:bodyPr>
            <a:lstStyle/>
            <a:p>
              <a:r>
                <a:rPr lang="en-US" sz="2400" dirty="0">
                  <a:latin typeface="+mn-lt"/>
                </a:rPr>
                <a:t>Set 1 (Males)</a:t>
              </a:r>
            </a:p>
          </p:txBody>
        </p:sp>
        <p:sp>
          <p:nvSpPr>
            <p:cNvPr id="128" name="TextBox 127">
              <a:extLst>
                <a:ext uri="{FF2B5EF4-FFF2-40B4-BE49-F238E27FC236}">
                  <a16:creationId xmlns:a16="http://schemas.microsoft.com/office/drawing/2014/main" id="{BFB1D55C-3238-4ED2-ADBC-FEB71FF3E179}"/>
                </a:ext>
              </a:extLst>
            </p:cNvPr>
            <p:cNvSpPr txBox="1"/>
            <p:nvPr/>
          </p:nvSpPr>
          <p:spPr>
            <a:xfrm>
              <a:off x="8853311" y="4807502"/>
              <a:ext cx="2374368" cy="461665"/>
            </a:xfrm>
            <a:prstGeom prst="rect">
              <a:avLst/>
            </a:prstGeom>
            <a:noFill/>
          </p:spPr>
          <p:txBody>
            <a:bodyPr wrap="none" rtlCol="0">
              <a:spAutoFit/>
            </a:bodyPr>
            <a:lstStyle/>
            <a:p>
              <a:r>
                <a:rPr lang="en-US" sz="2400" dirty="0">
                  <a:latin typeface="+mn-lt"/>
                </a:rPr>
                <a:t>Set 2 (Females)</a:t>
              </a:r>
            </a:p>
          </p:txBody>
        </p:sp>
      </p:grpSp>
      <p:sp>
        <p:nvSpPr>
          <p:cNvPr id="27" name="Rectangle 26">
            <a:hlinkClick r:id="rId2" action="ppaction://hlinksldjump"/>
            <a:extLst>
              <a:ext uri="{FF2B5EF4-FFF2-40B4-BE49-F238E27FC236}">
                <a16:creationId xmlns:a16="http://schemas.microsoft.com/office/drawing/2014/main" id="{6A7D3DE0-4643-4991-859B-53E033E0CE6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37660491"/>
      </p:ext>
    </p:extLst>
  </p:cSld>
  <p:clrMapOvr>
    <a:masterClrMapping/>
  </p:clrMapOvr>
  <p:transition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034"/>
                <a:ext cx="6459610" cy="6029021"/>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solidFill>
                      <a:schemeClr val="tx1"/>
                    </a:solidFill>
                  </a:rPr>
                  <a:t>The Stable Marriage/Matching Problem (Many-to-One)</a:t>
                </a:r>
              </a:p>
              <a:p>
                <a:pPr lvl="1"/>
                <a14:m>
                  <m:oMath xmlns:m="http://schemas.openxmlformats.org/officeDocument/2006/math">
                    <m:r>
                      <a:rPr lang="en-US" b="0" i="1" smtClean="0">
                        <a:solidFill>
                          <a:schemeClr val="tx1"/>
                        </a:solidFill>
                        <a:latin typeface="Cambria Math" panose="02040503050406030204" pitchFamily="18" charset="0"/>
                        <a:cs typeface="Arial"/>
                      </a:rPr>
                      <m:t>𝑁</m:t>
                    </m:r>
                  </m:oMath>
                </a14:m>
                <a:r>
                  <a:rPr lang="en-US" dirty="0">
                    <a:solidFill>
                      <a:schemeClr val="tx1"/>
                    </a:solidFill>
                    <a:cs typeface="Arial"/>
                  </a:rPr>
                  <a:t> entities of one set are matched to </a:t>
                </a:r>
                <a14:m>
                  <m:oMath xmlns:m="http://schemas.openxmlformats.org/officeDocument/2006/math">
                    <m:r>
                      <a:rPr lang="en-US" b="0" i="1" smtClean="0">
                        <a:solidFill>
                          <a:schemeClr val="tx1"/>
                        </a:solidFill>
                        <a:latin typeface="Cambria Math" panose="02040503050406030204" pitchFamily="18" charset="0"/>
                        <a:cs typeface="Arial"/>
                      </a:rPr>
                      <m:t>𝑀</m:t>
                    </m:r>
                  </m:oMath>
                </a14:m>
                <a:r>
                  <a:rPr lang="en-US" dirty="0">
                    <a:solidFill>
                      <a:schemeClr val="tx1"/>
                    </a:solidFill>
                    <a:cs typeface="Arial"/>
                  </a:rPr>
                  <a:t> entities of another set (hospital/resident problem variant)</a:t>
                </a:r>
                <a:endParaRPr lang="en-US" dirty="0">
                  <a:solidFill>
                    <a:schemeClr val="bg2">
                      <a:lumMod val="60000"/>
                      <a:lumOff val="40000"/>
                    </a:schemeClr>
                  </a:solidFill>
                  <a:cs typeface="Arial"/>
                </a:endParaRPr>
              </a:p>
              <a:p>
                <a:pPr lvl="1"/>
                <a:r>
                  <a:rPr lang="en-US" dirty="0">
                    <a:solidFill>
                      <a:schemeClr val="bg2">
                        <a:lumMod val="60000"/>
                        <a:lumOff val="40000"/>
                      </a:schemeClr>
                    </a:solidFill>
                    <a:cs typeface="Arial"/>
                  </a:rPr>
                  <a:t>Hospitals have maximum capacity</a:t>
                </a:r>
              </a:p>
              <a:p>
                <a:pPr lvl="1"/>
                <a:r>
                  <a:rPr lang="en-US" dirty="0">
                    <a:solidFill>
                      <a:schemeClr val="bg2">
                        <a:lumMod val="60000"/>
                        <a:lumOff val="40000"/>
                      </a:schemeClr>
                    </a:solidFill>
                    <a:cs typeface="Arial"/>
                  </a:rPr>
                  <a:t>If preference lists are incomplete, some residents/hospitals may go unmatched</a:t>
                </a:r>
              </a:p>
            </p:txBody>
          </p:sp>
        </mc:Choice>
        <mc:Fallback xmlns="">
          <p:sp>
            <p:nvSpPr>
              <p:cNvPr id="5" name="Content Placeholder 2">
                <a:extLst>
                  <a:ext uri="{FF2B5EF4-FFF2-40B4-BE49-F238E27FC236}">
                    <a16:creationId xmlns:a16="http://schemas.microsoft.com/office/drawing/2014/main" id="{8AACBFEA-2875-44BC-B475-38AC3D43BCBD}"/>
                  </a:ext>
                </a:extLst>
              </p:cNvPr>
              <p:cNvSpPr txBox="1">
                <a:spLocks noRot="1" noChangeAspect="1" noMove="1" noResize="1" noEditPoints="1" noAdjustHandles="1" noChangeArrowheads="1" noChangeShapeType="1" noTextEdit="1"/>
              </p:cNvSpPr>
              <p:nvPr/>
            </p:nvSpPr>
            <p:spPr bwMode="auto">
              <a:xfrm>
                <a:off x="573883" y="1435034"/>
                <a:ext cx="6459610" cy="6029021"/>
              </a:xfrm>
              <a:prstGeom prst="rect">
                <a:avLst/>
              </a:prstGeom>
              <a:blipFill>
                <a:blip r:embed="rId2"/>
                <a:stretch>
                  <a:fillRect l="-1604" t="-910" r="-660"/>
                </a:stretch>
              </a:blipFill>
              <a:ln w="9525">
                <a:noFill/>
                <a:miter lim="800000"/>
                <a:headEnd/>
                <a:tailEnd/>
              </a:ln>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Modeling Techniques</a:t>
            </a:r>
          </a:p>
        </p:txBody>
      </p:sp>
      <p:grpSp>
        <p:nvGrpSpPr>
          <p:cNvPr id="3" name="Group 2">
            <a:extLst>
              <a:ext uri="{FF2B5EF4-FFF2-40B4-BE49-F238E27FC236}">
                <a16:creationId xmlns:a16="http://schemas.microsoft.com/office/drawing/2014/main" id="{9F667CD6-0898-4105-9347-0580DAACB2CB}"/>
              </a:ext>
            </a:extLst>
          </p:cNvPr>
          <p:cNvGrpSpPr/>
          <p:nvPr/>
        </p:nvGrpSpPr>
        <p:grpSpPr>
          <a:xfrm>
            <a:off x="7282494" y="2320671"/>
            <a:ext cx="5637373" cy="2948495"/>
            <a:chOff x="7282494" y="2320672"/>
            <a:chExt cx="5637373" cy="2948495"/>
          </a:xfrm>
        </p:grpSpPr>
        <p:grpSp>
          <p:nvGrpSpPr>
            <p:cNvPr id="75" name="Group 74">
              <a:extLst>
                <a:ext uri="{FF2B5EF4-FFF2-40B4-BE49-F238E27FC236}">
                  <a16:creationId xmlns:a16="http://schemas.microsoft.com/office/drawing/2014/main" id="{BB8A3D96-8BBE-4BD6-BDD4-E1296E4E465A}"/>
                </a:ext>
              </a:extLst>
            </p:cNvPr>
            <p:cNvGrpSpPr/>
            <p:nvPr/>
          </p:nvGrpSpPr>
          <p:grpSpPr>
            <a:xfrm>
              <a:off x="7282494" y="2957886"/>
              <a:ext cx="5637373" cy="1674065"/>
              <a:chOff x="3929364" y="4868257"/>
              <a:chExt cx="5637373" cy="1674065"/>
            </a:xfrm>
          </p:grpSpPr>
          <p:grpSp>
            <p:nvGrpSpPr>
              <p:cNvPr id="76" name="Group 75">
                <a:extLst>
                  <a:ext uri="{FF2B5EF4-FFF2-40B4-BE49-F238E27FC236}">
                    <a16:creationId xmlns:a16="http://schemas.microsoft.com/office/drawing/2014/main" id="{731F3276-32B5-44FD-8C04-FE1B49647845}"/>
                  </a:ext>
                </a:extLst>
              </p:cNvPr>
              <p:cNvGrpSpPr/>
              <p:nvPr/>
            </p:nvGrpSpPr>
            <p:grpSpPr>
              <a:xfrm>
                <a:off x="4936623" y="4868257"/>
                <a:ext cx="3620503" cy="1674065"/>
                <a:chOff x="5088068" y="4790594"/>
                <a:chExt cx="3317615" cy="1534014"/>
              </a:xfrm>
            </p:grpSpPr>
            <p:cxnSp>
              <p:nvCxnSpPr>
                <p:cNvPr id="83" name="Straight Connector 82">
                  <a:extLst>
                    <a:ext uri="{FF2B5EF4-FFF2-40B4-BE49-F238E27FC236}">
                      <a16:creationId xmlns:a16="http://schemas.microsoft.com/office/drawing/2014/main" id="{A465E735-77E5-4930-8658-D0D731CE1811}"/>
                    </a:ext>
                  </a:extLst>
                </p:cNvPr>
                <p:cNvCxnSpPr>
                  <a:cxnSpLocks/>
                  <a:stCxn id="84" idx="4"/>
                  <a:endCxn id="123" idx="7"/>
                </p:cNvCxnSpPr>
                <p:nvPr/>
              </p:nvCxnSpPr>
              <p:spPr bwMode="auto">
                <a:xfrm flipH="1">
                  <a:off x="5556361" y="5339234"/>
                  <a:ext cx="729018" cy="517081"/>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84" name="Oval 83">
                  <a:extLst>
                    <a:ext uri="{FF2B5EF4-FFF2-40B4-BE49-F238E27FC236}">
                      <a16:creationId xmlns:a16="http://schemas.microsoft.com/office/drawing/2014/main" id="{12B75E41-852E-4111-ACC2-211A6591A891}"/>
                    </a:ext>
                  </a:extLst>
                </p:cNvPr>
                <p:cNvSpPr/>
                <p:nvPr/>
              </p:nvSpPr>
              <p:spPr bwMode="auto">
                <a:xfrm>
                  <a:off x="6011059"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18" name="Straight Connector 117">
                  <a:extLst>
                    <a:ext uri="{FF2B5EF4-FFF2-40B4-BE49-F238E27FC236}">
                      <a16:creationId xmlns:a16="http://schemas.microsoft.com/office/drawing/2014/main" id="{69E44926-B899-494D-B22C-80A388FD517A}"/>
                    </a:ext>
                  </a:extLst>
                </p:cNvPr>
                <p:cNvCxnSpPr>
                  <a:cxnSpLocks/>
                  <a:stCxn id="119" idx="4"/>
                  <a:endCxn id="126" idx="1"/>
                </p:cNvCxnSpPr>
                <p:nvPr/>
              </p:nvCxnSpPr>
              <p:spPr bwMode="auto">
                <a:xfrm>
                  <a:off x="7208372" y="5339234"/>
                  <a:ext cx="729018" cy="517081"/>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19" name="Oval 118">
                  <a:extLst>
                    <a:ext uri="{FF2B5EF4-FFF2-40B4-BE49-F238E27FC236}">
                      <a16:creationId xmlns:a16="http://schemas.microsoft.com/office/drawing/2014/main" id="{B569EF93-A8D3-4D9B-82B5-CBC19FE2DC00}"/>
                    </a:ext>
                  </a:extLst>
                </p:cNvPr>
                <p:cNvSpPr/>
                <p:nvPr/>
              </p:nvSpPr>
              <p:spPr bwMode="auto">
                <a:xfrm>
                  <a:off x="6934051"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21" name="Straight Connector 120">
                  <a:extLst>
                    <a:ext uri="{FF2B5EF4-FFF2-40B4-BE49-F238E27FC236}">
                      <a16:creationId xmlns:a16="http://schemas.microsoft.com/office/drawing/2014/main" id="{6C8E98BE-7E4A-44BD-88DC-65BF9084D0CA}"/>
                    </a:ext>
                  </a:extLst>
                </p:cNvPr>
                <p:cNvCxnSpPr>
                  <a:cxnSpLocks/>
                  <a:stCxn id="122" idx="4"/>
                  <a:endCxn id="123" idx="0"/>
                </p:cNvCxnSpPr>
                <p:nvPr/>
              </p:nvCxnSpPr>
              <p:spPr bwMode="auto">
                <a:xfrm>
                  <a:off x="5362388"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22" name="Oval 121">
                  <a:extLst>
                    <a:ext uri="{FF2B5EF4-FFF2-40B4-BE49-F238E27FC236}">
                      <a16:creationId xmlns:a16="http://schemas.microsoft.com/office/drawing/2014/main" id="{8426DC7C-0DC4-42F7-8BF7-395F5C222F16}"/>
                    </a:ext>
                  </a:extLst>
                </p:cNvPr>
                <p:cNvSpPr/>
                <p:nvPr/>
              </p:nvSpPr>
              <p:spPr bwMode="auto">
                <a:xfrm>
                  <a:off x="5088068"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3" name="Oval 122">
                  <a:extLst>
                    <a:ext uri="{FF2B5EF4-FFF2-40B4-BE49-F238E27FC236}">
                      <a16:creationId xmlns:a16="http://schemas.microsoft.com/office/drawing/2014/main" id="{D2565622-3758-4C08-833C-CAF86C92B236}"/>
                    </a:ext>
                  </a:extLst>
                </p:cNvPr>
                <p:cNvSpPr/>
                <p:nvPr/>
              </p:nvSpPr>
              <p:spPr bwMode="auto">
                <a:xfrm>
                  <a:off x="5088068"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24" name="Straight Connector 123">
                  <a:extLst>
                    <a:ext uri="{FF2B5EF4-FFF2-40B4-BE49-F238E27FC236}">
                      <a16:creationId xmlns:a16="http://schemas.microsoft.com/office/drawing/2014/main" id="{FBFDB664-B953-43C4-9918-0142B67C6B62}"/>
                    </a:ext>
                  </a:extLst>
                </p:cNvPr>
                <p:cNvCxnSpPr>
                  <a:cxnSpLocks/>
                  <a:stCxn id="125" idx="4"/>
                  <a:endCxn id="126" idx="0"/>
                </p:cNvCxnSpPr>
                <p:nvPr/>
              </p:nvCxnSpPr>
              <p:spPr bwMode="auto">
                <a:xfrm>
                  <a:off x="8131363"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25" name="Oval 124">
                  <a:extLst>
                    <a:ext uri="{FF2B5EF4-FFF2-40B4-BE49-F238E27FC236}">
                      <a16:creationId xmlns:a16="http://schemas.microsoft.com/office/drawing/2014/main" id="{E9FB93EC-3D9A-42E3-AA15-73CD54CE303D}"/>
                    </a:ext>
                  </a:extLst>
                </p:cNvPr>
                <p:cNvSpPr/>
                <p:nvPr/>
              </p:nvSpPr>
              <p:spPr bwMode="auto">
                <a:xfrm>
                  <a:off x="7857043"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6" name="Oval 125">
                  <a:extLst>
                    <a:ext uri="{FF2B5EF4-FFF2-40B4-BE49-F238E27FC236}">
                      <a16:creationId xmlns:a16="http://schemas.microsoft.com/office/drawing/2014/main" id="{665CF88C-A0EF-4299-8B66-58E20ADB535F}"/>
                    </a:ext>
                  </a:extLst>
                </p:cNvPr>
                <p:cNvSpPr/>
                <p:nvPr/>
              </p:nvSpPr>
              <p:spPr bwMode="auto">
                <a:xfrm>
                  <a:off x="7857043"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pSp>
          <p:cxnSp>
            <p:nvCxnSpPr>
              <p:cNvPr id="77" name="Straight Connector 76">
                <a:extLst>
                  <a:ext uri="{FF2B5EF4-FFF2-40B4-BE49-F238E27FC236}">
                    <a16:creationId xmlns:a16="http://schemas.microsoft.com/office/drawing/2014/main" id="{A9D89EB3-3AB9-47BE-A10E-FAE7DE0AE4FD}"/>
                  </a:ext>
                </a:extLst>
              </p:cNvPr>
              <p:cNvCxnSpPr>
                <a:cxnSpLocks/>
                <a:stCxn id="78" idx="4"/>
                <a:endCxn id="123" idx="1"/>
              </p:cNvCxnSpPr>
              <p:nvPr/>
            </p:nvCxnSpPr>
            <p:spPr bwMode="auto">
              <a:xfrm>
                <a:off x="4228729" y="5466986"/>
                <a:ext cx="795576" cy="564289"/>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78" name="Oval 77">
                <a:extLst>
                  <a:ext uri="{FF2B5EF4-FFF2-40B4-BE49-F238E27FC236}">
                    <a16:creationId xmlns:a16="http://schemas.microsoft.com/office/drawing/2014/main" id="{3FD83532-61A0-4050-B879-D38647DCEB4B}"/>
                  </a:ext>
                </a:extLst>
              </p:cNvPr>
              <p:cNvSpPr/>
              <p:nvPr/>
            </p:nvSpPr>
            <p:spPr bwMode="auto">
              <a:xfrm>
                <a:off x="3929364" y="4868257"/>
                <a:ext cx="598729" cy="598729"/>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cxnSp>
            <p:nvCxnSpPr>
              <p:cNvPr id="80" name="Straight Connector 79">
                <a:extLst>
                  <a:ext uri="{FF2B5EF4-FFF2-40B4-BE49-F238E27FC236}">
                    <a16:creationId xmlns:a16="http://schemas.microsoft.com/office/drawing/2014/main" id="{20C4FFC9-C61E-4CCA-B03B-16F064ED1062}"/>
                  </a:ext>
                </a:extLst>
              </p:cNvPr>
              <p:cNvCxnSpPr>
                <a:cxnSpLocks/>
                <a:stCxn id="81" idx="4"/>
                <a:endCxn id="126" idx="7"/>
              </p:cNvCxnSpPr>
              <p:nvPr/>
            </p:nvCxnSpPr>
            <p:spPr bwMode="auto">
              <a:xfrm flipH="1">
                <a:off x="8469444" y="5466986"/>
                <a:ext cx="797929" cy="564289"/>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81" name="Oval 80">
                <a:extLst>
                  <a:ext uri="{FF2B5EF4-FFF2-40B4-BE49-F238E27FC236}">
                    <a16:creationId xmlns:a16="http://schemas.microsoft.com/office/drawing/2014/main" id="{D6F756C8-75B6-494A-9B58-097AECC344CB}"/>
                  </a:ext>
                </a:extLst>
              </p:cNvPr>
              <p:cNvSpPr/>
              <p:nvPr/>
            </p:nvSpPr>
            <p:spPr bwMode="auto">
              <a:xfrm>
                <a:off x="8968008" y="4868257"/>
                <a:ext cx="598729" cy="598729"/>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grpSp>
        <p:sp>
          <p:nvSpPr>
            <p:cNvPr id="127" name="TextBox 126">
              <a:extLst>
                <a:ext uri="{FF2B5EF4-FFF2-40B4-BE49-F238E27FC236}">
                  <a16:creationId xmlns:a16="http://schemas.microsoft.com/office/drawing/2014/main" id="{696A58C7-B384-4EEF-AD70-F0BA63AA2EA7}"/>
                </a:ext>
              </a:extLst>
            </p:cNvPr>
            <p:cNvSpPr txBox="1"/>
            <p:nvPr/>
          </p:nvSpPr>
          <p:spPr>
            <a:xfrm>
              <a:off x="9032848" y="2320672"/>
              <a:ext cx="2563522" cy="461665"/>
            </a:xfrm>
            <a:prstGeom prst="rect">
              <a:avLst/>
            </a:prstGeom>
            <a:noFill/>
          </p:spPr>
          <p:txBody>
            <a:bodyPr wrap="none" rtlCol="0">
              <a:spAutoFit/>
            </a:bodyPr>
            <a:lstStyle/>
            <a:p>
              <a:r>
                <a:rPr lang="en-US" sz="2400" dirty="0">
                  <a:latin typeface="+mn-lt"/>
                </a:rPr>
                <a:t>Set 1 (Residents)</a:t>
              </a:r>
            </a:p>
          </p:txBody>
        </p:sp>
        <p:sp>
          <p:nvSpPr>
            <p:cNvPr id="128" name="TextBox 127">
              <a:extLst>
                <a:ext uri="{FF2B5EF4-FFF2-40B4-BE49-F238E27FC236}">
                  <a16:creationId xmlns:a16="http://schemas.microsoft.com/office/drawing/2014/main" id="{BFB1D55C-3238-4ED2-ADBC-FEB71FF3E179}"/>
                </a:ext>
              </a:extLst>
            </p:cNvPr>
            <p:cNvSpPr txBox="1"/>
            <p:nvPr/>
          </p:nvSpPr>
          <p:spPr>
            <a:xfrm>
              <a:off x="8853311" y="4807502"/>
              <a:ext cx="2460930" cy="461665"/>
            </a:xfrm>
            <a:prstGeom prst="rect">
              <a:avLst/>
            </a:prstGeom>
            <a:noFill/>
          </p:spPr>
          <p:txBody>
            <a:bodyPr wrap="none" rtlCol="0">
              <a:spAutoFit/>
            </a:bodyPr>
            <a:lstStyle/>
            <a:p>
              <a:r>
                <a:rPr lang="en-US" sz="2400" dirty="0">
                  <a:latin typeface="+mn-lt"/>
                </a:rPr>
                <a:t>Set 2 (Hospitals)</a:t>
              </a:r>
            </a:p>
          </p:txBody>
        </p:sp>
      </p:grpSp>
      <p:sp>
        <p:nvSpPr>
          <p:cNvPr id="23" name="Rectangle 22">
            <a:hlinkClick r:id="rId3" action="ppaction://hlinksldjump"/>
            <a:extLst>
              <a:ext uri="{FF2B5EF4-FFF2-40B4-BE49-F238E27FC236}">
                <a16:creationId xmlns:a16="http://schemas.microsoft.com/office/drawing/2014/main" id="{A9644923-567E-4A31-BED8-3B13898159B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31771046"/>
      </p:ext>
    </p:extLst>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034"/>
                <a:ext cx="6459610" cy="6029021"/>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solidFill>
                      <a:schemeClr val="tx1"/>
                    </a:solidFill>
                  </a:rPr>
                  <a:t>The Stable Marriage/Matching Problem (Many-to-One)</a:t>
                </a:r>
              </a:p>
              <a:p>
                <a:pPr lvl="1"/>
                <a14:m>
                  <m:oMath xmlns:m="http://schemas.openxmlformats.org/officeDocument/2006/math">
                    <m:r>
                      <a:rPr lang="en-US" b="0" i="1" smtClean="0">
                        <a:solidFill>
                          <a:schemeClr val="tx1"/>
                        </a:solidFill>
                        <a:latin typeface="Cambria Math" panose="02040503050406030204" pitchFamily="18" charset="0"/>
                        <a:cs typeface="Arial"/>
                      </a:rPr>
                      <m:t>𝑁</m:t>
                    </m:r>
                  </m:oMath>
                </a14:m>
                <a:r>
                  <a:rPr lang="en-US" dirty="0">
                    <a:solidFill>
                      <a:schemeClr val="tx1"/>
                    </a:solidFill>
                    <a:cs typeface="Arial"/>
                  </a:rPr>
                  <a:t> entities of one set are matched to </a:t>
                </a:r>
                <a14:m>
                  <m:oMath xmlns:m="http://schemas.openxmlformats.org/officeDocument/2006/math">
                    <m:r>
                      <a:rPr lang="en-US" b="0" i="1" smtClean="0">
                        <a:solidFill>
                          <a:schemeClr val="tx1"/>
                        </a:solidFill>
                        <a:latin typeface="Cambria Math" panose="02040503050406030204" pitchFamily="18" charset="0"/>
                        <a:cs typeface="Arial"/>
                      </a:rPr>
                      <m:t>𝑀</m:t>
                    </m:r>
                  </m:oMath>
                </a14:m>
                <a:r>
                  <a:rPr lang="en-US" dirty="0">
                    <a:solidFill>
                      <a:schemeClr val="tx1"/>
                    </a:solidFill>
                    <a:cs typeface="Arial"/>
                  </a:rPr>
                  <a:t> entities of another set (hospital/resident problem variant)</a:t>
                </a:r>
                <a:endParaRPr lang="en-US" dirty="0">
                  <a:solidFill>
                    <a:schemeClr val="bg2">
                      <a:lumMod val="60000"/>
                      <a:lumOff val="40000"/>
                    </a:schemeClr>
                  </a:solidFill>
                  <a:cs typeface="Arial"/>
                </a:endParaRPr>
              </a:p>
              <a:p>
                <a:pPr lvl="1"/>
                <a:r>
                  <a:rPr lang="en-US" dirty="0">
                    <a:cs typeface="Arial"/>
                  </a:rPr>
                  <a:t>Hospitals have maximum capacity</a:t>
                </a:r>
              </a:p>
              <a:p>
                <a:pPr lvl="1"/>
                <a:r>
                  <a:rPr lang="en-US" dirty="0">
                    <a:solidFill>
                      <a:schemeClr val="bg2">
                        <a:lumMod val="60000"/>
                        <a:lumOff val="40000"/>
                      </a:schemeClr>
                    </a:solidFill>
                    <a:cs typeface="Arial"/>
                  </a:rPr>
                  <a:t>If preference lists are incomplete, some residents/hospitals may go unmatched</a:t>
                </a:r>
              </a:p>
            </p:txBody>
          </p:sp>
        </mc:Choice>
        <mc:Fallback xmlns="">
          <p:sp>
            <p:nvSpPr>
              <p:cNvPr id="5" name="Content Placeholder 2">
                <a:extLst>
                  <a:ext uri="{FF2B5EF4-FFF2-40B4-BE49-F238E27FC236}">
                    <a16:creationId xmlns:a16="http://schemas.microsoft.com/office/drawing/2014/main" id="{8AACBFEA-2875-44BC-B475-38AC3D43BCBD}"/>
                  </a:ext>
                </a:extLst>
              </p:cNvPr>
              <p:cNvSpPr txBox="1">
                <a:spLocks noRot="1" noChangeAspect="1" noMove="1" noResize="1" noEditPoints="1" noAdjustHandles="1" noChangeArrowheads="1" noChangeShapeType="1" noTextEdit="1"/>
              </p:cNvSpPr>
              <p:nvPr/>
            </p:nvSpPr>
            <p:spPr bwMode="auto">
              <a:xfrm>
                <a:off x="573883" y="1435034"/>
                <a:ext cx="6459610" cy="6029021"/>
              </a:xfrm>
              <a:prstGeom prst="rect">
                <a:avLst/>
              </a:prstGeom>
              <a:blipFill>
                <a:blip r:embed="rId2"/>
                <a:stretch>
                  <a:fillRect l="-1604" t="-910" r="-660"/>
                </a:stretch>
              </a:blipFill>
              <a:ln w="9525">
                <a:noFill/>
                <a:miter lim="800000"/>
                <a:headEnd/>
                <a:tailEnd/>
              </a:ln>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Modeling Techniques</a:t>
            </a:r>
          </a:p>
        </p:txBody>
      </p:sp>
      <p:grpSp>
        <p:nvGrpSpPr>
          <p:cNvPr id="3" name="Group 2">
            <a:extLst>
              <a:ext uri="{FF2B5EF4-FFF2-40B4-BE49-F238E27FC236}">
                <a16:creationId xmlns:a16="http://schemas.microsoft.com/office/drawing/2014/main" id="{9F667CD6-0898-4105-9347-0580DAACB2CB}"/>
              </a:ext>
            </a:extLst>
          </p:cNvPr>
          <p:cNvGrpSpPr/>
          <p:nvPr/>
        </p:nvGrpSpPr>
        <p:grpSpPr>
          <a:xfrm>
            <a:off x="7282494" y="2320671"/>
            <a:ext cx="5637373" cy="2948495"/>
            <a:chOff x="7282494" y="2320672"/>
            <a:chExt cx="5637373" cy="2948495"/>
          </a:xfrm>
        </p:grpSpPr>
        <p:grpSp>
          <p:nvGrpSpPr>
            <p:cNvPr id="75" name="Group 74">
              <a:extLst>
                <a:ext uri="{FF2B5EF4-FFF2-40B4-BE49-F238E27FC236}">
                  <a16:creationId xmlns:a16="http://schemas.microsoft.com/office/drawing/2014/main" id="{BB8A3D96-8BBE-4BD6-BDD4-E1296E4E465A}"/>
                </a:ext>
              </a:extLst>
            </p:cNvPr>
            <p:cNvGrpSpPr/>
            <p:nvPr/>
          </p:nvGrpSpPr>
          <p:grpSpPr>
            <a:xfrm>
              <a:off x="7282494" y="2957886"/>
              <a:ext cx="5637373" cy="1674065"/>
              <a:chOff x="3929364" y="4868257"/>
              <a:chExt cx="5637373" cy="1674065"/>
            </a:xfrm>
          </p:grpSpPr>
          <p:grpSp>
            <p:nvGrpSpPr>
              <p:cNvPr id="76" name="Group 75">
                <a:extLst>
                  <a:ext uri="{FF2B5EF4-FFF2-40B4-BE49-F238E27FC236}">
                    <a16:creationId xmlns:a16="http://schemas.microsoft.com/office/drawing/2014/main" id="{731F3276-32B5-44FD-8C04-FE1B49647845}"/>
                  </a:ext>
                </a:extLst>
              </p:cNvPr>
              <p:cNvGrpSpPr/>
              <p:nvPr/>
            </p:nvGrpSpPr>
            <p:grpSpPr>
              <a:xfrm>
                <a:off x="4936623" y="4868257"/>
                <a:ext cx="3620503" cy="1674065"/>
                <a:chOff x="5088068" y="4790594"/>
                <a:chExt cx="3317615" cy="1534014"/>
              </a:xfrm>
            </p:grpSpPr>
            <p:cxnSp>
              <p:nvCxnSpPr>
                <p:cNvPr id="83" name="Straight Connector 82">
                  <a:extLst>
                    <a:ext uri="{FF2B5EF4-FFF2-40B4-BE49-F238E27FC236}">
                      <a16:creationId xmlns:a16="http://schemas.microsoft.com/office/drawing/2014/main" id="{A465E735-77E5-4930-8658-D0D731CE1811}"/>
                    </a:ext>
                  </a:extLst>
                </p:cNvPr>
                <p:cNvCxnSpPr>
                  <a:cxnSpLocks/>
                  <a:stCxn id="84" idx="4"/>
                  <a:endCxn id="123" idx="7"/>
                </p:cNvCxnSpPr>
                <p:nvPr/>
              </p:nvCxnSpPr>
              <p:spPr bwMode="auto">
                <a:xfrm flipH="1">
                  <a:off x="5556361" y="5339234"/>
                  <a:ext cx="729018" cy="517081"/>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84" name="Oval 83">
                  <a:extLst>
                    <a:ext uri="{FF2B5EF4-FFF2-40B4-BE49-F238E27FC236}">
                      <a16:creationId xmlns:a16="http://schemas.microsoft.com/office/drawing/2014/main" id="{12B75E41-852E-4111-ACC2-211A6591A891}"/>
                    </a:ext>
                  </a:extLst>
                </p:cNvPr>
                <p:cNvSpPr/>
                <p:nvPr/>
              </p:nvSpPr>
              <p:spPr bwMode="auto">
                <a:xfrm>
                  <a:off x="6011059"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18" name="Straight Connector 117">
                  <a:extLst>
                    <a:ext uri="{FF2B5EF4-FFF2-40B4-BE49-F238E27FC236}">
                      <a16:creationId xmlns:a16="http://schemas.microsoft.com/office/drawing/2014/main" id="{69E44926-B899-494D-B22C-80A388FD517A}"/>
                    </a:ext>
                  </a:extLst>
                </p:cNvPr>
                <p:cNvCxnSpPr>
                  <a:cxnSpLocks/>
                  <a:stCxn id="119" idx="4"/>
                  <a:endCxn id="126" idx="1"/>
                </p:cNvCxnSpPr>
                <p:nvPr/>
              </p:nvCxnSpPr>
              <p:spPr bwMode="auto">
                <a:xfrm>
                  <a:off x="7208372" y="5339234"/>
                  <a:ext cx="729018" cy="517081"/>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19" name="Oval 118">
                  <a:extLst>
                    <a:ext uri="{FF2B5EF4-FFF2-40B4-BE49-F238E27FC236}">
                      <a16:creationId xmlns:a16="http://schemas.microsoft.com/office/drawing/2014/main" id="{B569EF93-A8D3-4D9B-82B5-CBC19FE2DC00}"/>
                    </a:ext>
                  </a:extLst>
                </p:cNvPr>
                <p:cNvSpPr/>
                <p:nvPr/>
              </p:nvSpPr>
              <p:spPr bwMode="auto">
                <a:xfrm>
                  <a:off x="6934051"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21" name="Straight Connector 120">
                  <a:extLst>
                    <a:ext uri="{FF2B5EF4-FFF2-40B4-BE49-F238E27FC236}">
                      <a16:creationId xmlns:a16="http://schemas.microsoft.com/office/drawing/2014/main" id="{6C8E98BE-7E4A-44BD-88DC-65BF9084D0CA}"/>
                    </a:ext>
                  </a:extLst>
                </p:cNvPr>
                <p:cNvCxnSpPr>
                  <a:cxnSpLocks/>
                  <a:stCxn id="122" idx="4"/>
                  <a:endCxn id="123" idx="0"/>
                </p:cNvCxnSpPr>
                <p:nvPr/>
              </p:nvCxnSpPr>
              <p:spPr bwMode="auto">
                <a:xfrm>
                  <a:off x="5362388"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22" name="Oval 121">
                  <a:extLst>
                    <a:ext uri="{FF2B5EF4-FFF2-40B4-BE49-F238E27FC236}">
                      <a16:creationId xmlns:a16="http://schemas.microsoft.com/office/drawing/2014/main" id="{8426DC7C-0DC4-42F7-8BF7-395F5C222F16}"/>
                    </a:ext>
                  </a:extLst>
                </p:cNvPr>
                <p:cNvSpPr/>
                <p:nvPr/>
              </p:nvSpPr>
              <p:spPr bwMode="auto">
                <a:xfrm>
                  <a:off x="5088068"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3" name="Oval 122">
                  <a:extLst>
                    <a:ext uri="{FF2B5EF4-FFF2-40B4-BE49-F238E27FC236}">
                      <a16:creationId xmlns:a16="http://schemas.microsoft.com/office/drawing/2014/main" id="{D2565622-3758-4C08-833C-CAF86C92B236}"/>
                    </a:ext>
                  </a:extLst>
                </p:cNvPr>
                <p:cNvSpPr/>
                <p:nvPr/>
              </p:nvSpPr>
              <p:spPr bwMode="auto">
                <a:xfrm>
                  <a:off x="5088068"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24" name="Straight Connector 123">
                  <a:extLst>
                    <a:ext uri="{FF2B5EF4-FFF2-40B4-BE49-F238E27FC236}">
                      <a16:creationId xmlns:a16="http://schemas.microsoft.com/office/drawing/2014/main" id="{FBFDB664-B953-43C4-9918-0142B67C6B62}"/>
                    </a:ext>
                  </a:extLst>
                </p:cNvPr>
                <p:cNvCxnSpPr>
                  <a:cxnSpLocks/>
                  <a:stCxn id="125" idx="4"/>
                  <a:endCxn id="126" idx="0"/>
                </p:cNvCxnSpPr>
                <p:nvPr/>
              </p:nvCxnSpPr>
              <p:spPr bwMode="auto">
                <a:xfrm>
                  <a:off x="8131363"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25" name="Oval 124">
                  <a:extLst>
                    <a:ext uri="{FF2B5EF4-FFF2-40B4-BE49-F238E27FC236}">
                      <a16:creationId xmlns:a16="http://schemas.microsoft.com/office/drawing/2014/main" id="{E9FB93EC-3D9A-42E3-AA15-73CD54CE303D}"/>
                    </a:ext>
                  </a:extLst>
                </p:cNvPr>
                <p:cNvSpPr/>
                <p:nvPr/>
              </p:nvSpPr>
              <p:spPr bwMode="auto">
                <a:xfrm>
                  <a:off x="7857043"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6" name="Oval 125">
                  <a:extLst>
                    <a:ext uri="{FF2B5EF4-FFF2-40B4-BE49-F238E27FC236}">
                      <a16:creationId xmlns:a16="http://schemas.microsoft.com/office/drawing/2014/main" id="{665CF88C-A0EF-4299-8B66-58E20ADB535F}"/>
                    </a:ext>
                  </a:extLst>
                </p:cNvPr>
                <p:cNvSpPr/>
                <p:nvPr/>
              </p:nvSpPr>
              <p:spPr bwMode="auto">
                <a:xfrm>
                  <a:off x="7857043"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pSp>
          <p:cxnSp>
            <p:nvCxnSpPr>
              <p:cNvPr id="77" name="Straight Connector 76">
                <a:extLst>
                  <a:ext uri="{FF2B5EF4-FFF2-40B4-BE49-F238E27FC236}">
                    <a16:creationId xmlns:a16="http://schemas.microsoft.com/office/drawing/2014/main" id="{A9D89EB3-3AB9-47BE-A10E-FAE7DE0AE4FD}"/>
                  </a:ext>
                </a:extLst>
              </p:cNvPr>
              <p:cNvCxnSpPr>
                <a:cxnSpLocks/>
                <a:stCxn id="78" idx="4"/>
                <a:endCxn id="123" idx="1"/>
              </p:cNvCxnSpPr>
              <p:nvPr/>
            </p:nvCxnSpPr>
            <p:spPr bwMode="auto">
              <a:xfrm>
                <a:off x="4228729" y="5466986"/>
                <a:ext cx="795576" cy="564289"/>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78" name="Oval 77">
                <a:extLst>
                  <a:ext uri="{FF2B5EF4-FFF2-40B4-BE49-F238E27FC236}">
                    <a16:creationId xmlns:a16="http://schemas.microsoft.com/office/drawing/2014/main" id="{3FD83532-61A0-4050-B879-D38647DCEB4B}"/>
                  </a:ext>
                </a:extLst>
              </p:cNvPr>
              <p:cNvSpPr/>
              <p:nvPr/>
            </p:nvSpPr>
            <p:spPr bwMode="auto">
              <a:xfrm>
                <a:off x="3929364" y="4868257"/>
                <a:ext cx="598729" cy="598729"/>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cxnSp>
            <p:nvCxnSpPr>
              <p:cNvPr id="80" name="Straight Connector 79">
                <a:extLst>
                  <a:ext uri="{FF2B5EF4-FFF2-40B4-BE49-F238E27FC236}">
                    <a16:creationId xmlns:a16="http://schemas.microsoft.com/office/drawing/2014/main" id="{20C4FFC9-C61E-4CCA-B03B-16F064ED1062}"/>
                  </a:ext>
                </a:extLst>
              </p:cNvPr>
              <p:cNvCxnSpPr>
                <a:cxnSpLocks/>
                <a:stCxn id="81" idx="4"/>
                <a:endCxn id="126" idx="7"/>
              </p:cNvCxnSpPr>
              <p:nvPr/>
            </p:nvCxnSpPr>
            <p:spPr bwMode="auto">
              <a:xfrm flipH="1">
                <a:off x="8469444" y="5466986"/>
                <a:ext cx="797929" cy="564289"/>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81" name="Oval 80">
                <a:extLst>
                  <a:ext uri="{FF2B5EF4-FFF2-40B4-BE49-F238E27FC236}">
                    <a16:creationId xmlns:a16="http://schemas.microsoft.com/office/drawing/2014/main" id="{D6F756C8-75B6-494A-9B58-097AECC344CB}"/>
                  </a:ext>
                </a:extLst>
              </p:cNvPr>
              <p:cNvSpPr/>
              <p:nvPr/>
            </p:nvSpPr>
            <p:spPr bwMode="auto">
              <a:xfrm>
                <a:off x="8968008" y="4868257"/>
                <a:ext cx="598729" cy="598729"/>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grpSp>
        <p:sp>
          <p:nvSpPr>
            <p:cNvPr id="127" name="TextBox 126">
              <a:extLst>
                <a:ext uri="{FF2B5EF4-FFF2-40B4-BE49-F238E27FC236}">
                  <a16:creationId xmlns:a16="http://schemas.microsoft.com/office/drawing/2014/main" id="{696A58C7-B384-4EEF-AD70-F0BA63AA2EA7}"/>
                </a:ext>
              </a:extLst>
            </p:cNvPr>
            <p:cNvSpPr txBox="1"/>
            <p:nvPr/>
          </p:nvSpPr>
          <p:spPr>
            <a:xfrm>
              <a:off x="9032848" y="2320672"/>
              <a:ext cx="2563522" cy="461665"/>
            </a:xfrm>
            <a:prstGeom prst="rect">
              <a:avLst/>
            </a:prstGeom>
            <a:noFill/>
          </p:spPr>
          <p:txBody>
            <a:bodyPr wrap="none" rtlCol="0">
              <a:spAutoFit/>
            </a:bodyPr>
            <a:lstStyle/>
            <a:p>
              <a:r>
                <a:rPr lang="en-US" sz="2400" dirty="0">
                  <a:latin typeface="+mn-lt"/>
                </a:rPr>
                <a:t>Set 1 (Residents)</a:t>
              </a:r>
            </a:p>
          </p:txBody>
        </p:sp>
        <p:sp>
          <p:nvSpPr>
            <p:cNvPr id="128" name="TextBox 127">
              <a:extLst>
                <a:ext uri="{FF2B5EF4-FFF2-40B4-BE49-F238E27FC236}">
                  <a16:creationId xmlns:a16="http://schemas.microsoft.com/office/drawing/2014/main" id="{BFB1D55C-3238-4ED2-ADBC-FEB71FF3E179}"/>
                </a:ext>
              </a:extLst>
            </p:cNvPr>
            <p:cNvSpPr txBox="1"/>
            <p:nvPr/>
          </p:nvSpPr>
          <p:spPr>
            <a:xfrm>
              <a:off x="8853311" y="4807502"/>
              <a:ext cx="2460930" cy="461665"/>
            </a:xfrm>
            <a:prstGeom prst="rect">
              <a:avLst/>
            </a:prstGeom>
            <a:noFill/>
          </p:spPr>
          <p:txBody>
            <a:bodyPr wrap="none" rtlCol="0">
              <a:spAutoFit/>
            </a:bodyPr>
            <a:lstStyle/>
            <a:p>
              <a:r>
                <a:rPr lang="en-US" sz="2400" dirty="0">
                  <a:latin typeface="+mn-lt"/>
                </a:rPr>
                <a:t>Set 2 (Hospitals)</a:t>
              </a:r>
            </a:p>
          </p:txBody>
        </p:sp>
      </p:grpSp>
      <p:sp>
        <p:nvSpPr>
          <p:cNvPr id="23" name="Rectangle 22">
            <a:hlinkClick r:id="rId3" action="ppaction://hlinksldjump"/>
            <a:extLst>
              <a:ext uri="{FF2B5EF4-FFF2-40B4-BE49-F238E27FC236}">
                <a16:creationId xmlns:a16="http://schemas.microsoft.com/office/drawing/2014/main" id="{077D8F33-EBCC-4E08-8894-5E30DD848F4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60904956"/>
      </p:ext>
    </p:extLst>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034"/>
                <a:ext cx="6459610" cy="6029021"/>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solidFill>
                      <a:schemeClr val="tx1"/>
                    </a:solidFill>
                  </a:rPr>
                  <a:t>The Stable Marriage/Matching Problem (Many-to-One)</a:t>
                </a:r>
              </a:p>
              <a:p>
                <a:pPr lvl="1"/>
                <a14:m>
                  <m:oMath xmlns:m="http://schemas.openxmlformats.org/officeDocument/2006/math">
                    <m:r>
                      <a:rPr lang="en-US" b="0" i="1" smtClean="0">
                        <a:solidFill>
                          <a:schemeClr val="tx1"/>
                        </a:solidFill>
                        <a:latin typeface="Cambria Math" panose="02040503050406030204" pitchFamily="18" charset="0"/>
                        <a:cs typeface="Arial"/>
                      </a:rPr>
                      <m:t>𝑁</m:t>
                    </m:r>
                  </m:oMath>
                </a14:m>
                <a:r>
                  <a:rPr lang="en-US" dirty="0">
                    <a:solidFill>
                      <a:schemeClr val="tx1"/>
                    </a:solidFill>
                    <a:cs typeface="Arial"/>
                  </a:rPr>
                  <a:t> entities of one set are matched to </a:t>
                </a:r>
                <a14:m>
                  <m:oMath xmlns:m="http://schemas.openxmlformats.org/officeDocument/2006/math">
                    <m:r>
                      <a:rPr lang="en-US" b="0" i="1" smtClean="0">
                        <a:solidFill>
                          <a:schemeClr val="tx1"/>
                        </a:solidFill>
                        <a:latin typeface="Cambria Math" panose="02040503050406030204" pitchFamily="18" charset="0"/>
                        <a:cs typeface="Arial"/>
                      </a:rPr>
                      <m:t>𝑀</m:t>
                    </m:r>
                  </m:oMath>
                </a14:m>
                <a:r>
                  <a:rPr lang="en-US" dirty="0">
                    <a:solidFill>
                      <a:schemeClr val="tx1"/>
                    </a:solidFill>
                    <a:cs typeface="Arial"/>
                  </a:rPr>
                  <a:t> entities of another set (hospital/resident problem variant)</a:t>
                </a:r>
                <a:endParaRPr lang="en-US" dirty="0">
                  <a:solidFill>
                    <a:schemeClr val="bg2">
                      <a:lumMod val="60000"/>
                      <a:lumOff val="40000"/>
                    </a:schemeClr>
                  </a:solidFill>
                  <a:cs typeface="Arial"/>
                </a:endParaRPr>
              </a:p>
              <a:p>
                <a:pPr lvl="1"/>
                <a:r>
                  <a:rPr lang="en-US" dirty="0">
                    <a:cs typeface="Arial"/>
                  </a:rPr>
                  <a:t>Hospitals have maximum capacity</a:t>
                </a:r>
              </a:p>
              <a:p>
                <a:pPr lvl="1"/>
                <a:r>
                  <a:rPr lang="en-US" dirty="0">
                    <a:cs typeface="Arial"/>
                  </a:rPr>
                  <a:t>If preference lists are incomplete, some residents/hospitals may go unmatched</a:t>
                </a:r>
              </a:p>
            </p:txBody>
          </p:sp>
        </mc:Choice>
        <mc:Fallback xmlns="">
          <p:sp>
            <p:nvSpPr>
              <p:cNvPr id="5" name="Content Placeholder 2">
                <a:extLst>
                  <a:ext uri="{FF2B5EF4-FFF2-40B4-BE49-F238E27FC236}">
                    <a16:creationId xmlns:a16="http://schemas.microsoft.com/office/drawing/2014/main" id="{8AACBFEA-2875-44BC-B475-38AC3D43BCBD}"/>
                  </a:ext>
                </a:extLst>
              </p:cNvPr>
              <p:cNvSpPr txBox="1">
                <a:spLocks noRot="1" noChangeAspect="1" noMove="1" noResize="1" noEditPoints="1" noAdjustHandles="1" noChangeArrowheads="1" noChangeShapeType="1" noTextEdit="1"/>
              </p:cNvSpPr>
              <p:nvPr/>
            </p:nvSpPr>
            <p:spPr bwMode="auto">
              <a:xfrm>
                <a:off x="573883" y="1435034"/>
                <a:ext cx="6459610" cy="6029021"/>
              </a:xfrm>
              <a:prstGeom prst="rect">
                <a:avLst/>
              </a:prstGeom>
              <a:blipFill>
                <a:blip r:embed="rId2"/>
                <a:stretch>
                  <a:fillRect l="-1604" t="-910" r="-660"/>
                </a:stretch>
              </a:blipFill>
              <a:ln w="9525">
                <a:noFill/>
                <a:miter lim="800000"/>
                <a:headEnd/>
                <a:tailEnd/>
              </a:ln>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Modeling Techniques</a:t>
            </a:r>
          </a:p>
        </p:txBody>
      </p:sp>
      <p:grpSp>
        <p:nvGrpSpPr>
          <p:cNvPr id="3" name="Group 2">
            <a:extLst>
              <a:ext uri="{FF2B5EF4-FFF2-40B4-BE49-F238E27FC236}">
                <a16:creationId xmlns:a16="http://schemas.microsoft.com/office/drawing/2014/main" id="{9F667CD6-0898-4105-9347-0580DAACB2CB}"/>
              </a:ext>
            </a:extLst>
          </p:cNvPr>
          <p:cNvGrpSpPr/>
          <p:nvPr/>
        </p:nvGrpSpPr>
        <p:grpSpPr>
          <a:xfrm>
            <a:off x="7282494" y="2320671"/>
            <a:ext cx="5637373" cy="2948495"/>
            <a:chOff x="7282494" y="2320672"/>
            <a:chExt cx="5637373" cy="2948495"/>
          </a:xfrm>
        </p:grpSpPr>
        <p:grpSp>
          <p:nvGrpSpPr>
            <p:cNvPr id="75" name="Group 74">
              <a:extLst>
                <a:ext uri="{FF2B5EF4-FFF2-40B4-BE49-F238E27FC236}">
                  <a16:creationId xmlns:a16="http://schemas.microsoft.com/office/drawing/2014/main" id="{BB8A3D96-8BBE-4BD6-BDD4-E1296E4E465A}"/>
                </a:ext>
              </a:extLst>
            </p:cNvPr>
            <p:cNvGrpSpPr/>
            <p:nvPr/>
          </p:nvGrpSpPr>
          <p:grpSpPr>
            <a:xfrm>
              <a:off x="7282494" y="2957886"/>
              <a:ext cx="5637373" cy="1674065"/>
              <a:chOff x="3929364" y="4868257"/>
              <a:chExt cx="5637373" cy="1674065"/>
            </a:xfrm>
          </p:grpSpPr>
          <p:grpSp>
            <p:nvGrpSpPr>
              <p:cNvPr id="76" name="Group 75">
                <a:extLst>
                  <a:ext uri="{FF2B5EF4-FFF2-40B4-BE49-F238E27FC236}">
                    <a16:creationId xmlns:a16="http://schemas.microsoft.com/office/drawing/2014/main" id="{731F3276-32B5-44FD-8C04-FE1B49647845}"/>
                  </a:ext>
                </a:extLst>
              </p:cNvPr>
              <p:cNvGrpSpPr/>
              <p:nvPr/>
            </p:nvGrpSpPr>
            <p:grpSpPr>
              <a:xfrm>
                <a:off x="4936623" y="4868257"/>
                <a:ext cx="3620503" cy="1674065"/>
                <a:chOff x="5088068" y="4790594"/>
                <a:chExt cx="3317615" cy="1534014"/>
              </a:xfrm>
            </p:grpSpPr>
            <p:cxnSp>
              <p:nvCxnSpPr>
                <p:cNvPr id="83" name="Straight Connector 82">
                  <a:extLst>
                    <a:ext uri="{FF2B5EF4-FFF2-40B4-BE49-F238E27FC236}">
                      <a16:creationId xmlns:a16="http://schemas.microsoft.com/office/drawing/2014/main" id="{A465E735-77E5-4930-8658-D0D731CE1811}"/>
                    </a:ext>
                  </a:extLst>
                </p:cNvPr>
                <p:cNvCxnSpPr>
                  <a:cxnSpLocks/>
                  <a:stCxn id="84" idx="4"/>
                  <a:endCxn id="123" idx="7"/>
                </p:cNvCxnSpPr>
                <p:nvPr/>
              </p:nvCxnSpPr>
              <p:spPr bwMode="auto">
                <a:xfrm flipH="1">
                  <a:off x="5556361" y="5339234"/>
                  <a:ext cx="729018" cy="517081"/>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84" name="Oval 83">
                  <a:extLst>
                    <a:ext uri="{FF2B5EF4-FFF2-40B4-BE49-F238E27FC236}">
                      <a16:creationId xmlns:a16="http://schemas.microsoft.com/office/drawing/2014/main" id="{12B75E41-852E-4111-ACC2-211A6591A891}"/>
                    </a:ext>
                  </a:extLst>
                </p:cNvPr>
                <p:cNvSpPr/>
                <p:nvPr/>
              </p:nvSpPr>
              <p:spPr bwMode="auto">
                <a:xfrm>
                  <a:off x="6011059"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18" name="Straight Connector 117">
                  <a:extLst>
                    <a:ext uri="{FF2B5EF4-FFF2-40B4-BE49-F238E27FC236}">
                      <a16:creationId xmlns:a16="http://schemas.microsoft.com/office/drawing/2014/main" id="{69E44926-B899-494D-B22C-80A388FD517A}"/>
                    </a:ext>
                  </a:extLst>
                </p:cNvPr>
                <p:cNvCxnSpPr>
                  <a:cxnSpLocks/>
                  <a:stCxn id="119" idx="4"/>
                  <a:endCxn id="126" idx="1"/>
                </p:cNvCxnSpPr>
                <p:nvPr/>
              </p:nvCxnSpPr>
              <p:spPr bwMode="auto">
                <a:xfrm>
                  <a:off x="7208372" y="5339234"/>
                  <a:ext cx="729018" cy="517081"/>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19" name="Oval 118">
                  <a:extLst>
                    <a:ext uri="{FF2B5EF4-FFF2-40B4-BE49-F238E27FC236}">
                      <a16:creationId xmlns:a16="http://schemas.microsoft.com/office/drawing/2014/main" id="{B569EF93-A8D3-4D9B-82B5-CBC19FE2DC00}"/>
                    </a:ext>
                  </a:extLst>
                </p:cNvPr>
                <p:cNvSpPr/>
                <p:nvPr/>
              </p:nvSpPr>
              <p:spPr bwMode="auto">
                <a:xfrm>
                  <a:off x="6934051"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21" name="Straight Connector 120">
                  <a:extLst>
                    <a:ext uri="{FF2B5EF4-FFF2-40B4-BE49-F238E27FC236}">
                      <a16:creationId xmlns:a16="http://schemas.microsoft.com/office/drawing/2014/main" id="{6C8E98BE-7E4A-44BD-88DC-65BF9084D0CA}"/>
                    </a:ext>
                  </a:extLst>
                </p:cNvPr>
                <p:cNvCxnSpPr>
                  <a:cxnSpLocks/>
                  <a:stCxn id="122" idx="4"/>
                  <a:endCxn id="123" idx="0"/>
                </p:cNvCxnSpPr>
                <p:nvPr/>
              </p:nvCxnSpPr>
              <p:spPr bwMode="auto">
                <a:xfrm>
                  <a:off x="5362388"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22" name="Oval 121">
                  <a:extLst>
                    <a:ext uri="{FF2B5EF4-FFF2-40B4-BE49-F238E27FC236}">
                      <a16:creationId xmlns:a16="http://schemas.microsoft.com/office/drawing/2014/main" id="{8426DC7C-0DC4-42F7-8BF7-395F5C222F16}"/>
                    </a:ext>
                  </a:extLst>
                </p:cNvPr>
                <p:cNvSpPr/>
                <p:nvPr/>
              </p:nvSpPr>
              <p:spPr bwMode="auto">
                <a:xfrm>
                  <a:off x="5088068"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3" name="Oval 122">
                  <a:extLst>
                    <a:ext uri="{FF2B5EF4-FFF2-40B4-BE49-F238E27FC236}">
                      <a16:creationId xmlns:a16="http://schemas.microsoft.com/office/drawing/2014/main" id="{D2565622-3758-4C08-833C-CAF86C92B236}"/>
                    </a:ext>
                  </a:extLst>
                </p:cNvPr>
                <p:cNvSpPr/>
                <p:nvPr/>
              </p:nvSpPr>
              <p:spPr bwMode="auto">
                <a:xfrm>
                  <a:off x="5088068"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cxnSp>
              <p:nvCxnSpPr>
                <p:cNvPr id="124" name="Straight Connector 123">
                  <a:extLst>
                    <a:ext uri="{FF2B5EF4-FFF2-40B4-BE49-F238E27FC236}">
                      <a16:creationId xmlns:a16="http://schemas.microsoft.com/office/drawing/2014/main" id="{FBFDB664-B953-43C4-9918-0142B67C6B62}"/>
                    </a:ext>
                  </a:extLst>
                </p:cNvPr>
                <p:cNvCxnSpPr>
                  <a:cxnSpLocks/>
                  <a:stCxn id="125" idx="4"/>
                  <a:endCxn id="126" idx="0"/>
                </p:cNvCxnSpPr>
                <p:nvPr/>
              </p:nvCxnSpPr>
              <p:spPr bwMode="auto">
                <a:xfrm>
                  <a:off x="8131363" y="5339234"/>
                  <a:ext cx="0" cy="436734"/>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25" name="Oval 124">
                  <a:extLst>
                    <a:ext uri="{FF2B5EF4-FFF2-40B4-BE49-F238E27FC236}">
                      <a16:creationId xmlns:a16="http://schemas.microsoft.com/office/drawing/2014/main" id="{E9FB93EC-3D9A-42E3-AA15-73CD54CE303D}"/>
                    </a:ext>
                  </a:extLst>
                </p:cNvPr>
                <p:cNvSpPr/>
                <p:nvPr/>
              </p:nvSpPr>
              <p:spPr bwMode="auto">
                <a:xfrm>
                  <a:off x="7857043" y="4790594"/>
                  <a:ext cx="548640" cy="54864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6" name="Oval 125">
                  <a:extLst>
                    <a:ext uri="{FF2B5EF4-FFF2-40B4-BE49-F238E27FC236}">
                      <a16:creationId xmlns:a16="http://schemas.microsoft.com/office/drawing/2014/main" id="{665CF88C-A0EF-4299-8B66-58E20ADB535F}"/>
                    </a:ext>
                  </a:extLst>
                </p:cNvPr>
                <p:cNvSpPr/>
                <p:nvPr/>
              </p:nvSpPr>
              <p:spPr bwMode="auto">
                <a:xfrm>
                  <a:off x="7857043" y="5775968"/>
                  <a:ext cx="548640" cy="5486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grpSp>
          <p:cxnSp>
            <p:nvCxnSpPr>
              <p:cNvPr id="77" name="Straight Connector 76">
                <a:extLst>
                  <a:ext uri="{FF2B5EF4-FFF2-40B4-BE49-F238E27FC236}">
                    <a16:creationId xmlns:a16="http://schemas.microsoft.com/office/drawing/2014/main" id="{A9D89EB3-3AB9-47BE-A10E-FAE7DE0AE4FD}"/>
                  </a:ext>
                </a:extLst>
              </p:cNvPr>
              <p:cNvCxnSpPr>
                <a:cxnSpLocks/>
                <a:stCxn id="78" idx="4"/>
                <a:endCxn id="123" idx="1"/>
              </p:cNvCxnSpPr>
              <p:nvPr/>
            </p:nvCxnSpPr>
            <p:spPr bwMode="auto">
              <a:xfrm>
                <a:off x="4228729" y="5466986"/>
                <a:ext cx="795576" cy="564289"/>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78" name="Oval 77">
                <a:extLst>
                  <a:ext uri="{FF2B5EF4-FFF2-40B4-BE49-F238E27FC236}">
                    <a16:creationId xmlns:a16="http://schemas.microsoft.com/office/drawing/2014/main" id="{3FD83532-61A0-4050-B879-D38647DCEB4B}"/>
                  </a:ext>
                </a:extLst>
              </p:cNvPr>
              <p:cNvSpPr/>
              <p:nvPr/>
            </p:nvSpPr>
            <p:spPr bwMode="auto">
              <a:xfrm>
                <a:off x="3929364" y="4868257"/>
                <a:ext cx="598729" cy="598729"/>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cxnSp>
            <p:nvCxnSpPr>
              <p:cNvPr id="80" name="Straight Connector 79">
                <a:extLst>
                  <a:ext uri="{FF2B5EF4-FFF2-40B4-BE49-F238E27FC236}">
                    <a16:creationId xmlns:a16="http://schemas.microsoft.com/office/drawing/2014/main" id="{20C4FFC9-C61E-4CCA-B03B-16F064ED1062}"/>
                  </a:ext>
                </a:extLst>
              </p:cNvPr>
              <p:cNvCxnSpPr>
                <a:cxnSpLocks/>
                <a:stCxn id="81" idx="4"/>
                <a:endCxn id="126" idx="7"/>
              </p:cNvCxnSpPr>
              <p:nvPr/>
            </p:nvCxnSpPr>
            <p:spPr bwMode="auto">
              <a:xfrm flipH="1">
                <a:off x="8469444" y="5466986"/>
                <a:ext cx="797929" cy="564289"/>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81" name="Oval 80">
                <a:extLst>
                  <a:ext uri="{FF2B5EF4-FFF2-40B4-BE49-F238E27FC236}">
                    <a16:creationId xmlns:a16="http://schemas.microsoft.com/office/drawing/2014/main" id="{D6F756C8-75B6-494A-9B58-097AECC344CB}"/>
                  </a:ext>
                </a:extLst>
              </p:cNvPr>
              <p:cNvSpPr/>
              <p:nvPr/>
            </p:nvSpPr>
            <p:spPr bwMode="auto">
              <a:xfrm>
                <a:off x="8968008" y="4868257"/>
                <a:ext cx="598729" cy="598729"/>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grpSp>
        <p:sp>
          <p:nvSpPr>
            <p:cNvPr id="127" name="TextBox 126">
              <a:extLst>
                <a:ext uri="{FF2B5EF4-FFF2-40B4-BE49-F238E27FC236}">
                  <a16:creationId xmlns:a16="http://schemas.microsoft.com/office/drawing/2014/main" id="{696A58C7-B384-4EEF-AD70-F0BA63AA2EA7}"/>
                </a:ext>
              </a:extLst>
            </p:cNvPr>
            <p:cNvSpPr txBox="1"/>
            <p:nvPr/>
          </p:nvSpPr>
          <p:spPr>
            <a:xfrm>
              <a:off x="9032848" y="2320672"/>
              <a:ext cx="2563522" cy="461665"/>
            </a:xfrm>
            <a:prstGeom prst="rect">
              <a:avLst/>
            </a:prstGeom>
            <a:noFill/>
          </p:spPr>
          <p:txBody>
            <a:bodyPr wrap="none" rtlCol="0">
              <a:spAutoFit/>
            </a:bodyPr>
            <a:lstStyle/>
            <a:p>
              <a:r>
                <a:rPr lang="en-US" sz="2400" dirty="0">
                  <a:latin typeface="+mn-lt"/>
                </a:rPr>
                <a:t>Set 1 (Residents)</a:t>
              </a:r>
            </a:p>
          </p:txBody>
        </p:sp>
        <p:sp>
          <p:nvSpPr>
            <p:cNvPr id="128" name="TextBox 127">
              <a:extLst>
                <a:ext uri="{FF2B5EF4-FFF2-40B4-BE49-F238E27FC236}">
                  <a16:creationId xmlns:a16="http://schemas.microsoft.com/office/drawing/2014/main" id="{BFB1D55C-3238-4ED2-ADBC-FEB71FF3E179}"/>
                </a:ext>
              </a:extLst>
            </p:cNvPr>
            <p:cNvSpPr txBox="1"/>
            <p:nvPr/>
          </p:nvSpPr>
          <p:spPr>
            <a:xfrm>
              <a:off x="8853311" y="4807502"/>
              <a:ext cx="2460930" cy="461665"/>
            </a:xfrm>
            <a:prstGeom prst="rect">
              <a:avLst/>
            </a:prstGeom>
            <a:noFill/>
          </p:spPr>
          <p:txBody>
            <a:bodyPr wrap="none" rtlCol="0">
              <a:spAutoFit/>
            </a:bodyPr>
            <a:lstStyle/>
            <a:p>
              <a:r>
                <a:rPr lang="en-US" sz="2400" dirty="0">
                  <a:latin typeface="+mn-lt"/>
                </a:rPr>
                <a:t>Set 2 (Hospitals)</a:t>
              </a:r>
            </a:p>
          </p:txBody>
        </p:sp>
      </p:grpSp>
      <p:sp>
        <p:nvSpPr>
          <p:cNvPr id="23" name="Rectangle 22">
            <a:hlinkClick r:id="rId3" action="ppaction://hlinksldjump"/>
            <a:extLst>
              <a:ext uri="{FF2B5EF4-FFF2-40B4-BE49-F238E27FC236}">
                <a16:creationId xmlns:a16="http://schemas.microsoft.com/office/drawing/2014/main" id="{89A9F1CB-3C6D-465A-A49B-852B4B31AD70}"/>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45651279"/>
      </p:ext>
    </p:extLst>
  </p:cSld>
  <p:clrMapOvr>
    <a:masterClrMapping/>
  </p:clrMapOvr>
  <p:transition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509"/>
            <a:ext cx="6729742"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Assignment Problem</a:t>
            </a:r>
          </a:p>
          <a:p>
            <a:pPr lvl="1"/>
            <a:r>
              <a:rPr lang="en-US" dirty="0"/>
              <a:t>The generalized assignment problem found in the literature [7]</a:t>
            </a:r>
            <a:endParaRPr lang="en-US" dirty="0">
              <a:solidFill>
                <a:schemeClr val="bg2">
                  <a:lumMod val="60000"/>
                  <a:lumOff val="40000"/>
                </a:schemeClr>
              </a:solidFill>
            </a:endParaRPr>
          </a:p>
          <a:p>
            <a:pPr lvl="1"/>
            <a:r>
              <a:rPr lang="en-US" dirty="0"/>
              <a:t>Current model uses this formulation</a:t>
            </a: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Modeling Techniques</a:t>
            </a:r>
          </a:p>
        </p:txBody>
      </p:sp>
      <p:grpSp>
        <p:nvGrpSpPr>
          <p:cNvPr id="4" name="Group 3">
            <a:extLst>
              <a:ext uri="{FF2B5EF4-FFF2-40B4-BE49-F238E27FC236}">
                <a16:creationId xmlns:a16="http://schemas.microsoft.com/office/drawing/2014/main" id="{9A72EC63-EA69-4D85-B0B5-6EF629E8E749}"/>
              </a:ext>
            </a:extLst>
          </p:cNvPr>
          <p:cNvGrpSpPr/>
          <p:nvPr/>
        </p:nvGrpSpPr>
        <p:grpSpPr>
          <a:xfrm>
            <a:off x="7159646" y="1435035"/>
            <a:ext cx="5760220" cy="920697"/>
            <a:chOff x="452684" y="2038818"/>
            <a:chExt cx="5194942" cy="830344"/>
          </a:xfrm>
        </p:grpSpPr>
        <p:pic>
          <p:nvPicPr>
            <p:cNvPr id="6" name="Picture 5">
              <a:extLst>
                <a:ext uri="{FF2B5EF4-FFF2-40B4-BE49-F238E27FC236}">
                  <a16:creationId xmlns:a16="http://schemas.microsoft.com/office/drawing/2014/main" id="{6F87D5BB-6065-49CA-9BB1-5ED4B528C207}"/>
                </a:ext>
              </a:extLst>
            </p:cNvPr>
            <p:cNvPicPr>
              <a:picLocks noChangeAspect="1"/>
            </p:cNvPicPr>
            <p:nvPr/>
          </p:nvPicPr>
          <p:blipFill rotWithShape="1">
            <a:blip r:embed="rId2">
              <a:alphaModFix/>
            </a:blip>
            <a:srcRect l="1340" t="12716" r="4814" b="79532"/>
            <a:stretch/>
          </p:blipFill>
          <p:spPr>
            <a:xfrm>
              <a:off x="452684" y="2038818"/>
              <a:ext cx="5194942" cy="232435"/>
            </a:xfrm>
            <a:prstGeom prst="rect">
              <a:avLst/>
            </a:prstGeom>
          </p:spPr>
        </p:pic>
        <p:pic>
          <p:nvPicPr>
            <p:cNvPr id="7" name="Picture 6">
              <a:extLst>
                <a:ext uri="{FF2B5EF4-FFF2-40B4-BE49-F238E27FC236}">
                  <a16:creationId xmlns:a16="http://schemas.microsoft.com/office/drawing/2014/main" id="{72F9898D-3AFA-4AA1-AB1D-343EEE620BF0}"/>
                </a:ext>
              </a:extLst>
            </p:cNvPr>
            <p:cNvPicPr>
              <a:picLocks noChangeAspect="1"/>
            </p:cNvPicPr>
            <p:nvPr/>
          </p:nvPicPr>
          <p:blipFill rotWithShape="1">
            <a:blip r:embed="rId2">
              <a:alphaModFix/>
            </a:blip>
            <a:srcRect l="1340" t="28603" r="4814" b="53539"/>
            <a:stretch/>
          </p:blipFill>
          <p:spPr>
            <a:xfrm>
              <a:off x="452684" y="2333720"/>
              <a:ext cx="5194942" cy="535442"/>
            </a:xfrm>
            <a:prstGeom prst="rect">
              <a:avLst/>
            </a:prstGeom>
          </p:spPr>
        </p:pic>
      </p:grpSp>
      <p:sp>
        <p:nvSpPr>
          <p:cNvPr id="8" name="Rectangle 7">
            <a:hlinkClick r:id="rId3" action="ppaction://hlinksldjump"/>
            <a:extLst>
              <a:ext uri="{FF2B5EF4-FFF2-40B4-BE49-F238E27FC236}">
                <a16:creationId xmlns:a16="http://schemas.microsoft.com/office/drawing/2014/main" id="{47075D73-5D54-43CF-AEFD-74330B0B51A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34455546"/>
      </p:ext>
    </p:extLst>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509"/>
            <a:ext cx="6729742"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Assignment Problem</a:t>
            </a:r>
          </a:p>
          <a:p>
            <a:pPr lvl="1"/>
            <a:r>
              <a:rPr lang="en-US" dirty="0"/>
              <a:t>The generalized assignment problem found in the literature [7]</a:t>
            </a:r>
            <a:endParaRPr lang="en-US" dirty="0">
              <a:solidFill>
                <a:schemeClr val="bg2">
                  <a:lumMod val="60000"/>
                  <a:lumOff val="40000"/>
                </a:schemeClr>
              </a:solidFill>
            </a:endParaRPr>
          </a:p>
          <a:p>
            <a:pPr lvl="1"/>
            <a:r>
              <a:rPr lang="en-US" dirty="0"/>
              <a:t>Current model uses this formulation</a:t>
            </a: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Modeling Techniques</a:t>
            </a:r>
          </a:p>
        </p:txBody>
      </p:sp>
      <p:grpSp>
        <p:nvGrpSpPr>
          <p:cNvPr id="4" name="Group 3">
            <a:extLst>
              <a:ext uri="{FF2B5EF4-FFF2-40B4-BE49-F238E27FC236}">
                <a16:creationId xmlns:a16="http://schemas.microsoft.com/office/drawing/2014/main" id="{9A72EC63-EA69-4D85-B0B5-6EF629E8E749}"/>
              </a:ext>
            </a:extLst>
          </p:cNvPr>
          <p:cNvGrpSpPr/>
          <p:nvPr/>
        </p:nvGrpSpPr>
        <p:grpSpPr>
          <a:xfrm>
            <a:off x="7159646" y="1435035"/>
            <a:ext cx="5760220" cy="920697"/>
            <a:chOff x="452684" y="2038818"/>
            <a:chExt cx="5194942" cy="830344"/>
          </a:xfrm>
        </p:grpSpPr>
        <p:pic>
          <p:nvPicPr>
            <p:cNvPr id="6" name="Picture 5">
              <a:extLst>
                <a:ext uri="{FF2B5EF4-FFF2-40B4-BE49-F238E27FC236}">
                  <a16:creationId xmlns:a16="http://schemas.microsoft.com/office/drawing/2014/main" id="{6F87D5BB-6065-49CA-9BB1-5ED4B528C207}"/>
                </a:ext>
              </a:extLst>
            </p:cNvPr>
            <p:cNvPicPr>
              <a:picLocks noChangeAspect="1"/>
            </p:cNvPicPr>
            <p:nvPr/>
          </p:nvPicPr>
          <p:blipFill rotWithShape="1">
            <a:blip r:embed="rId2">
              <a:alphaModFix/>
            </a:blip>
            <a:srcRect l="1340" t="12716" r="4814" b="79532"/>
            <a:stretch/>
          </p:blipFill>
          <p:spPr>
            <a:xfrm>
              <a:off x="452684" y="2038818"/>
              <a:ext cx="5194942" cy="232435"/>
            </a:xfrm>
            <a:prstGeom prst="rect">
              <a:avLst/>
            </a:prstGeom>
          </p:spPr>
        </p:pic>
        <p:pic>
          <p:nvPicPr>
            <p:cNvPr id="7" name="Picture 6">
              <a:extLst>
                <a:ext uri="{FF2B5EF4-FFF2-40B4-BE49-F238E27FC236}">
                  <a16:creationId xmlns:a16="http://schemas.microsoft.com/office/drawing/2014/main" id="{72F9898D-3AFA-4AA1-AB1D-343EEE620BF0}"/>
                </a:ext>
              </a:extLst>
            </p:cNvPr>
            <p:cNvPicPr>
              <a:picLocks noChangeAspect="1"/>
            </p:cNvPicPr>
            <p:nvPr/>
          </p:nvPicPr>
          <p:blipFill rotWithShape="1">
            <a:blip r:embed="rId2">
              <a:alphaModFix/>
            </a:blip>
            <a:srcRect l="1340" t="28603" r="4814" b="53539"/>
            <a:stretch/>
          </p:blipFill>
          <p:spPr>
            <a:xfrm>
              <a:off x="452684" y="2333720"/>
              <a:ext cx="5194942" cy="535442"/>
            </a:xfrm>
            <a:prstGeom prst="rect">
              <a:avLst/>
            </a:prstGeom>
          </p:spPr>
        </p:pic>
      </p:grpSp>
      <p:pic>
        <p:nvPicPr>
          <p:cNvPr id="8" name="Picture 7">
            <a:extLst>
              <a:ext uri="{FF2B5EF4-FFF2-40B4-BE49-F238E27FC236}">
                <a16:creationId xmlns:a16="http://schemas.microsoft.com/office/drawing/2014/main" id="{DB0121DF-3287-4761-869F-955EBFC48245}"/>
              </a:ext>
            </a:extLst>
          </p:cNvPr>
          <p:cNvPicPr>
            <a:picLocks noChangeAspect="1"/>
          </p:cNvPicPr>
          <p:nvPr/>
        </p:nvPicPr>
        <p:blipFill rotWithShape="1">
          <a:blip r:embed="rId2">
            <a:alphaModFix/>
          </a:blip>
          <a:srcRect l="1340" t="79421" r="4814" b="3438"/>
          <a:stretch/>
        </p:blipFill>
        <p:spPr>
          <a:xfrm>
            <a:off x="7157121" y="2893417"/>
            <a:ext cx="5757694" cy="569639"/>
          </a:xfrm>
          <a:prstGeom prst="rect">
            <a:avLst/>
          </a:prstGeom>
        </p:spPr>
      </p:pic>
      <p:pic>
        <p:nvPicPr>
          <p:cNvPr id="9" name="Picture 8">
            <a:extLst>
              <a:ext uri="{FF2B5EF4-FFF2-40B4-BE49-F238E27FC236}">
                <a16:creationId xmlns:a16="http://schemas.microsoft.com/office/drawing/2014/main" id="{66CB453A-EF7F-48CD-9F7C-97AE4476A885}"/>
              </a:ext>
            </a:extLst>
          </p:cNvPr>
          <p:cNvPicPr>
            <a:picLocks noChangeAspect="1"/>
          </p:cNvPicPr>
          <p:nvPr/>
        </p:nvPicPr>
        <p:blipFill rotWithShape="1">
          <a:blip r:embed="rId2">
            <a:alphaModFix/>
          </a:blip>
          <a:srcRect l="1340" t="61927" r="4814" b="28795"/>
          <a:stretch/>
        </p:blipFill>
        <p:spPr>
          <a:xfrm>
            <a:off x="7159646" y="2506553"/>
            <a:ext cx="5757695" cy="308329"/>
          </a:xfrm>
          <a:prstGeom prst="rect">
            <a:avLst/>
          </a:prstGeom>
        </p:spPr>
      </p:pic>
      <p:sp>
        <p:nvSpPr>
          <p:cNvPr id="10" name="Rectangle 9">
            <a:hlinkClick r:id="rId3" action="ppaction://hlinksldjump"/>
            <a:extLst>
              <a:ext uri="{FF2B5EF4-FFF2-40B4-BE49-F238E27FC236}">
                <a16:creationId xmlns:a16="http://schemas.microsoft.com/office/drawing/2014/main" id="{7060BB9D-3D09-4DD9-9CEA-15464B53EC2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05660684"/>
      </p:ext>
    </p:extLst>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509"/>
            <a:ext cx="6729742"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Assignment Problem</a:t>
            </a:r>
          </a:p>
          <a:p>
            <a:pPr lvl="1"/>
            <a:r>
              <a:rPr lang="en-US" dirty="0"/>
              <a:t>The generalized assignment problem found in the literature [7]</a:t>
            </a:r>
            <a:endParaRPr lang="en-US" dirty="0">
              <a:solidFill>
                <a:schemeClr val="bg2">
                  <a:lumMod val="60000"/>
                  <a:lumOff val="40000"/>
                </a:schemeClr>
              </a:solidFill>
            </a:endParaRPr>
          </a:p>
          <a:p>
            <a:pPr lvl="1"/>
            <a:r>
              <a:rPr lang="en-US" dirty="0"/>
              <a:t>Current model uses this formulation</a:t>
            </a: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Modeling Techniques</a:t>
            </a:r>
          </a:p>
        </p:txBody>
      </p:sp>
      <p:grpSp>
        <p:nvGrpSpPr>
          <p:cNvPr id="4" name="Group 3">
            <a:extLst>
              <a:ext uri="{FF2B5EF4-FFF2-40B4-BE49-F238E27FC236}">
                <a16:creationId xmlns:a16="http://schemas.microsoft.com/office/drawing/2014/main" id="{9A72EC63-EA69-4D85-B0B5-6EF629E8E749}"/>
              </a:ext>
            </a:extLst>
          </p:cNvPr>
          <p:cNvGrpSpPr/>
          <p:nvPr/>
        </p:nvGrpSpPr>
        <p:grpSpPr>
          <a:xfrm>
            <a:off x="7159646" y="1435035"/>
            <a:ext cx="5760220" cy="920697"/>
            <a:chOff x="452684" y="2038818"/>
            <a:chExt cx="5194942" cy="830344"/>
          </a:xfrm>
        </p:grpSpPr>
        <p:pic>
          <p:nvPicPr>
            <p:cNvPr id="6" name="Picture 5">
              <a:extLst>
                <a:ext uri="{FF2B5EF4-FFF2-40B4-BE49-F238E27FC236}">
                  <a16:creationId xmlns:a16="http://schemas.microsoft.com/office/drawing/2014/main" id="{6F87D5BB-6065-49CA-9BB1-5ED4B528C207}"/>
                </a:ext>
              </a:extLst>
            </p:cNvPr>
            <p:cNvPicPr>
              <a:picLocks noChangeAspect="1"/>
            </p:cNvPicPr>
            <p:nvPr/>
          </p:nvPicPr>
          <p:blipFill rotWithShape="1">
            <a:blip r:embed="rId2">
              <a:alphaModFix/>
            </a:blip>
            <a:srcRect l="1340" t="12716" r="4814" b="79532"/>
            <a:stretch/>
          </p:blipFill>
          <p:spPr>
            <a:xfrm>
              <a:off x="452684" y="2038818"/>
              <a:ext cx="5194942" cy="232435"/>
            </a:xfrm>
            <a:prstGeom prst="rect">
              <a:avLst/>
            </a:prstGeom>
          </p:spPr>
        </p:pic>
        <p:pic>
          <p:nvPicPr>
            <p:cNvPr id="7" name="Picture 6">
              <a:extLst>
                <a:ext uri="{FF2B5EF4-FFF2-40B4-BE49-F238E27FC236}">
                  <a16:creationId xmlns:a16="http://schemas.microsoft.com/office/drawing/2014/main" id="{72F9898D-3AFA-4AA1-AB1D-343EEE620BF0}"/>
                </a:ext>
              </a:extLst>
            </p:cNvPr>
            <p:cNvPicPr>
              <a:picLocks noChangeAspect="1"/>
            </p:cNvPicPr>
            <p:nvPr/>
          </p:nvPicPr>
          <p:blipFill rotWithShape="1">
            <a:blip r:embed="rId2">
              <a:alphaModFix/>
            </a:blip>
            <a:srcRect l="1340" t="28603" r="4814" b="53539"/>
            <a:stretch/>
          </p:blipFill>
          <p:spPr>
            <a:xfrm>
              <a:off x="452684" y="2333720"/>
              <a:ext cx="5194942" cy="535442"/>
            </a:xfrm>
            <a:prstGeom prst="rect">
              <a:avLst/>
            </a:prstGeom>
          </p:spPr>
        </p:pic>
      </p:grpSp>
      <p:pic>
        <p:nvPicPr>
          <p:cNvPr id="8" name="Picture 7">
            <a:extLst>
              <a:ext uri="{FF2B5EF4-FFF2-40B4-BE49-F238E27FC236}">
                <a16:creationId xmlns:a16="http://schemas.microsoft.com/office/drawing/2014/main" id="{DB0121DF-3287-4761-869F-955EBFC48245}"/>
              </a:ext>
            </a:extLst>
          </p:cNvPr>
          <p:cNvPicPr>
            <a:picLocks noChangeAspect="1"/>
          </p:cNvPicPr>
          <p:nvPr/>
        </p:nvPicPr>
        <p:blipFill rotWithShape="1">
          <a:blip r:embed="rId2">
            <a:alphaModFix/>
          </a:blip>
          <a:srcRect l="1340" t="79421" r="4814" b="3438"/>
          <a:stretch/>
        </p:blipFill>
        <p:spPr>
          <a:xfrm>
            <a:off x="7157121" y="2893417"/>
            <a:ext cx="5757694" cy="569639"/>
          </a:xfrm>
          <a:prstGeom prst="rect">
            <a:avLst/>
          </a:prstGeom>
        </p:spPr>
      </p:pic>
      <p:pic>
        <p:nvPicPr>
          <p:cNvPr id="9" name="Picture 8">
            <a:extLst>
              <a:ext uri="{FF2B5EF4-FFF2-40B4-BE49-F238E27FC236}">
                <a16:creationId xmlns:a16="http://schemas.microsoft.com/office/drawing/2014/main" id="{66CB453A-EF7F-48CD-9F7C-97AE4476A885}"/>
              </a:ext>
            </a:extLst>
          </p:cNvPr>
          <p:cNvPicPr>
            <a:picLocks noChangeAspect="1"/>
          </p:cNvPicPr>
          <p:nvPr/>
        </p:nvPicPr>
        <p:blipFill rotWithShape="1">
          <a:blip r:embed="rId2">
            <a:alphaModFix/>
          </a:blip>
          <a:srcRect l="1340" t="61927" r="4814" b="28795"/>
          <a:stretch/>
        </p:blipFill>
        <p:spPr>
          <a:xfrm>
            <a:off x="7159646" y="2506553"/>
            <a:ext cx="5757695" cy="308329"/>
          </a:xfrm>
          <a:prstGeom prst="rect">
            <a:avLst/>
          </a:prstGeom>
        </p:spPr>
      </p:pic>
      <p:pic>
        <p:nvPicPr>
          <p:cNvPr id="10" name="Picture 9">
            <a:extLst>
              <a:ext uri="{FF2B5EF4-FFF2-40B4-BE49-F238E27FC236}">
                <a16:creationId xmlns:a16="http://schemas.microsoft.com/office/drawing/2014/main" id="{FEA81E8E-21A2-4178-8C14-A938D3C07E3B}"/>
              </a:ext>
            </a:extLst>
          </p:cNvPr>
          <p:cNvPicPr>
            <a:picLocks noChangeAspect="1"/>
          </p:cNvPicPr>
          <p:nvPr/>
        </p:nvPicPr>
        <p:blipFill rotWithShape="1">
          <a:blip r:embed="rId3">
            <a:alphaModFix/>
          </a:blip>
          <a:srcRect l="1340" t="30049" r="4814" b="62196"/>
          <a:stretch/>
        </p:blipFill>
        <p:spPr>
          <a:xfrm>
            <a:off x="7162172" y="3953058"/>
            <a:ext cx="5757695" cy="257729"/>
          </a:xfrm>
          <a:prstGeom prst="rect">
            <a:avLst/>
          </a:prstGeom>
        </p:spPr>
      </p:pic>
      <p:pic>
        <p:nvPicPr>
          <p:cNvPr id="11" name="Picture 10">
            <a:extLst>
              <a:ext uri="{FF2B5EF4-FFF2-40B4-BE49-F238E27FC236}">
                <a16:creationId xmlns:a16="http://schemas.microsoft.com/office/drawing/2014/main" id="{F4F0B678-63C1-425C-AA65-6FBCEE8909DB}"/>
              </a:ext>
            </a:extLst>
          </p:cNvPr>
          <p:cNvPicPr>
            <a:picLocks noChangeAspect="1"/>
          </p:cNvPicPr>
          <p:nvPr/>
        </p:nvPicPr>
        <p:blipFill rotWithShape="1">
          <a:blip r:embed="rId3">
            <a:alphaModFix/>
          </a:blip>
          <a:srcRect l="1340" t="12716" r="4814" b="79529"/>
          <a:stretch/>
        </p:blipFill>
        <p:spPr>
          <a:xfrm>
            <a:off x="7162172" y="3628675"/>
            <a:ext cx="5757695" cy="257728"/>
          </a:xfrm>
          <a:prstGeom prst="rect">
            <a:avLst/>
          </a:prstGeom>
        </p:spPr>
      </p:pic>
      <p:sp>
        <p:nvSpPr>
          <p:cNvPr id="12" name="Rectangle 11">
            <a:hlinkClick r:id="rId4" action="ppaction://hlinksldjump"/>
            <a:extLst>
              <a:ext uri="{FF2B5EF4-FFF2-40B4-BE49-F238E27FC236}">
                <a16:creationId xmlns:a16="http://schemas.microsoft.com/office/drawing/2014/main" id="{398E7898-4CB3-47C9-AF50-00527144ADEB}"/>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92428948"/>
      </p:ext>
    </p:extLst>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3" y="1435509"/>
            <a:ext cx="6729742"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Assignment Problem</a:t>
            </a:r>
          </a:p>
          <a:p>
            <a:pPr lvl="1"/>
            <a:r>
              <a:rPr lang="en-US" dirty="0"/>
              <a:t>The generalized assignment problem found in the literature [7]</a:t>
            </a:r>
            <a:endParaRPr lang="en-US" dirty="0">
              <a:solidFill>
                <a:schemeClr val="bg2">
                  <a:lumMod val="60000"/>
                  <a:lumOff val="40000"/>
                </a:schemeClr>
              </a:solidFill>
            </a:endParaRPr>
          </a:p>
          <a:p>
            <a:pPr lvl="1"/>
            <a:r>
              <a:rPr lang="en-US" dirty="0"/>
              <a:t>Current model uses this formulation</a:t>
            </a: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Modeling Techniques</a:t>
            </a:r>
          </a:p>
        </p:txBody>
      </p:sp>
      <p:grpSp>
        <p:nvGrpSpPr>
          <p:cNvPr id="4" name="Group 3">
            <a:extLst>
              <a:ext uri="{FF2B5EF4-FFF2-40B4-BE49-F238E27FC236}">
                <a16:creationId xmlns:a16="http://schemas.microsoft.com/office/drawing/2014/main" id="{9A72EC63-EA69-4D85-B0B5-6EF629E8E749}"/>
              </a:ext>
            </a:extLst>
          </p:cNvPr>
          <p:cNvGrpSpPr/>
          <p:nvPr/>
        </p:nvGrpSpPr>
        <p:grpSpPr>
          <a:xfrm>
            <a:off x="7159646" y="1435035"/>
            <a:ext cx="5760220" cy="920697"/>
            <a:chOff x="452684" y="2038818"/>
            <a:chExt cx="5194942" cy="830344"/>
          </a:xfrm>
        </p:grpSpPr>
        <p:pic>
          <p:nvPicPr>
            <p:cNvPr id="6" name="Picture 5">
              <a:extLst>
                <a:ext uri="{FF2B5EF4-FFF2-40B4-BE49-F238E27FC236}">
                  <a16:creationId xmlns:a16="http://schemas.microsoft.com/office/drawing/2014/main" id="{6F87D5BB-6065-49CA-9BB1-5ED4B528C207}"/>
                </a:ext>
              </a:extLst>
            </p:cNvPr>
            <p:cNvPicPr>
              <a:picLocks noChangeAspect="1"/>
            </p:cNvPicPr>
            <p:nvPr/>
          </p:nvPicPr>
          <p:blipFill rotWithShape="1">
            <a:blip r:embed="rId2">
              <a:alphaModFix/>
            </a:blip>
            <a:srcRect l="1340" t="12716" r="4814" b="79532"/>
            <a:stretch/>
          </p:blipFill>
          <p:spPr>
            <a:xfrm>
              <a:off x="452684" y="2038818"/>
              <a:ext cx="5194942" cy="232435"/>
            </a:xfrm>
            <a:prstGeom prst="rect">
              <a:avLst/>
            </a:prstGeom>
          </p:spPr>
        </p:pic>
        <p:pic>
          <p:nvPicPr>
            <p:cNvPr id="7" name="Picture 6">
              <a:extLst>
                <a:ext uri="{FF2B5EF4-FFF2-40B4-BE49-F238E27FC236}">
                  <a16:creationId xmlns:a16="http://schemas.microsoft.com/office/drawing/2014/main" id="{72F9898D-3AFA-4AA1-AB1D-343EEE620BF0}"/>
                </a:ext>
              </a:extLst>
            </p:cNvPr>
            <p:cNvPicPr>
              <a:picLocks noChangeAspect="1"/>
            </p:cNvPicPr>
            <p:nvPr/>
          </p:nvPicPr>
          <p:blipFill rotWithShape="1">
            <a:blip r:embed="rId2">
              <a:alphaModFix/>
            </a:blip>
            <a:srcRect l="1340" t="28603" r="4814" b="53539"/>
            <a:stretch/>
          </p:blipFill>
          <p:spPr>
            <a:xfrm>
              <a:off x="452684" y="2333720"/>
              <a:ext cx="5194942" cy="535442"/>
            </a:xfrm>
            <a:prstGeom prst="rect">
              <a:avLst/>
            </a:prstGeom>
          </p:spPr>
        </p:pic>
      </p:grpSp>
      <p:pic>
        <p:nvPicPr>
          <p:cNvPr id="8" name="Picture 7">
            <a:extLst>
              <a:ext uri="{FF2B5EF4-FFF2-40B4-BE49-F238E27FC236}">
                <a16:creationId xmlns:a16="http://schemas.microsoft.com/office/drawing/2014/main" id="{DB0121DF-3287-4761-869F-955EBFC48245}"/>
              </a:ext>
            </a:extLst>
          </p:cNvPr>
          <p:cNvPicPr>
            <a:picLocks noChangeAspect="1"/>
          </p:cNvPicPr>
          <p:nvPr/>
        </p:nvPicPr>
        <p:blipFill rotWithShape="1">
          <a:blip r:embed="rId2">
            <a:alphaModFix/>
          </a:blip>
          <a:srcRect l="1340" t="79421" r="4814" b="3438"/>
          <a:stretch/>
        </p:blipFill>
        <p:spPr>
          <a:xfrm>
            <a:off x="7157121" y="2893417"/>
            <a:ext cx="5757694" cy="569639"/>
          </a:xfrm>
          <a:prstGeom prst="rect">
            <a:avLst/>
          </a:prstGeom>
        </p:spPr>
      </p:pic>
      <p:pic>
        <p:nvPicPr>
          <p:cNvPr id="9" name="Picture 8">
            <a:extLst>
              <a:ext uri="{FF2B5EF4-FFF2-40B4-BE49-F238E27FC236}">
                <a16:creationId xmlns:a16="http://schemas.microsoft.com/office/drawing/2014/main" id="{66CB453A-EF7F-48CD-9F7C-97AE4476A885}"/>
              </a:ext>
            </a:extLst>
          </p:cNvPr>
          <p:cNvPicPr>
            <a:picLocks noChangeAspect="1"/>
          </p:cNvPicPr>
          <p:nvPr/>
        </p:nvPicPr>
        <p:blipFill rotWithShape="1">
          <a:blip r:embed="rId2">
            <a:alphaModFix/>
          </a:blip>
          <a:srcRect l="1340" t="61927" r="4814" b="28795"/>
          <a:stretch/>
        </p:blipFill>
        <p:spPr>
          <a:xfrm>
            <a:off x="7159646" y="2506553"/>
            <a:ext cx="5757695" cy="308329"/>
          </a:xfrm>
          <a:prstGeom prst="rect">
            <a:avLst/>
          </a:prstGeom>
        </p:spPr>
      </p:pic>
      <p:pic>
        <p:nvPicPr>
          <p:cNvPr id="10" name="Picture 9">
            <a:extLst>
              <a:ext uri="{FF2B5EF4-FFF2-40B4-BE49-F238E27FC236}">
                <a16:creationId xmlns:a16="http://schemas.microsoft.com/office/drawing/2014/main" id="{FEA81E8E-21A2-4178-8C14-A938D3C07E3B}"/>
              </a:ext>
            </a:extLst>
          </p:cNvPr>
          <p:cNvPicPr>
            <a:picLocks noChangeAspect="1"/>
          </p:cNvPicPr>
          <p:nvPr/>
        </p:nvPicPr>
        <p:blipFill rotWithShape="1">
          <a:blip r:embed="rId3">
            <a:alphaModFix/>
          </a:blip>
          <a:srcRect l="1340" t="30049" r="4814" b="62196"/>
          <a:stretch/>
        </p:blipFill>
        <p:spPr>
          <a:xfrm>
            <a:off x="7162172" y="3953058"/>
            <a:ext cx="5757695" cy="257729"/>
          </a:xfrm>
          <a:prstGeom prst="rect">
            <a:avLst/>
          </a:prstGeom>
        </p:spPr>
      </p:pic>
      <p:pic>
        <p:nvPicPr>
          <p:cNvPr id="11" name="Picture 10">
            <a:extLst>
              <a:ext uri="{FF2B5EF4-FFF2-40B4-BE49-F238E27FC236}">
                <a16:creationId xmlns:a16="http://schemas.microsoft.com/office/drawing/2014/main" id="{F4F0B678-63C1-425C-AA65-6FBCEE8909DB}"/>
              </a:ext>
            </a:extLst>
          </p:cNvPr>
          <p:cNvPicPr>
            <a:picLocks noChangeAspect="1"/>
          </p:cNvPicPr>
          <p:nvPr/>
        </p:nvPicPr>
        <p:blipFill rotWithShape="1">
          <a:blip r:embed="rId3">
            <a:alphaModFix/>
          </a:blip>
          <a:srcRect l="1340" t="12716" r="4814" b="79529"/>
          <a:stretch/>
        </p:blipFill>
        <p:spPr>
          <a:xfrm>
            <a:off x="7162172" y="3628675"/>
            <a:ext cx="5757695" cy="257728"/>
          </a:xfrm>
          <a:prstGeom prst="rect">
            <a:avLst/>
          </a:prstGeom>
        </p:spPr>
      </p:pic>
      <p:pic>
        <p:nvPicPr>
          <p:cNvPr id="12" name="Picture 11">
            <a:extLst>
              <a:ext uri="{FF2B5EF4-FFF2-40B4-BE49-F238E27FC236}">
                <a16:creationId xmlns:a16="http://schemas.microsoft.com/office/drawing/2014/main" id="{3919E5E7-1469-472F-BBC2-E4BE140D9336}"/>
              </a:ext>
            </a:extLst>
          </p:cNvPr>
          <p:cNvPicPr>
            <a:picLocks noChangeAspect="1"/>
          </p:cNvPicPr>
          <p:nvPr/>
        </p:nvPicPr>
        <p:blipFill rotWithShape="1">
          <a:blip r:embed="rId4">
            <a:alphaModFix/>
          </a:blip>
          <a:srcRect l="1340" t="12716" r="4814" b="79528"/>
          <a:stretch/>
        </p:blipFill>
        <p:spPr>
          <a:xfrm>
            <a:off x="7152069" y="4374243"/>
            <a:ext cx="5762746" cy="257955"/>
          </a:xfrm>
          <a:prstGeom prst="rect">
            <a:avLst/>
          </a:prstGeom>
        </p:spPr>
      </p:pic>
      <p:pic>
        <p:nvPicPr>
          <p:cNvPr id="13" name="Picture 12">
            <a:extLst>
              <a:ext uri="{FF2B5EF4-FFF2-40B4-BE49-F238E27FC236}">
                <a16:creationId xmlns:a16="http://schemas.microsoft.com/office/drawing/2014/main" id="{889C7B50-4365-4533-84F6-5F2525BE8D99}"/>
              </a:ext>
            </a:extLst>
          </p:cNvPr>
          <p:cNvPicPr>
            <a:picLocks noChangeAspect="1"/>
          </p:cNvPicPr>
          <p:nvPr/>
        </p:nvPicPr>
        <p:blipFill rotWithShape="1">
          <a:blip r:embed="rId4">
            <a:alphaModFix/>
          </a:blip>
          <a:srcRect l="1340" t="29344" r="4814" b="1837"/>
          <a:stretch/>
        </p:blipFill>
        <p:spPr>
          <a:xfrm>
            <a:off x="7152069" y="4696536"/>
            <a:ext cx="5762746" cy="2289055"/>
          </a:xfrm>
          <a:prstGeom prst="rect">
            <a:avLst/>
          </a:prstGeom>
        </p:spPr>
      </p:pic>
      <p:sp>
        <p:nvSpPr>
          <p:cNvPr id="14" name="Rectangle 13">
            <a:hlinkClick r:id="rId5" action="ppaction://hlinksldjump"/>
            <a:extLst>
              <a:ext uri="{FF2B5EF4-FFF2-40B4-BE49-F238E27FC236}">
                <a16:creationId xmlns:a16="http://schemas.microsoft.com/office/drawing/2014/main" id="{CD931882-FD52-45AB-9088-05B9981159B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03316077"/>
      </p:ext>
    </p:extLst>
  </p:cSld>
  <p:clrMapOvr>
    <a:masterClrMapping/>
  </p:clrMapOvr>
  <p:transition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4" y="1435509"/>
            <a:ext cx="6172992"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AFSC/Cadet Assignment Problem Formulation</a:t>
            </a:r>
          </a:p>
          <a:p>
            <a:pPr lvl="1"/>
            <a:r>
              <a:rPr lang="en-US" dirty="0"/>
              <a:t>Model follows generalized assignment problem formulation with new Air Force constraints</a:t>
            </a:r>
          </a:p>
          <a:p>
            <a:pPr lvl="1"/>
            <a:r>
              <a:rPr lang="en-US" dirty="0">
                <a:solidFill>
                  <a:schemeClr val="bg2">
                    <a:lumMod val="60000"/>
                    <a:lumOff val="40000"/>
                  </a:schemeClr>
                </a:solidFill>
              </a:rPr>
              <a:t>Objective is to maximize global utility</a:t>
            </a:r>
          </a:p>
          <a:p>
            <a:pPr lvl="1"/>
            <a:endParaRPr lang="en-US" dirty="0">
              <a:solidFill>
                <a:schemeClr val="bg2">
                  <a:lumMod val="60000"/>
                  <a:lumOff val="40000"/>
                </a:schemeClr>
              </a:solidFill>
            </a:endParaRP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Original Methodology</a:t>
            </a:r>
          </a:p>
        </p:txBody>
      </p:sp>
      <p:sp>
        <p:nvSpPr>
          <p:cNvPr id="3" name="Rectangle 2">
            <a:hlinkClick r:id="rId2" action="ppaction://hlinksldjump"/>
            <a:extLst>
              <a:ext uri="{FF2B5EF4-FFF2-40B4-BE49-F238E27FC236}">
                <a16:creationId xmlns:a16="http://schemas.microsoft.com/office/drawing/2014/main" id="{451106B3-E9CC-EDC8-43E6-981C9F2FFC15}"/>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534434936"/>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VFT Model</a:t>
            </a:r>
          </a:p>
        </p:txBody>
      </p:sp>
      <p:sp>
        <p:nvSpPr>
          <p:cNvPr id="3" name="Content Placeholder 2"/>
          <p:cNvSpPr>
            <a:spLocks noGrp="1"/>
          </p:cNvSpPr>
          <p:nvPr>
            <p:ph idx="1"/>
          </p:nvPr>
        </p:nvSpPr>
        <p:spPr>
          <a:xfrm>
            <a:off x="573882" y="1440329"/>
            <a:ext cx="12355309" cy="5546165"/>
          </a:xfrm>
        </p:spPr>
        <p:txBody>
          <a:bodyPr/>
          <a:lstStyle/>
          <a:p>
            <a:r>
              <a:rPr lang="en-US" dirty="0"/>
              <a:t>“Value-Focused Thinking” (VFT) Objective Hierarchy</a:t>
            </a:r>
          </a:p>
          <a:p>
            <a:pPr lvl="1"/>
            <a:r>
              <a:rPr lang="en-US" dirty="0">
                <a:cs typeface="Arial"/>
              </a:rPr>
              <a:t>Cadets have one objective: Maximize Utility</a:t>
            </a:r>
          </a:p>
          <a:p>
            <a:pPr lvl="1"/>
            <a:r>
              <a:rPr lang="en-US" dirty="0">
                <a:cs typeface="Arial"/>
              </a:rPr>
              <a:t>AFSCs may have up to nine objectives</a:t>
            </a:r>
          </a:p>
          <a:p>
            <a:pPr marL="1460482" lvl="2" indent="-457200">
              <a:buAutoNum type="arabicPeriod"/>
            </a:pPr>
            <a:r>
              <a:rPr lang="en-US" dirty="0">
                <a:cs typeface="Arial"/>
              </a:rPr>
              <a:t>Balance Merit</a:t>
            </a:r>
          </a:p>
          <a:p>
            <a:pPr marL="1460482" lvl="2" indent="-457200">
              <a:buAutoNum type="arabicPeriod"/>
            </a:pPr>
            <a:r>
              <a:rPr lang="en-US" dirty="0">
                <a:cs typeface="Arial"/>
              </a:rPr>
              <a:t>Balance USAFA Proportion</a:t>
            </a:r>
          </a:p>
          <a:p>
            <a:pPr marL="1460482" lvl="2" indent="-457200">
              <a:buAutoNum type="arabicPeriod"/>
            </a:pPr>
            <a:r>
              <a:rPr lang="en-US" dirty="0">
                <a:cs typeface="Arial"/>
              </a:rPr>
              <a:t>Meet Combined Quota</a:t>
            </a:r>
          </a:p>
          <a:p>
            <a:pPr marL="1460482" lvl="2" indent="-457200">
              <a:buAutoNum type="arabicPeriod"/>
            </a:pPr>
            <a:r>
              <a:rPr lang="en-US" dirty="0">
                <a:cs typeface="Arial"/>
              </a:rPr>
              <a:t>Meet USAFA Quota</a:t>
            </a:r>
          </a:p>
          <a:p>
            <a:pPr marL="1460482" lvl="2" indent="-457200">
              <a:buAutoNum type="arabicPeriod"/>
            </a:pPr>
            <a:r>
              <a:rPr lang="en-US" dirty="0">
                <a:cs typeface="Arial"/>
              </a:rPr>
              <a:t>Meet ROTC Quota</a:t>
            </a:r>
          </a:p>
          <a:p>
            <a:pPr marL="1460482" lvl="2" indent="-457200">
              <a:buAutoNum type="arabicPeriod"/>
            </a:pPr>
            <a:r>
              <a:rPr lang="en-US" dirty="0">
                <a:cs typeface="Arial"/>
              </a:rPr>
              <a:t>Meet Mandatory AFOCD degree tier target</a:t>
            </a:r>
          </a:p>
          <a:p>
            <a:pPr marL="1460482" lvl="2" indent="-457200">
              <a:buAutoNum type="arabicPeriod"/>
            </a:pPr>
            <a:r>
              <a:rPr lang="en-US" dirty="0">
                <a:cs typeface="Arial"/>
              </a:rPr>
              <a:t>Meet Desired AFOCD degree tier target</a:t>
            </a:r>
          </a:p>
          <a:p>
            <a:pPr marL="1460482" lvl="2" indent="-457200">
              <a:buAutoNum type="arabicPeriod"/>
            </a:pPr>
            <a:r>
              <a:rPr lang="en-US" dirty="0">
                <a:cs typeface="Arial"/>
              </a:rPr>
              <a:t>Meet Permitted AFOCD degree tier target</a:t>
            </a:r>
          </a:p>
          <a:p>
            <a:pPr marL="1460482" lvl="2" indent="-457200">
              <a:buAutoNum type="arabicPeriod"/>
            </a:pPr>
            <a:r>
              <a:rPr lang="en-US" dirty="0">
                <a:cs typeface="Arial"/>
              </a:rPr>
              <a:t>Maximize Utility of assigned cadets</a:t>
            </a:r>
          </a:p>
          <a:p>
            <a:pPr lvl="1"/>
            <a:r>
              <a:rPr lang="en-US" dirty="0">
                <a:cs typeface="Arial"/>
              </a:rPr>
              <a:t>Objective independence can be assumed</a:t>
            </a:r>
            <a:r>
              <a:rPr lang="en-US" dirty="0">
                <a:solidFill>
                  <a:schemeClr val="bg2">
                    <a:lumMod val="60000"/>
                    <a:lumOff val="40000"/>
                  </a:schemeClr>
                </a:solidFill>
                <a:cs typeface="Arial"/>
              </a:rPr>
              <a:t>	</a:t>
            </a:r>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5" name="Rectangle 4">
            <a:hlinkClick r:id="rId2" action="ppaction://hlinksldjump"/>
            <a:extLst>
              <a:ext uri="{FF2B5EF4-FFF2-40B4-BE49-F238E27FC236}">
                <a16:creationId xmlns:a16="http://schemas.microsoft.com/office/drawing/2014/main" id="{426E54DA-39B6-D5B1-4676-6B9AEEB52CC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41981976"/>
      </p:ext>
    </p:extLst>
  </p:cSld>
  <p:clrMapOvr>
    <a:masterClrMapping/>
  </p:clrMapOvr>
  <p:transition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4" y="1435509"/>
            <a:ext cx="6172992"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AFSC/Cadet Assignment Problem Formulation</a:t>
            </a:r>
          </a:p>
          <a:p>
            <a:pPr lvl="1"/>
            <a:r>
              <a:rPr lang="en-US" dirty="0"/>
              <a:t>Model follows generalized assignment problem formulation with new Air Force constraints</a:t>
            </a:r>
          </a:p>
          <a:p>
            <a:pPr lvl="1"/>
            <a:r>
              <a:rPr lang="en-US" dirty="0"/>
              <a:t>Objective is to maximize global utility</a:t>
            </a:r>
          </a:p>
          <a:p>
            <a:pPr lvl="1"/>
            <a:endParaRPr lang="en-US" dirty="0">
              <a:solidFill>
                <a:schemeClr val="bg2">
                  <a:lumMod val="60000"/>
                  <a:lumOff val="40000"/>
                </a:schemeClr>
              </a:solidFill>
            </a:endParaRP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Original Methodology</a:t>
            </a:r>
          </a:p>
        </p:txBody>
      </p:sp>
      <p:sp>
        <p:nvSpPr>
          <p:cNvPr id="3" name="Rectangle 2">
            <a:hlinkClick r:id="rId2" action="ppaction://hlinksldjump"/>
            <a:extLst>
              <a:ext uri="{FF2B5EF4-FFF2-40B4-BE49-F238E27FC236}">
                <a16:creationId xmlns:a16="http://schemas.microsoft.com/office/drawing/2014/main" id="{FE98D142-AECF-216E-811C-0442F76860E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887708254"/>
      </p:ext>
    </p:extLst>
  </p:cSld>
  <p:clrMapOvr>
    <a:masterClrMapping/>
  </p:clrMapOvr>
  <p:transition advClick="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4" y="1435509"/>
            <a:ext cx="6172992"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AFSC/Cadet Assignment Problem Formulation</a:t>
            </a:r>
          </a:p>
          <a:p>
            <a:pPr lvl="1"/>
            <a:r>
              <a:rPr lang="en-US" dirty="0"/>
              <a:t>Model follows generalized assignment problem formulation with new Air Force constraints</a:t>
            </a:r>
          </a:p>
          <a:p>
            <a:pPr lvl="1"/>
            <a:r>
              <a:rPr lang="en-US" dirty="0"/>
              <a:t>Objective is to maximize global utility</a:t>
            </a:r>
          </a:p>
          <a:p>
            <a:pPr lvl="1"/>
            <a:endParaRPr lang="en-US" dirty="0">
              <a:solidFill>
                <a:schemeClr val="bg2">
                  <a:lumMod val="60000"/>
                  <a:lumOff val="40000"/>
                </a:schemeClr>
              </a:solidFill>
            </a:endParaRP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Original Methodology</a:t>
            </a:r>
          </a:p>
        </p:txBody>
      </p:sp>
      <p:grpSp>
        <p:nvGrpSpPr>
          <p:cNvPr id="4" name="Group 3">
            <a:extLst>
              <a:ext uri="{FF2B5EF4-FFF2-40B4-BE49-F238E27FC236}">
                <a16:creationId xmlns:a16="http://schemas.microsoft.com/office/drawing/2014/main" id="{308FEC8A-E23C-4F36-9C47-E220D36A2188}"/>
              </a:ext>
            </a:extLst>
          </p:cNvPr>
          <p:cNvGrpSpPr/>
          <p:nvPr/>
        </p:nvGrpSpPr>
        <p:grpSpPr>
          <a:xfrm>
            <a:off x="6702353" y="1435508"/>
            <a:ext cx="6486453" cy="982530"/>
            <a:chOff x="369210" y="4916603"/>
            <a:chExt cx="12755328" cy="1932103"/>
          </a:xfrm>
        </p:grpSpPr>
        <p:pic>
          <p:nvPicPr>
            <p:cNvPr id="6" name="Picture 5">
              <a:extLst>
                <a:ext uri="{FF2B5EF4-FFF2-40B4-BE49-F238E27FC236}">
                  <a16:creationId xmlns:a16="http://schemas.microsoft.com/office/drawing/2014/main" id="{F591238D-A2F4-46ED-B125-3ECEA524AD5D}"/>
                </a:ext>
              </a:extLst>
            </p:cNvPr>
            <p:cNvPicPr>
              <a:picLocks noChangeAspect="1"/>
            </p:cNvPicPr>
            <p:nvPr/>
          </p:nvPicPr>
          <p:blipFill rotWithShape="1">
            <a:blip r:embed="rId2">
              <a:alphaModFix/>
            </a:blip>
            <a:srcRect l="1182" t="33332" r="4290" b="47843"/>
            <a:stretch/>
          </p:blipFill>
          <p:spPr>
            <a:xfrm>
              <a:off x="369212" y="5472784"/>
              <a:ext cx="12755326" cy="1375922"/>
            </a:xfrm>
            <a:prstGeom prst="rect">
              <a:avLst/>
            </a:prstGeom>
          </p:spPr>
        </p:pic>
        <p:pic>
          <p:nvPicPr>
            <p:cNvPr id="7" name="Picture 6">
              <a:extLst>
                <a:ext uri="{FF2B5EF4-FFF2-40B4-BE49-F238E27FC236}">
                  <a16:creationId xmlns:a16="http://schemas.microsoft.com/office/drawing/2014/main" id="{914E089C-AA93-4E39-840A-D9960870DC4A}"/>
                </a:ext>
              </a:extLst>
            </p:cNvPr>
            <p:cNvPicPr>
              <a:picLocks noChangeAspect="1"/>
            </p:cNvPicPr>
            <p:nvPr/>
          </p:nvPicPr>
          <p:blipFill rotWithShape="1">
            <a:blip r:embed="rId2">
              <a:alphaModFix/>
            </a:blip>
            <a:srcRect l="1182" t="21239" r="4290" b="73206"/>
            <a:stretch/>
          </p:blipFill>
          <p:spPr>
            <a:xfrm>
              <a:off x="369210" y="4916603"/>
              <a:ext cx="12755327" cy="405990"/>
            </a:xfrm>
            <a:prstGeom prst="rect">
              <a:avLst/>
            </a:prstGeom>
          </p:spPr>
        </p:pic>
      </p:grpSp>
      <p:sp>
        <p:nvSpPr>
          <p:cNvPr id="3" name="Rectangle 2">
            <a:hlinkClick r:id="rId3" action="ppaction://hlinksldjump"/>
            <a:extLst>
              <a:ext uri="{FF2B5EF4-FFF2-40B4-BE49-F238E27FC236}">
                <a16:creationId xmlns:a16="http://schemas.microsoft.com/office/drawing/2014/main" id="{866E681D-5C55-451E-F0E5-0AF7E6DA705A}"/>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287276886"/>
      </p:ext>
    </p:extLst>
  </p:cSld>
  <p:clrMapOvr>
    <a:masterClrMapping/>
  </p:clrMapOvr>
  <p:transition advClick="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4" y="1435509"/>
            <a:ext cx="6172992"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AFSC/Cadet Assignment Problem Formulation</a:t>
            </a:r>
          </a:p>
          <a:p>
            <a:pPr lvl="1"/>
            <a:r>
              <a:rPr lang="en-US" dirty="0"/>
              <a:t>Model follows generalized assignment problem formulation with new Air Force constraints</a:t>
            </a:r>
          </a:p>
          <a:p>
            <a:pPr lvl="1"/>
            <a:r>
              <a:rPr lang="en-US" dirty="0"/>
              <a:t>Objective is to maximize global utility</a:t>
            </a:r>
          </a:p>
          <a:p>
            <a:pPr lvl="1"/>
            <a:endParaRPr lang="en-US" dirty="0">
              <a:solidFill>
                <a:schemeClr val="bg2">
                  <a:lumMod val="60000"/>
                  <a:lumOff val="40000"/>
                </a:schemeClr>
              </a:solidFill>
            </a:endParaRP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Original Methodology</a:t>
            </a:r>
          </a:p>
        </p:txBody>
      </p:sp>
      <p:grpSp>
        <p:nvGrpSpPr>
          <p:cNvPr id="4" name="Group 3">
            <a:extLst>
              <a:ext uri="{FF2B5EF4-FFF2-40B4-BE49-F238E27FC236}">
                <a16:creationId xmlns:a16="http://schemas.microsoft.com/office/drawing/2014/main" id="{308FEC8A-E23C-4F36-9C47-E220D36A2188}"/>
              </a:ext>
            </a:extLst>
          </p:cNvPr>
          <p:cNvGrpSpPr/>
          <p:nvPr/>
        </p:nvGrpSpPr>
        <p:grpSpPr>
          <a:xfrm>
            <a:off x="6702353" y="1435508"/>
            <a:ext cx="6486453" cy="982530"/>
            <a:chOff x="369210" y="4916603"/>
            <a:chExt cx="12755328" cy="1932103"/>
          </a:xfrm>
        </p:grpSpPr>
        <p:pic>
          <p:nvPicPr>
            <p:cNvPr id="6" name="Picture 5">
              <a:extLst>
                <a:ext uri="{FF2B5EF4-FFF2-40B4-BE49-F238E27FC236}">
                  <a16:creationId xmlns:a16="http://schemas.microsoft.com/office/drawing/2014/main" id="{F591238D-A2F4-46ED-B125-3ECEA524AD5D}"/>
                </a:ext>
              </a:extLst>
            </p:cNvPr>
            <p:cNvPicPr>
              <a:picLocks noChangeAspect="1"/>
            </p:cNvPicPr>
            <p:nvPr/>
          </p:nvPicPr>
          <p:blipFill rotWithShape="1">
            <a:blip r:embed="rId2">
              <a:alphaModFix/>
            </a:blip>
            <a:srcRect l="1182" t="33332" r="4290" b="47843"/>
            <a:stretch/>
          </p:blipFill>
          <p:spPr>
            <a:xfrm>
              <a:off x="369212" y="5472784"/>
              <a:ext cx="12755326" cy="1375922"/>
            </a:xfrm>
            <a:prstGeom prst="rect">
              <a:avLst/>
            </a:prstGeom>
          </p:spPr>
        </p:pic>
        <p:pic>
          <p:nvPicPr>
            <p:cNvPr id="7" name="Picture 6">
              <a:extLst>
                <a:ext uri="{FF2B5EF4-FFF2-40B4-BE49-F238E27FC236}">
                  <a16:creationId xmlns:a16="http://schemas.microsoft.com/office/drawing/2014/main" id="{914E089C-AA93-4E39-840A-D9960870DC4A}"/>
                </a:ext>
              </a:extLst>
            </p:cNvPr>
            <p:cNvPicPr>
              <a:picLocks noChangeAspect="1"/>
            </p:cNvPicPr>
            <p:nvPr/>
          </p:nvPicPr>
          <p:blipFill rotWithShape="1">
            <a:blip r:embed="rId2">
              <a:alphaModFix/>
            </a:blip>
            <a:srcRect l="1182" t="21239" r="4290" b="73206"/>
            <a:stretch/>
          </p:blipFill>
          <p:spPr>
            <a:xfrm>
              <a:off x="369210" y="4916603"/>
              <a:ext cx="12755327" cy="405990"/>
            </a:xfrm>
            <a:prstGeom prst="rect">
              <a:avLst/>
            </a:prstGeom>
          </p:spPr>
        </p:pic>
      </p:grpSp>
      <p:pic>
        <p:nvPicPr>
          <p:cNvPr id="8" name="Picture 7">
            <a:extLst>
              <a:ext uri="{FF2B5EF4-FFF2-40B4-BE49-F238E27FC236}">
                <a16:creationId xmlns:a16="http://schemas.microsoft.com/office/drawing/2014/main" id="{53E09F55-FD6B-41EC-B669-DC031CBE2D4F}"/>
              </a:ext>
            </a:extLst>
          </p:cNvPr>
          <p:cNvPicPr>
            <a:picLocks noChangeAspect="1"/>
          </p:cNvPicPr>
          <p:nvPr/>
        </p:nvPicPr>
        <p:blipFill rotWithShape="1">
          <a:blip r:embed="rId3">
            <a:alphaModFix/>
          </a:blip>
          <a:srcRect l="1183" t="29209" r="4252" b="12749"/>
          <a:stretch/>
        </p:blipFill>
        <p:spPr>
          <a:xfrm>
            <a:off x="6702121" y="2840699"/>
            <a:ext cx="6486684" cy="2156602"/>
          </a:xfrm>
          <a:prstGeom prst="rect">
            <a:avLst/>
          </a:prstGeom>
        </p:spPr>
      </p:pic>
      <p:pic>
        <p:nvPicPr>
          <p:cNvPr id="9" name="Picture 8">
            <a:extLst>
              <a:ext uri="{FF2B5EF4-FFF2-40B4-BE49-F238E27FC236}">
                <a16:creationId xmlns:a16="http://schemas.microsoft.com/office/drawing/2014/main" id="{F4ACED6B-8F5E-4180-A9FC-78BDDACF9184}"/>
              </a:ext>
            </a:extLst>
          </p:cNvPr>
          <p:cNvPicPr>
            <a:picLocks noChangeAspect="1"/>
          </p:cNvPicPr>
          <p:nvPr/>
        </p:nvPicPr>
        <p:blipFill rotWithShape="1">
          <a:blip r:embed="rId3">
            <a:alphaModFix/>
          </a:blip>
          <a:srcRect l="1183" t="17232" r="4252" b="76575"/>
          <a:stretch/>
        </p:blipFill>
        <p:spPr>
          <a:xfrm>
            <a:off x="6702121" y="2537243"/>
            <a:ext cx="6486684" cy="230107"/>
          </a:xfrm>
          <a:prstGeom prst="rect">
            <a:avLst/>
          </a:prstGeom>
        </p:spPr>
      </p:pic>
      <p:sp>
        <p:nvSpPr>
          <p:cNvPr id="3" name="Rectangle 2">
            <a:hlinkClick r:id="rId4" action="ppaction://hlinksldjump"/>
            <a:extLst>
              <a:ext uri="{FF2B5EF4-FFF2-40B4-BE49-F238E27FC236}">
                <a16:creationId xmlns:a16="http://schemas.microsoft.com/office/drawing/2014/main" id="{859B9F1D-7CD7-ACD2-7CB9-28FC76048746}"/>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222904442"/>
      </p:ext>
    </p:extLst>
  </p:cSld>
  <p:clrMapOvr>
    <a:masterClrMapping/>
  </p:clrMapOvr>
  <p:transition advClick="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4" y="1435509"/>
            <a:ext cx="6172992"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AFSC/Cadet Assignment Problem Formulation</a:t>
            </a:r>
          </a:p>
          <a:p>
            <a:pPr lvl="1"/>
            <a:r>
              <a:rPr lang="en-US" dirty="0"/>
              <a:t>Model follows generalized assignment problem formulation with new Air Force constraints</a:t>
            </a:r>
          </a:p>
          <a:p>
            <a:pPr lvl="1"/>
            <a:r>
              <a:rPr lang="en-US" dirty="0"/>
              <a:t>Objective is to maximize global utility</a:t>
            </a:r>
          </a:p>
          <a:p>
            <a:pPr lvl="1"/>
            <a:endParaRPr lang="en-US" dirty="0">
              <a:solidFill>
                <a:schemeClr val="bg2">
                  <a:lumMod val="60000"/>
                  <a:lumOff val="40000"/>
                </a:schemeClr>
              </a:solidFill>
            </a:endParaRP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Original Methodology</a:t>
            </a:r>
          </a:p>
        </p:txBody>
      </p:sp>
      <p:grpSp>
        <p:nvGrpSpPr>
          <p:cNvPr id="4" name="Group 3">
            <a:extLst>
              <a:ext uri="{FF2B5EF4-FFF2-40B4-BE49-F238E27FC236}">
                <a16:creationId xmlns:a16="http://schemas.microsoft.com/office/drawing/2014/main" id="{308FEC8A-E23C-4F36-9C47-E220D36A2188}"/>
              </a:ext>
            </a:extLst>
          </p:cNvPr>
          <p:cNvGrpSpPr/>
          <p:nvPr/>
        </p:nvGrpSpPr>
        <p:grpSpPr>
          <a:xfrm>
            <a:off x="6702353" y="1435508"/>
            <a:ext cx="6486453" cy="982530"/>
            <a:chOff x="369210" y="4916603"/>
            <a:chExt cx="12755328" cy="1932103"/>
          </a:xfrm>
        </p:grpSpPr>
        <p:pic>
          <p:nvPicPr>
            <p:cNvPr id="6" name="Picture 5">
              <a:extLst>
                <a:ext uri="{FF2B5EF4-FFF2-40B4-BE49-F238E27FC236}">
                  <a16:creationId xmlns:a16="http://schemas.microsoft.com/office/drawing/2014/main" id="{F591238D-A2F4-46ED-B125-3ECEA524AD5D}"/>
                </a:ext>
              </a:extLst>
            </p:cNvPr>
            <p:cNvPicPr>
              <a:picLocks noChangeAspect="1"/>
            </p:cNvPicPr>
            <p:nvPr/>
          </p:nvPicPr>
          <p:blipFill rotWithShape="1">
            <a:blip r:embed="rId2">
              <a:alphaModFix/>
            </a:blip>
            <a:srcRect l="1182" t="33332" r="4290" b="47843"/>
            <a:stretch/>
          </p:blipFill>
          <p:spPr>
            <a:xfrm>
              <a:off x="369212" y="5472784"/>
              <a:ext cx="12755326" cy="1375922"/>
            </a:xfrm>
            <a:prstGeom prst="rect">
              <a:avLst/>
            </a:prstGeom>
          </p:spPr>
        </p:pic>
        <p:pic>
          <p:nvPicPr>
            <p:cNvPr id="7" name="Picture 6">
              <a:extLst>
                <a:ext uri="{FF2B5EF4-FFF2-40B4-BE49-F238E27FC236}">
                  <a16:creationId xmlns:a16="http://schemas.microsoft.com/office/drawing/2014/main" id="{914E089C-AA93-4E39-840A-D9960870DC4A}"/>
                </a:ext>
              </a:extLst>
            </p:cNvPr>
            <p:cNvPicPr>
              <a:picLocks noChangeAspect="1"/>
            </p:cNvPicPr>
            <p:nvPr/>
          </p:nvPicPr>
          <p:blipFill rotWithShape="1">
            <a:blip r:embed="rId2">
              <a:alphaModFix/>
            </a:blip>
            <a:srcRect l="1182" t="21239" r="4290" b="73206"/>
            <a:stretch/>
          </p:blipFill>
          <p:spPr>
            <a:xfrm>
              <a:off x="369210" y="4916603"/>
              <a:ext cx="12755327" cy="405990"/>
            </a:xfrm>
            <a:prstGeom prst="rect">
              <a:avLst/>
            </a:prstGeom>
          </p:spPr>
        </p:pic>
      </p:grpSp>
      <p:pic>
        <p:nvPicPr>
          <p:cNvPr id="8" name="Picture 7">
            <a:extLst>
              <a:ext uri="{FF2B5EF4-FFF2-40B4-BE49-F238E27FC236}">
                <a16:creationId xmlns:a16="http://schemas.microsoft.com/office/drawing/2014/main" id="{53E09F55-FD6B-41EC-B669-DC031CBE2D4F}"/>
              </a:ext>
            </a:extLst>
          </p:cNvPr>
          <p:cNvPicPr>
            <a:picLocks noChangeAspect="1"/>
          </p:cNvPicPr>
          <p:nvPr/>
        </p:nvPicPr>
        <p:blipFill rotWithShape="1">
          <a:blip r:embed="rId3">
            <a:alphaModFix/>
          </a:blip>
          <a:srcRect l="1183" t="29209" r="4252" b="12749"/>
          <a:stretch/>
        </p:blipFill>
        <p:spPr>
          <a:xfrm>
            <a:off x="6702121" y="2840699"/>
            <a:ext cx="6486684" cy="2156602"/>
          </a:xfrm>
          <a:prstGeom prst="rect">
            <a:avLst/>
          </a:prstGeom>
        </p:spPr>
      </p:pic>
      <p:pic>
        <p:nvPicPr>
          <p:cNvPr id="9" name="Picture 8">
            <a:extLst>
              <a:ext uri="{FF2B5EF4-FFF2-40B4-BE49-F238E27FC236}">
                <a16:creationId xmlns:a16="http://schemas.microsoft.com/office/drawing/2014/main" id="{F4ACED6B-8F5E-4180-A9FC-78BDDACF9184}"/>
              </a:ext>
            </a:extLst>
          </p:cNvPr>
          <p:cNvPicPr>
            <a:picLocks noChangeAspect="1"/>
          </p:cNvPicPr>
          <p:nvPr/>
        </p:nvPicPr>
        <p:blipFill rotWithShape="1">
          <a:blip r:embed="rId3">
            <a:alphaModFix/>
          </a:blip>
          <a:srcRect l="1183" t="17232" r="4252" b="76575"/>
          <a:stretch/>
        </p:blipFill>
        <p:spPr>
          <a:xfrm>
            <a:off x="6702121" y="2537243"/>
            <a:ext cx="6486684" cy="230107"/>
          </a:xfrm>
          <a:prstGeom prst="rect">
            <a:avLst/>
          </a:prstGeom>
        </p:spPr>
      </p:pic>
      <p:pic>
        <p:nvPicPr>
          <p:cNvPr id="10" name="Picture 9">
            <a:extLst>
              <a:ext uri="{FF2B5EF4-FFF2-40B4-BE49-F238E27FC236}">
                <a16:creationId xmlns:a16="http://schemas.microsoft.com/office/drawing/2014/main" id="{2FDAE385-0D41-4ACE-8F4B-DF6060F6158C}"/>
              </a:ext>
            </a:extLst>
          </p:cNvPr>
          <p:cNvPicPr>
            <a:picLocks noChangeAspect="1"/>
          </p:cNvPicPr>
          <p:nvPr/>
        </p:nvPicPr>
        <p:blipFill rotWithShape="1">
          <a:blip r:embed="rId4">
            <a:alphaModFix/>
          </a:blip>
          <a:srcRect l="1186" t="33891" r="4254" b="59242"/>
          <a:stretch/>
        </p:blipFill>
        <p:spPr>
          <a:xfrm>
            <a:off x="6702121" y="5108013"/>
            <a:ext cx="6483096" cy="255009"/>
          </a:xfrm>
          <a:prstGeom prst="rect">
            <a:avLst/>
          </a:prstGeom>
        </p:spPr>
      </p:pic>
      <p:pic>
        <p:nvPicPr>
          <p:cNvPr id="11" name="Picture 10">
            <a:extLst>
              <a:ext uri="{FF2B5EF4-FFF2-40B4-BE49-F238E27FC236}">
                <a16:creationId xmlns:a16="http://schemas.microsoft.com/office/drawing/2014/main" id="{42BF3942-8256-4AF5-831B-22B2C27F43F7}"/>
              </a:ext>
            </a:extLst>
          </p:cNvPr>
          <p:cNvPicPr>
            <a:picLocks noChangeAspect="1"/>
          </p:cNvPicPr>
          <p:nvPr/>
        </p:nvPicPr>
        <p:blipFill rotWithShape="1">
          <a:blip r:embed="rId4">
            <a:alphaModFix/>
          </a:blip>
          <a:srcRect l="1186" t="45946" r="4254" b="47187"/>
          <a:stretch/>
        </p:blipFill>
        <p:spPr>
          <a:xfrm>
            <a:off x="6702121" y="5344288"/>
            <a:ext cx="6483096" cy="255009"/>
          </a:xfrm>
          <a:prstGeom prst="rect">
            <a:avLst/>
          </a:prstGeom>
        </p:spPr>
      </p:pic>
      <p:sp>
        <p:nvSpPr>
          <p:cNvPr id="3" name="Rectangle 2">
            <a:hlinkClick r:id="rId5" action="ppaction://hlinksldjump"/>
            <a:extLst>
              <a:ext uri="{FF2B5EF4-FFF2-40B4-BE49-F238E27FC236}">
                <a16:creationId xmlns:a16="http://schemas.microsoft.com/office/drawing/2014/main" id="{3BE8FC6A-7D28-1D79-8BE4-8248FBF5A5CB}"/>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895523889"/>
      </p:ext>
    </p:extLst>
  </p:cSld>
  <p:clrMapOvr>
    <a:masterClrMapping/>
  </p:clrMapOvr>
  <p:transition advClick="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4" y="1435509"/>
            <a:ext cx="6172992"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AFSC/Cadet Assignment Problem Formulation</a:t>
            </a:r>
          </a:p>
          <a:p>
            <a:pPr lvl="1"/>
            <a:r>
              <a:rPr lang="en-US" dirty="0"/>
              <a:t>Model follows generalized assignment problem formulation with new Air Force constraints</a:t>
            </a:r>
          </a:p>
          <a:p>
            <a:pPr lvl="1"/>
            <a:r>
              <a:rPr lang="en-US" dirty="0"/>
              <a:t>Objective is to maximize global utility</a:t>
            </a:r>
          </a:p>
          <a:p>
            <a:pPr lvl="1"/>
            <a:endParaRPr lang="en-US" dirty="0">
              <a:solidFill>
                <a:schemeClr val="bg2">
                  <a:lumMod val="60000"/>
                  <a:lumOff val="40000"/>
                </a:schemeClr>
              </a:solidFill>
            </a:endParaRP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Original Methodology</a:t>
            </a:r>
          </a:p>
        </p:txBody>
      </p:sp>
      <p:pic>
        <p:nvPicPr>
          <p:cNvPr id="12" name="Picture 11">
            <a:extLst>
              <a:ext uri="{FF2B5EF4-FFF2-40B4-BE49-F238E27FC236}">
                <a16:creationId xmlns:a16="http://schemas.microsoft.com/office/drawing/2014/main" id="{218239F0-64CE-4BBB-A6E9-D8C013D4C46D}"/>
              </a:ext>
            </a:extLst>
          </p:cNvPr>
          <p:cNvPicPr>
            <a:picLocks noChangeAspect="1"/>
          </p:cNvPicPr>
          <p:nvPr/>
        </p:nvPicPr>
        <p:blipFill rotWithShape="1">
          <a:blip r:embed="rId2">
            <a:alphaModFix/>
          </a:blip>
          <a:srcRect l="1187" t="12716" r="4252" b="79668"/>
          <a:stretch/>
        </p:blipFill>
        <p:spPr>
          <a:xfrm>
            <a:off x="6702121" y="1435508"/>
            <a:ext cx="6483096" cy="282834"/>
          </a:xfrm>
          <a:prstGeom prst="rect">
            <a:avLst/>
          </a:prstGeom>
        </p:spPr>
      </p:pic>
      <p:pic>
        <p:nvPicPr>
          <p:cNvPr id="13" name="Picture 12">
            <a:extLst>
              <a:ext uri="{FF2B5EF4-FFF2-40B4-BE49-F238E27FC236}">
                <a16:creationId xmlns:a16="http://schemas.microsoft.com/office/drawing/2014/main" id="{96832734-2FAC-4033-9549-8FCF9EA34D2A}"/>
              </a:ext>
            </a:extLst>
          </p:cNvPr>
          <p:cNvPicPr>
            <a:picLocks noChangeAspect="1"/>
          </p:cNvPicPr>
          <p:nvPr/>
        </p:nvPicPr>
        <p:blipFill rotWithShape="1">
          <a:blip r:embed="rId2">
            <a:alphaModFix/>
          </a:blip>
          <a:srcRect l="1187" t="23931" r="4252" b="61759"/>
          <a:stretch/>
        </p:blipFill>
        <p:spPr>
          <a:xfrm>
            <a:off x="6872605" y="1718342"/>
            <a:ext cx="6483096" cy="531426"/>
          </a:xfrm>
          <a:prstGeom prst="rect">
            <a:avLst/>
          </a:prstGeom>
        </p:spPr>
      </p:pic>
      <p:sp>
        <p:nvSpPr>
          <p:cNvPr id="7" name="Rectangle 6">
            <a:hlinkClick r:id="rId3" action="ppaction://hlinksldjump"/>
            <a:extLst>
              <a:ext uri="{FF2B5EF4-FFF2-40B4-BE49-F238E27FC236}">
                <a16:creationId xmlns:a16="http://schemas.microsoft.com/office/drawing/2014/main" id="{D288E84C-F942-AA94-902A-2F5495DBEB5E}"/>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194845770"/>
      </p:ext>
    </p:extLst>
  </p:cSld>
  <p:clrMapOvr>
    <a:masterClrMapping/>
  </p:clrMapOvr>
  <p:transition advClick="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4" y="1435509"/>
            <a:ext cx="6172992"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AFSC/Cadet Assignment Problem Formulation</a:t>
            </a:r>
          </a:p>
          <a:p>
            <a:pPr lvl="1"/>
            <a:r>
              <a:rPr lang="en-US" dirty="0"/>
              <a:t>Model follows generalized assignment problem formulation with new Air Force constraints</a:t>
            </a:r>
          </a:p>
          <a:p>
            <a:pPr lvl="1"/>
            <a:r>
              <a:rPr lang="en-US" dirty="0"/>
              <a:t>Objective is to maximize global utility</a:t>
            </a:r>
          </a:p>
          <a:p>
            <a:pPr lvl="1"/>
            <a:endParaRPr lang="en-US" dirty="0">
              <a:solidFill>
                <a:schemeClr val="bg2">
                  <a:lumMod val="60000"/>
                  <a:lumOff val="40000"/>
                </a:schemeClr>
              </a:solidFill>
            </a:endParaRP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Original Methodology</a:t>
            </a:r>
          </a:p>
        </p:txBody>
      </p:sp>
      <p:pic>
        <p:nvPicPr>
          <p:cNvPr id="12" name="Picture 11">
            <a:extLst>
              <a:ext uri="{FF2B5EF4-FFF2-40B4-BE49-F238E27FC236}">
                <a16:creationId xmlns:a16="http://schemas.microsoft.com/office/drawing/2014/main" id="{218239F0-64CE-4BBB-A6E9-D8C013D4C46D}"/>
              </a:ext>
            </a:extLst>
          </p:cNvPr>
          <p:cNvPicPr>
            <a:picLocks noChangeAspect="1"/>
          </p:cNvPicPr>
          <p:nvPr/>
        </p:nvPicPr>
        <p:blipFill rotWithShape="1">
          <a:blip r:embed="rId2">
            <a:alphaModFix/>
          </a:blip>
          <a:srcRect l="1187" t="12716" r="4252" b="79668"/>
          <a:stretch/>
        </p:blipFill>
        <p:spPr>
          <a:xfrm>
            <a:off x="6702121" y="1435508"/>
            <a:ext cx="6483096" cy="282834"/>
          </a:xfrm>
          <a:prstGeom prst="rect">
            <a:avLst/>
          </a:prstGeom>
        </p:spPr>
      </p:pic>
      <p:pic>
        <p:nvPicPr>
          <p:cNvPr id="13" name="Picture 12">
            <a:extLst>
              <a:ext uri="{FF2B5EF4-FFF2-40B4-BE49-F238E27FC236}">
                <a16:creationId xmlns:a16="http://schemas.microsoft.com/office/drawing/2014/main" id="{96832734-2FAC-4033-9549-8FCF9EA34D2A}"/>
              </a:ext>
            </a:extLst>
          </p:cNvPr>
          <p:cNvPicPr>
            <a:picLocks noChangeAspect="1"/>
          </p:cNvPicPr>
          <p:nvPr/>
        </p:nvPicPr>
        <p:blipFill rotWithShape="1">
          <a:blip r:embed="rId2">
            <a:alphaModFix/>
          </a:blip>
          <a:srcRect l="1187" t="23931" r="4252" b="61759"/>
          <a:stretch/>
        </p:blipFill>
        <p:spPr>
          <a:xfrm>
            <a:off x="6872605" y="1718342"/>
            <a:ext cx="6483096" cy="531426"/>
          </a:xfrm>
          <a:prstGeom prst="rect">
            <a:avLst/>
          </a:prstGeom>
        </p:spPr>
      </p:pic>
      <p:pic>
        <p:nvPicPr>
          <p:cNvPr id="6" name="Picture 5">
            <a:extLst>
              <a:ext uri="{FF2B5EF4-FFF2-40B4-BE49-F238E27FC236}">
                <a16:creationId xmlns:a16="http://schemas.microsoft.com/office/drawing/2014/main" id="{81B61011-B1FF-4199-A687-382F8CC1C559}"/>
              </a:ext>
            </a:extLst>
          </p:cNvPr>
          <p:cNvPicPr>
            <a:picLocks noChangeAspect="1"/>
          </p:cNvPicPr>
          <p:nvPr/>
        </p:nvPicPr>
        <p:blipFill rotWithShape="1">
          <a:blip r:embed="rId3">
            <a:alphaModFix/>
          </a:blip>
          <a:srcRect l="1187" t="64275" r="4254" b="28109"/>
          <a:stretch/>
        </p:blipFill>
        <p:spPr>
          <a:xfrm>
            <a:off x="6872605" y="4944110"/>
            <a:ext cx="6483096" cy="282835"/>
          </a:xfrm>
          <a:prstGeom prst="rect">
            <a:avLst/>
          </a:prstGeom>
        </p:spPr>
      </p:pic>
      <p:pic>
        <p:nvPicPr>
          <p:cNvPr id="7" name="Picture 6">
            <a:extLst>
              <a:ext uri="{FF2B5EF4-FFF2-40B4-BE49-F238E27FC236}">
                <a16:creationId xmlns:a16="http://schemas.microsoft.com/office/drawing/2014/main" id="{9DB4A7DE-6CD5-44D5-A3A6-43C2A0FEAB91}"/>
              </a:ext>
            </a:extLst>
          </p:cNvPr>
          <p:cNvPicPr>
            <a:picLocks noChangeAspect="1"/>
          </p:cNvPicPr>
          <p:nvPr/>
        </p:nvPicPr>
        <p:blipFill rotWithShape="1">
          <a:blip r:embed="rId2">
            <a:alphaModFix/>
          </a:blip>
          <a:srcRect l="1187" t="40022" r="4252" b="46646"/>
          <a:stretch/>
        </p:blipFill>
        <p:spPr>
          <a:xfrm>
            <a:off x="6872605" y="2331409"/>
            <a:ext cx="6483096" cy="495101"/>
          </a:xfrm>
          <a:prstGeom prst="rect">
            <a:avLst/>
          </a:prstGeom>
        </p:spPr>
      </p:pic>
      <p:sp>
        <p:nvSpPr>
          <p:cNvPr id="3" name="Rectangle 2">
            <a:hlinkClick r:id="rId4" action="ppaction://hlinksldjump"/>
            <a:extLst>
              <a:ext uri="{FF2B5EF4-FFF2-40B4-BE49-F238E27FC236}">
                <a16:creationId xmlns:a16="http://schemas.microsoft.com/office/drawing/2014/main" id="{27594668-A266-C77C-28AD-C923E8D208FF}"/>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631734451"/>
      </p:ext>
    </p:extLst>
  </p:cSld>
  <p:clrMapOvr>
    <a:masterClrMapping/>
  </p:clrMapOvr>
  <p:transition advClick="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4" y="1435509"/>
            <a:ext cx="6172992"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AFSC/Cadet Assignment Problem Formulation</a:t>
            </a:r>
          </a:p>
          <a:p>
            <a:pPr lvl="1"/>
            <a:r>
              <a:rPr lang="en-US" dirty="0"/>
              <a:t>Model follows generalized assignment problem formulation with new Air Force constraints</a:t>
            </a:r>
          </a:p>
          <a:p>
            <a:pPr lvl="1"/>
            <a:r>
              <a:rPr lang="en-US" dirty="0"/>
              <a:t>Objective is to maximize global utility</a:t>
            </a:r>
          </a:p>
          <a:p>
            <a:pPr lvl="1"/>
            <a:endParaRPr lang="en-US" dirty="0">
              <a:solidFill>
                <a:schemeClr val="bg2">
                  <a:lumMod val="60000"/>
                  <a:lumOff val="40000"/>
                </a:schemeClr>
              </a:solidFill>
            </a:endParaRP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Original Methodology</a:t>
            </a:r>
          </a:p>
        </p:txBody>
      </p:sp>
      <p:pic>
        <p:nvPicPr>
          <p:cNvPr id="12" name="Picture 11">
            <a:extLst>
              <a:ext uri="{FF2B5EF4-FFF2-40B4-BE49-F238E27FC236}">
                <a16:creationId xmlns:a16="http://schemas.microsoft.com/office/drawing/2014/main" id="{218239F0-64CE-4BBB-A6E9-D8C013D4C46D}"/>
              </a:ext>
            </a:extLst>
          </p:cNvPr>
          <p:cNvPicPr>
            <a:picLocks noChangeAspect="1"/>
          </p:cNvPicPr>
          <p:nvPr/>
        </p:nvPicPr>
        <p:blipFill rotWithShape="1">
          <a:blip r:embed="rId2">
            <a:alphaModFix/>
          </a:blip>
          <a:srcRect l="1187" t="12716" r="4252" b="79668"/>
          <a:stretch/>
        </p:blipFill>
        <p:spPr>
          <a:xfrm>
            <a:off x="6702121" y="1435508"/>
            <a:ext cx="6483096" cy="282834"/>
          </a:xfrm>
          <a:prstGeom prst="rect">
            <a:avLst/>
          </a:prstGeom>
        </p:spPr>
      </p:pic>
      <p:pic>
        <p:nvPicPr>
          <p:cNvPr id="13" name="Picture 12">
            <a:extLst>
              <a:ext uri="{FF2B5EF4-FFF2-40B4-BE49-F238E27FC236}">
                <a16:creationId xmlns:a16="http://schemas.microsoft.com/office/drawing/2014/main" id="{96832734-2FAC-4033-9549-8FCF9EA34D2A}"/>
              </a:ext>
            </a:extLst>
          </p:cNvPr>
          <p:cNvPicPr>
            <a:picLocks noChangeAspect="1"/>
          </p:cNvPicPr>
          <p:nvPr/>
        </p:nvPicPr>
        <p:blipFill rotWithShape="1">
          <a:blip r:embed="rId2">
            <a:alphaModFix/>
          </a:blip>
          <a:srcRect l="1187" t="23931" r="4252" b="61759"/>
          <a:stretch/>
        </p:blipFill>
        <p:spPr>
          <a:xfrm>
            <a:off x="6872605" y="1718342"/>
            <a:ext cx="6483096" cy="531426"/>
          </a:xfrm>
          <a:prstGeom prst="rect">
            <a:avLst/>
          </a:prstGeom>
        </p:spPr>
      </p:pic>
      <p:pic>
        <p:nvPicPr>
          <p:cNvPr id="6" name="Picture 5">
            <a:extLst>
              <a:ext uri="{FF2B5EF4-FFF2-40B4-BE49-F238E27FC236}">
                <a16:creationId xmlns:a16="http://schemas.microsoft.com/office/drawing/2014/main" id="{81B61011-B1FF-4199-A687-382F8CC1C559}"/>
              </a:ext>
            </a:extLst>
          </p:cNvPr>
          <p:cNvPicPr>
            <a:picLocks noChangeAspect="1"/>
          </p:cNvPicPr>
          <p:nvPr/>
        </p:nvPicPr>
        <p:blipFill rotWithShape="1">
          <a:blip r:embed="rId3">
            <a:alphaModFix/>
          </a:blip>
          <a:srcRect l="1187" t="64275" r="4254" b="28109"/>
          <a:stretch/>
        </p:blipFill>
        <p:spPr>
          <a:xfrm>
            <a:off x="6872605" y="4944110"/>
            <a:ext cx="6483096" cy="282835"/>
          </a:xfrm>
          <a:prstGeom prst="rect">
            <a:avLst/>
          </a:prstGeom>
        </p:spPr>
      </p:pic>
      <p:pic>
        <p:nvPicPr>
          <p:cNvPr id="7" name="Picture 6">
            <a:extLst>
              <a:ext uri="{FF2B5EF4-FFF2-40B4-BE49-F238E27FC236}">
                <a16:creationId xmlns:a16="http://schemas.microsoft.com/office/drawing/2014/main" id="{9DB4A7DE-6CD5-44D5-A3A6-43C2A0FEAB91}"/>
              </a:ext>
            </a:extLst>
          </p:cNvPr>
          <p:cNvPicPr>
            <a:picLocks noChangeAspect="1"/>
          </p:cNvPicPr>
          <p:nvPr/>
        </p:nvPicPr>
        <p:blipFill rotWithShape="1">
          <a:blip r:embed="rId2">
            <a:alphaModFix/>
          </a:blip>
          <a:srcRect l="1187" t="40022" r="4252" b="46646"/>
          <a:stretch/>
        </p:blipFill>
        <p:spPr>
          <a:xfrm>
            <a:off x="6872605" y="2331409"/>
            <a:ext cx="6483096" cy="495101"/>
          </a:xfrm>
          <a:prstGeom prst="rect">
            <a:avLst/>
          </a:prstGeom>
        </p:spPr>
      </p:pic>
      <p:pic>
        <p:nvPicPr>
          <p:cNvPr id="8" name="Picture 7">
            <a:extLst>
              <a:ext uri="{FF2B5EF4-FFF2-40B4-BE49-F238E27FC236}">
                <a16:creationId xmlns:a16="http://schemas.microsoft.com/office/drawing/2014/main" id="{4C53BA02-06A7-4213-A239-290D8C81ED6F}"/>
              </a:ext>
            </a:extLst>
          </p:cNvPr>
          <p:cNvPicPr>
            <a:picLocks noChangeAspect="1"/>
          </p:cNvPicPr>
          <p:nvPr/>
        </p:nvPicPr>
        <p:blipFill rotWithShape="1">
          <a:blip r:embed="rId2">
            <a:alphaModFix/>
          </a:blip>
          <a:srcRect l="1187" t="54709" r="4252" b="31959"/>
          <a:stretch/>
        </p:blipFill>
        <p:spPr>
          <a:xfrm>
            <a:off x="6872605" y="2899197"/>
            <a:ext cx="6483096" cy="495101"/>
          </a:xfrm>
          <a:prstGeom prst="rect">
            <a:avLst/>
          </a:prstGeom>
        </p:spPr>
      </p:pic>
      <p:sp>
        <p:nvSpPr>
          <p:cNvPr id="3" name="Rectangle 2">
            <a:hlinkClick r:id="rId4" action="ppaction://hlinksldjump"/>
            <a:extLst>
              <a:ext uri="{FF2B5EF4-FFF2-40B4-BE49-F238E27FC236}">
                <a16:creationId xmlns:a16="http://schemas.microsoft.com/office/drawing/2014/main" id="{A3E791B2-2FD3-3674-65B5-B0B07326509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556932468"/>
      </p:ext>
    </p:extLst>
  </p:cSld>
  <p:clrMapOvr>
    <a:masterClrMapping/>
  </p:clrMapOvr>
  <p:transition advClick="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4" y="1435509"/>
            <a:ext cx="6172992"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AFSC/Cadet Assignment Problem Formulation</a:t>
            </a:r>
          </a:p>
          <a:p>
            <a:pPr lvl="1"/>
            <a:r>
              <a:rPr lang="en-US" dirty="0"/>
              <a:t>Model follows generalized assignment problem formulation with new Air Force constraints</a:t>
            </a:r>
          </a:p>
          <a:p>
            <a:pPr lvl="1"/>
            <a:r>
              <a:rPr lang="en-US" dirty="0"/>
              <a:t>Objective is to maximize global utility</a:t>
            </a:r>
          </a:p>
          <a:p>
            <a:pPr lvl="1"/>
            <a:endParaRPr lang="en-US" dirty="0">
              <a:solidFill>
                <a:schemeClr val="bg2">
                  <a:lumMod val="60000"/>
                  <a:lumOff val="40000"/>
                </a:schemeClr>
              </a:solidFill>
            </a:endParaRP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Original Methodology</a:t>
            </a:r>
          </a:p>
        </p:txBody>
      </p:sp>
      <p:pic>
        <p:nvPicPr>
          <p:cNvPr id="12" name="Picture 11">
            <a:extLst>
              <a:ext uri="{FF2B5EF4-FFF2-40B4-BE49-F238E27FC236}">
                <a16:creationId xmlns:a16="http://schemas.microsoft.com/office/drawing/2014/main" id="{218239F0-64CE-4BBB-A6E9-D8C013D4C46D}"/>
              </a:ext>
            </a:extLst>
          </p:cNvPr>
          <p:cNvPicPr>
            <a:picLocks noChangeAspect="1"/>
          </p:cNvPicPr>
          <p:nvPr/>
        </p:nvPicPr>
        <p:blipFill rotWithShape="1">
          <a:blip r:embed="rId2">
            <a:alphaModFix/>
          </a:blip>
          <a:srcRect l="1187" t="12716" r="4252" b="79668"/>
          <a:stretch/>
        </p:blipFill>
        <p:spPr>
          <a:xfrm>
            <a:off x="6702121" y="1435508"/>
            <a:ext cx="6483096" cy="282834"/>
          </a:xfrm>
          <a:prstGeom prst="rect">
            <a:avLst/>
          </a:prstGeom>
        </p:spPr>
      </p:pic>
      <p:pic>
        <p:nvPicPr>
          <p:cNvPr id="13" name="Picture 12">
            <a:extLst>
              <a:ext uri="{FF2B5EF4-FFF2-40B4-BE49-F238E27FC236}">
                <a16:creationId xmlns:a16="http://schemas.microsoft.com/office/drawing/2014/main" id="{96832734-2FAC-4033-9549-8FCF9EA34D2A}"/>
              </a:ext>
            </a:extLst>
          </p:cNvPr>
          <p:cNvPicPr>
            <a:picLocks noChangeAspect="1"/>
          </p:cNvPicPr>
          <p:nvPr/>
        </p:nvPicPr>
        <p:blipFill rotWithShape="1">
          <a:blip r:embed="rId2">
            <a:alphaModFix/>
          </a:blip>
          <a:srcRect l="1187" t="23931" r="4252" b="61759"/>
          <a:stretch/>
        </p:blipFill>
        <p:spPr>
          <a:xfrm>
            <a:off x="6872605" y="1718342"/>
            <a:ext cx="6483096" cy="531426"/>
          </a:xfrm>
          <a:prstGeom prst="rect">
            <a:avLst/>
          </a:prstGeom>
        </p:spPr>
      </p:pic>
      <p:pic>
        <p:nvPicPr>
          <p:cNvPr id="6" name="Picture 5">
            <a:extLst>
              <a:ext uri="{FF2B5EF4-FFF2-40B4-BE49-F238E27FC236}">
                <a16:creationId xmlns:a16="http://schemas.microsoft.com/office/drawing/2014/main" id="{81B61011-B1FF-4199-A687-382F8CC1C559}"/>
              </a:ext>
            </a:extLst>
          </p:cNvPr>
          <p:cNvPicPr>
            <a:picLocks noChangeAspect="1"/>
          </p:cNvPicPr>
          <p:nvPr/>
        </p:nvPicPr>
        <p:blipFill rotWithShape="1">
          <a:blip r:embed="rId3">
            <a:alphaModFix/>
          </a:blip>
          <a:srcRect l="1187" t="64275" r="4254" b="28109"/>
          <a:stretch/>
        </p:blipFill>
        <p:spPr>
          <a:xfrm>
            <a:off x="6872605" y="4944110"/>
            <a:ext cx="6483096" cy="282835"/>
          </a:xfrm>
          <a:prstGeom prst="rect">
            <a:avLst/>
          </a:prstGeom>
        </p:spPr>
      </p:pic>
      <p:pic>
        <p:nvPicPr>
          <p:cNvPr id="7" name="Picture 6">
            <a:extLst>
              <a:ext uri="{FF2B5EF4-FFF2-40B4-BE49-F238E27FC236}">
                <a16:creationId xmlns:a16="http://schemas.microsoft.com/office/drawing/2014/main" id="{9DB4A7DE-6CD5-44D5-A3A6-43C2A0FEAB91}"/>
              </a:ext>
            </a:extLst>
          </p:cNvPr>
          <p:cNvPicPr>
            <a:picLocks noChangeAspect="1"/>
          </p:cNvPicPr>
          <p:nvPr/>
        </p:nvPicPr>
        <p:blipFill rotWithShape="1">
          <a:blip r:embed="rId2">
            <a:alphaModFix/>
          </a:blip>
          <a:srcRect l="1187" t="40022" r="4252" b="46646"/>
          <a:stretch/>
        </p:blipFill>
        <p:spPr>
          <a:xfrm>
            <a:off x="6872605" y="2331409"/>
            <a:ext cx="6483096" cy="495101"/>
          </a:xfrm>
          <a:prstGeom prst="rect">
            <a:avLst/>
          </a:prstGeom>
        </p:spPr>
      </p:pic>
      <p:pic>
        <p:nvPicPr>
          <p:cNvPr id="8" name="Picture 7">
            <a:extLst>
              <a:ext uri="{FF2B5EF4-FFF2-40B4-BE49-F238E27FC236}">
                <a16:creationId xmlns:a16="http://schemas.microsoft.com/office/drawing/2014/main" id="{4C53BA02-06A7-4213-A239-290D8C81ED6F}"/>
              </a:ext>
            </a:extLst>
          </p:cNvPr>
          <p:cNvPicPr>
            <a:picLocks noChangeAspect="1"/>
          </p:cNvPicPr>
          <p:nvPr/>
        </p:nvPicPr>
        <p:blipFill rotWithShape="1">
          <a:blip r:embed="rId2">
            <a:alphaModFix/>
          </a:blip>
          <a:srcRect l="1187" t="54709" r="4252" b="31959"/>
          <a:stretch/>
        </p:blipFill>
        <p:spPr>
          <a:xfrm>
            <a:off x="6872605" y="2899197"/>
            <a:ext cx="6483096" cy="495101"/>
          </a:xfrm>
          <a:prstGeom prst="rect">
            <a:avLst/>
          </a:prstGeom>
        </p:spPr>
      </p:pic>
      <p:pic>
        <p:nvPicPr>
          <p:cNvPr id="9" name="Picture 8">
            <a:extLst>
              <a:ext uri="{FF2B5EF4-FFF2-40B4-BE49-F238E27FC236}">
                <a16:creationId xmlns:a16="http://schemas.microsoft.com/office/drawing/2014/main" id="{9DA1DCDE-61E7-482F-96F7-A08E9436C612}"/>
              </a:ext>
            </a:extLst>
          </p:cNvPr>
          <p:cNvPicPr>
            <a:picLocks noChangeAspect="1"/>
          </p:cNvPicPr>
          <p:nvPr/>
        </p:nvPicPr>
        <p:blipFill rotWithShape="1">
          <a:blip r:embed="rId2">
            <a:alphaModFix/>
          </a:blip>
          <a:srcRect l="1187" t="67261" r="4252" b="4653"/>
          <a:stretch/>
        </p:blipFill>
        <p:spPr>
          <a:xfrm>
            <a:off x="6872605" y="3394298"/>
            <a:ext cx="6483096" cy="1043018"/>
          </a:xfrm>
          <a:prstGeom prst="rect">
            <a:avLst/>
          </a:prstGeom>
        </p:spPr>
      </p:pic>
      <p:sp>
        <p:nvSpPr>
          <p:cNvPr id="3" name="Rectangle 2">
            <a:hlinkClick r:id="rId4" action="ppaction://hlinksldjump"/>
            <a:extLst>
              <a:ext uri="{FF2B5EF4-FFF2-40B4-BE49-F238E27FC236}">
                <a16:creationId xmlns:a16="http://schemas.microsoft.com/office/drawing/2014/main" id="{36BDF312-34CC-0D49-571C-DA757964675C}"/>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184558714"/>
      </p:ext>
    </p:extLst>
  </p:cSld>
  <p:clrMapOvr>
    <a:masterClrMapping/>
  </p:clrMapOvr>
  <p:transition advClick="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4" y="1435509"/>
            <a:ext cx="6172992"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AFSC/Cadet Assignment Problem Formulation</a:t>
            </a:r>
          </a:p>
          <a:p>
            <a:pPr lvl="1"/>
            <a:r>
              <a:rPr lang="en-US" dirty="0"/>
              <a:t>Model follows generalized assignment problem formulation with new Air Force constraints</a:t>
            </a:r>
          </a:p>
          <a:p>
            <a:pPr lvl="1"/>
            <a:r>
              <a:rPr lang="en-US" dirty="0"/>
              <a:t>Objective is to maximize global utility</a:t>
            </a:r>
          </a:p>
          <a:p>
            <a:pPr lvl="1"/>
            <a:endParaRPr lang="en-US" dirty="0">
              <a:solidFill>
                <a:schemeClr val="bg2">
                  <a:lumMod val="60000"/>
                  <a:lumOff val="40000"/>
                </a:schemeClr>
              </a:solidFill>
            </a:endParaRP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Original Methodology</a:t>
            </a:r>
          </a:p>
        </p:txBody>
      </p:sp>
      <p:pic>
        <p:nvPicPr>
          <p:cNvPr id="12" name="Picture 11">
            <a:extLst>
              <a:ext uri="{FF2B5EF4-FFF2-40B4-BE49-F238E27FC236}">
                <a16:creationId xmlns:a16="http://schemas.microsoft.com/office/drawing/2014/main" id="{218239F0-64CE-4BBB-A6E9-D8C013D4C46D}"/>
              </a:ext>
            </a:extLst>
          </p:cNvPr>
          <p:cNvPicPr>
            <a:picLocks noChangeAspect="1"/>
          </p:cNvPicPr>
          <p:nvPr/>
        </p:nvPicPr>
        <p:blipFill rotWithShape="1">
          <a:blip r:embed="rId2">
            <a:alphaModFix/>
          </a:blip>
          <a:srcRect l="1187" t="12716" r="4252" b="79668"/>
          <a:stretch/>
        </p:blipFill>
        <p:spPr>
          <a:xfrm>
            <a:off x="6702121" y="1435508"/>
            <a:ext cx="6483096" cy="282834"/>
          </a:xfrm>
          <a:prstGeom prst="rect">
            <a:avLst/>
          </a:prstGeom>
        </p:spPr>
      </p:pic>
      <p:pic>
        <p:nvPicPr>
          <p:cNvPr id="13" name="Picture 12">
            <a:extLst>
              <a:ext uri="{FF2B5EF4-FFF2-40B4-BE49-F238E27FC236}">
                <a16:creationId xmlns:a16="http://schemas.microsoft.com/office/drawing/2014/main" id="{96832734-2FAC-4033-9549-8FCF9EA34D2A}"/>
              </a:ext>
            </a:extLst>
          </p:cNvPr>
          <p:cNvPicPr>
            <a:picLocks noChangeAspect="1"/>
          </p:cNvPicPr>
          <p:nvPr/>
        </p:nvPicPr>
        <p:blipFill rotWithShape="1">
          <a:blip r:embed="rId2">
            <a:alphaModFix/>
          </a:blip>
          <a:srcRect l="1187" t="23931" r="4252" b="61759"/>
          <a:stretch/>
        </p:blipFill>
        <p:spPr>
          <a:xfrm>
            <a:off x="6872605" y="1718342"/>
            <a:ext cx="6483096" cy="531426"/>
          </a:xfrm>
          <a:prstGeom prst="rect">
            <a:avLst/>
          </a:prstGeom>
        </p:spPr>
      </p:pic>
      <p:pic>
        <p:nvPicPr>
          <p:cNvPr id="6" name="Picture 5">
            <a:extLst>
              <a:ext uri="{FF2B5EF4-FFF2-40B4-BE49-F238E27FC236}">
                <a16:creationId xmlns:a16="http://schemas.microsoft.com/office/drawing/2014/main" id="{81B61011-B1FF-4199-A687-382F8CC1C559}"/>
              </a:ext>
            </a:extLst>
          </p:cNvPr>
          <p:cNvPicPr>
            <a:picLocks noChangeAspect="1"/>
          </p:cNvPicPr>
          <p:nvPr/>
        </p:nvPicPr>
        <p:blipFill rotWithShape="1">
          <a:blip r:embed="rId3">
            <a:alphaModFix/>
          </a:blip>
          <a:srcRect l="1187" t="64275" r="4254" b="28109"/>
          <a:stretch/>
        </p:blipFill>
        <p:spPr>
          <a:xfrm>
            <a:off x="6872605" y="4944110"/>
            <a:ext cx="6483096" cy="282835"/>
          </a:xfrm>
          <a:prstGeom prst="rect">
            <a:avLst/>
          </a:prstGeom>
        </p:spPr>
      </p:pic>
      <p:pic>
        <p:nvPicPr>
          <p:cNvPr id="7" name="Picture 6">
            <a:extLst>
              <a:ext uri="{FF2B5EF4-FFF2-40B4-BE49-F238E27FC236}">
                <a16:creationId xmlns:a16="http://schemas.microsoft.com/office/drawing/2014/main" id="{9DB4A7DE-6CD5-44D5-A3A6-43C2A0FEAB91}"/>
              </a:ext>
            </a:extLst>
          </p:cNvPr>
          <p:cNvPicPr>
            <a:picLocks noChangeAspect="1"/>
          </p:cNvPicPr>
          <p:nvPr/>
        </p:nvPicPr>
        <p:blipFill rotWithShape="1">
          <a:blip r:embed="rId2">
            <a:alphaModFix/>
          </a:blip>
          <a:srcRect l="1187" t="40022" r="4252" b="46646"/>
          <a:stretch/>
        </p:blipFill>
        <p:spPr>
          <a:xfrm>
            <a:off x="6872605" y="2331409"/>
            <a:ext cx="6483096" cy="495101"/>
          </a:xfrm>
          <a:prstGeom prst="rect">
            <a:avLst/>
          </a:prstGeom>
        </p:spPr>
      </p:pic>
      <p:pic>
        <p:nvPicPr>
          <p:cNvPr id="8" name="Picture 7">
            <a:extLst>
              <a:ext uri="{FF2B5EF4-FFF2-40B4-BE49-F238E27FC236}">
                <a16:creationId xmlns:a16="http://schemas.microsoft.com/office/drawing/2014/main" id="{4C53BA02-06A7-4213-A239-290D8C81ED6F}"/>
              </a:ext>
            </a:extLst>
          </p:cNvPr>
          <p:cNvPicPr>
            <a:picLocks noChangeAspect="1"/>
          </p:cNvPicPr>
          <p:nvPr/>
        </p:nvPicPr>
        <p:blipFill rotWithShape="1">
          <a:blip r:embed="rId2">
            <a:alphaModFix/>
          </a:blip>
          <a:srcRect l="1187" t="54709" r="4252" b="31959"/>
          <a:stretch/>
        </p:blipFill>
        <p:spPr>
          <a:xfrm>
            <a:off x="6872605" y="2899197"/>
            <a:ext cx="6483096" cy="495101"/>
          </a:xfrm>
          <a:prstGeom prst="rect">
            <a:avLst/>
          </a:prstGeom>
        </p:spPr>
      </p:pic>
      <p:pic>
        <p:nvPicPr>
          <p:cNvPr id="9" name="Picture 8">
            <a:extLst>
              <a:ext uri="{FF2B5EF4-FFF2-40B4-BE49-F238E27FC236}">
                <a16:creationId xmlns:a16="http://schemas.microsoft.com/office/drawing/2014/main" id="{9DA1DCDE-61E7-482F-96F7-A08E9436C612}"/>
              </a:ext>
            </a:extLst>
          </p:cNvPr>
          <p:cNvPicPr>
            <a:picLocks noChangeAspect="1"/>
          </p:cNvPicPr>
          <p:nvPr/>
        </p:nvPicPr>
        <p:blipFill rotWithShape="1">
          <a:blip r:embed="rId2">
            <a:alphaModFix/>
          </a:blip>
          <a:srcRect l="1187" t="67261" r="4252" b="4653"/>
          <a:stretch/>
        </p:blipFill>
        <p:spPr>
          <a:xfrm>
            <a:off x="6872605" y="3394298"/>
            <a:ext cx="6483096" cy="1043018"/>
          </a:xfrm>
          <a:prstGeom prst="rect">
            <a:avLst/>
          </a:prstGeom>
        </p:spPr>
      </p:pic>
      <p:pic>
        <p:nvPicPr>
          <p:cNvPr id="10" name="Picture 9">
            <a:extLst>
              <a:ext uri="{FF2B5EF4-FFF2-40B4-BE49-F238E27FC236}">
                <a16:creationId xmlns:a16="http://schemas.microsoft.com/office/drawing/2014/main" id="{E888B275-0559-48EF-8657-66023CDB0597}"/>
              </a:ext>
            </a:extLst>
          </p:cNvPr>
          <p:cNvPicPr>
            <a:picLocks noChangeAspect="1"/>
          </p:cNvPicPr>
          <p:nvPr/>
        </p:nvPicPr>
        <p:blipFill rotWithShape="1">
          <a:blip r:embed="rId3">
            <a:alphaModFix/>
          </a:blip>
          <a:srcRect l="1187" t="50000" r="4254" b="36668"/>
          <a:stretch/>
        </p:blipFill>
        <p:spPr>
          <a:xfrm>
            <a:off x="6872605" y="4408369"/>
            <a:ext cx="6483096" cy="495101"/>
          </a:xfrm>
          <a:prstGeom prst="rect">
            <a:avLst/>
          </a:prstGeom>
        </p:spPr>
      </p:pic>
      <p:sp>
        <p:nvSpPr>
          <p:cNvPr id="3" name="Rectangle 2">
            <a:hlinkClick r:id="rId4" action="ppaction://hlinksldjump"/>
            <a:extLst>
              <a:ext uri="{FF2B5EF4-FFF2-40B4-BE49-F238E27FC236}">
                <a16:creationId xmlns:a16="http://schemas.microsoft.com/office/drawing/2014/main" id="{997BD8F4-0982-5E86-3B52-9537FD37DB7D}"/>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968798006"/>
      </p:ext>
    </p:extLst>
  </p:cSld>
  <p:clrMapOvr>
    <a:masterClrMapping/>
  </p:clrMapOvr>
  <p:transition advClick="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ACBFEA-2875-44BC-B475-38AC3D43BCBD}"/>
              </a:ext>
            </a:extLst>
          </p:cNvPr>
          <p:cNvSpPr txBox="1">
            <a:spLocks/>
          </p:cNvSpPr>
          <p:nvPr/>
        </p:nvSpPr>
        <p:spPr bwMode="auto">
          <a:xfrm>
            <a:off x="573884" y="1435509"/>
            <a:ext cx="6172992" cy="5550556"/>
          </a:xfrm>
          <a:prstGeom prst="rect">
            <a:avLst/>
          </a:prstGeom>
          <a:noFill/>
          <a:ln w="9525">
            <a:noFill/>
            <a:miter lim="800000"/>
            <a:headEnd/>
            <a:tailEnd/>
          </a:ln>
        </p:spPr>
        <p:txBody>
          <a:bodyPr vert="horz" wrap="square" lIns="100292" tIns="50146" rIns="100292" bIns="50146" numCol="1" anchor="t" anchorCtr="0" compatLnSpc="1">
            <a:prstTxWarp prst="textNoShape">
              <a:avLst/>
            </a:prstTxWarp>
            <a:normAutofit/>
          </a:bodyPr>
          <a:lstStyle>
            <a:lvl1pPr marL="374644" indent="-374644" algn="l" defTabSz="1001694" rtl="0" eaLnBrk="0" fontAlgn="base" hangingPunct="0">
              <a:spcBef>
                <a:spcPct val="20000"/>
              </a:spcBef>
              <a:spcAft>
                <a:spcPct val="0"/>
              </a:spcAft>
              <a:buChar char="•"/>
              <a:defRPr sz="2900">
                <a:solidFill>
                  <a:schemeClr val="tx1"/>
                </a:solidFill>
                <a:latin typeface="+mn-lt"/>
                <a:ea typeface="+mn-ea"/>
                <a:cs typeface="+mn-cs"/>
              </a:defRPr>
            </a:lvl1pPr>
            <a:lvl2pPr marL="812784" indent="-311144" algn="l" defTabSz="1001694" rtl="0" eaLnBrk="0" fontAlgn="base" hangingPunct="0">
              <a:spcBef>
                <a:spcPct val="20000"/>
              </a:spcBef>
              <a:spcAft>
                <a:spcPct val="0"/>
              </a:spcAft>
              <a:buChar char="•"/>
              <a:defRPr sz="2400">
                <a:solidFill>
                  <a:schemeClr val="tx1"/>
                </a:solidFill>
                <a:latin typeface="+mn-lt"/>
              </a:defRPr>
            </a:lvl2pPr>
            <a:lvl3pPr marL="1252514" indent="-249232" algn="l" defTabSz="1001694" rtl="0" eaLnBrk="0" fontAlgn="base" hangingPunct="0">
              <a:spcBef>
                <a:spcPct val="20000"/>
              </a:spcBef>
              <a:spcAft>
                <a:spcPct val="0"/>
              </a:spcAft>
              <a:buChar char="•"/>
              <a:defRPr sz="2000">
                <a:solidFill>
                  <a:schemeClr val="tx1"/>
                </a:solidFill>
                <a:latin typeface="+mn-lt"/>
              </a:defRPr>
            </a:lvl3pPr>
            <a:lvl4pPr marL="1754154" indent="-249232" algn="l" defTabSz="1001694" rtl="0" eaLnBrk="0" fontAlgn="base" hangingPunct="0">
              <a:spcBef>
                <a:spcPct val="20000"/>
              </a:spcBef>
              <a:spcAft>
                <a:spcPct val="0"/>
              </a:spcAft>
              <a:defRPr sz="2000">
                <a:solidFill>
                  <a:schemeClr val="tx1"/>
                </a:solidFill>
                <a:latin typeface="+mn-lt"/>
              </a:defRPr>
            </a:lvl4pPr>
            <a:lvl5pPr marL="2255796" indent="-249232" algn="l" defTabSz="1001694" rtl="0" eaLnBrk="0" fontAlgn="base" hangingPunct="0">
              <a:spcBef>
                <a:spcPct val="20000"/>
              </a:spcBef>
              <a:spcAft>
                <a:spcPct val="0"/>
              </a:spcAft>
              <a:buChar char="»"/>
              <a:defRPr sz="2000">
                <a:solidFill>
                  <a:schemeClr val="tx1"/>
                </a:solidFill>
                <a:latin typeface="+mn-lt"/>
              </a:defRPr>
            </a:lvl5pPr>
            <a:lvl6pPr marL="2714294" indent="-250795" algn="l" defTabSz="1003178" rtl="0" eaLnBrk="0" fontAlgn="base" hangingPunct="0">
              <a:spcBef>
                <a:spcPct val="20000"/>
              </a:spcBef>
              <a:spcAft>
                <a:spcPct val="0"/>
              </a:spcAft>
              <a:buChar char="»"/>
              <a:defRPr sz="2000">
                <a:solidFill>
                  <a:schemeClr val="tx1"/>
                </a:solidFill>
                <a:latin typeface="+mn-lt"/>
              </a:defRPr>
            </a:lvl6pPr>
            <a:lvl7pPr marL="3171438" indent="-250795" algn="l" defTabSz="1003178" rtl="0" eaLnBrk="0" fontAlgn="base" hangingPunct="0">
              <a:spcBef>
                <a:spcPct val="20000"/>
              </a:spcBef>
              <a:spcAft>
                <a:spcPct val="0"/>
              </a:spcAft>
              <a:buChar char="»"/>
              <a:defRPr sz="2000">
                <a:solidFill>
                  <a:schemeClr val="tx1"/>
                </a:solidFill>
                <a:latin typeface="+mn-lt"/>
              </a:defRPr>
            </a:lvl7pPr>
            <a:lvl8pPr marL="3628583" indent="-250795" algn="l" defTabSz="1003178" rtl="0" eaLnBrk="0" fontAlgn="base" hangingPunct="0">
              <a:spcBef>
                <a:spcPct val="20000"/>
              </a:spcBef>
              <a:spcAft>
                <a:spcPct val="0"/>
              </a:spcAft>
              <a:buChar char="»"/>
              <a:defRPr sz="2000">
                <a:solidFill>
                  <a:schemeClr val="tx1"/>
                </a:solidFill>
                <a:latin typeface="+mn-lt"/>
              </a:defRPr>
            </a:lvl8pPr>
            <a:lvl9pPr marL="4085726" indent="-250795" algn="l" defTabSz="1003178" rtl="0" eaLnBrk="0" fontAlgn="base" hangingPunct="0">
              <a:spcBef>
                <a:spcPct val="20000"/>
              </a:spcBef>
              <a:spcAft>
                <a:spcPct val="0"/>
              </a:spcAft>
              <a:buChar char="»"/>
              <a:defRPr sz="2000">
                <a:solidFill>
                  <a:schemeClr val="tx1"/>
                </a:solidFill>
                <a:latin typeface="+mn-lt"/>
              </a:defRPr>
            </a:lvl9pPr>
          </a:lstStyle>
          <a:p>
            <a:r>
              <a:rPr lang="en-US" dirty="0"/>
              <a:t>The AFSC/Cadet Assignment Problem Formulation</a:t>
            </a:r>
          </a:p>
          <a:p>
            <a:pPr lvl="1"/>
            <a:r>
              <a:rPr lang="en-US" dirty="0"/>
              <a:t>Model follows generalized assignment problem formulation with new Air Force constraints</a:t>
            </a:r>
          </a:p>
          <a:p>
            <a:pPr lvl="1"/>
            <a:r>
              <a:rPr lang="en-US" dirty="0"/>
              <a:t>Objective is to maximize global utility</a:t>
            </a:r>
          </a:p>
          <a:p>
            <a:pPr lvl="1"/>
            <a:endParaRPr lang="en-US" dirty="0">
              <a:solidFill>
                <a:schemeClr val="bg2">
                  <a:lumMod val="60000"/>
                  <a:lumOff val="40000"/>
                </a:schemeClr>
              </a:solidFill>
            </a:endParaRPr>
          </a:p>
          <a:p>
            <a:pPr lvl="1"/>
            <a:endParaRPr lang="en-US" dirty="0">
              <a:solidFill>
                <a:schemeClr val="bg2">
                  <a:lumMod val="60000"/>
                  <a:lumOff val="40000"/>
                </a:schemeClr>
              </a:solidFill>
            </a:endParaRPr>
          </a:p>
          <a:p>
            <a:pPr lvl="2"/>
            <a:endParaRPr lang="en-US" dirty="0">
              <a:solidFill>
                <a:schemeClr val="bg2">
                  <a:lumMod val="60000"/>
                  <a:lumOff val="40000"/>
                </a:schemeClr>
              </a:solidFill>
            </a:endParaRPr>
          </a:p>
        </p:txBody>
      </p:sp>
      <p:sp>
        <p:nvSpPr>
          <p:cNvPr id="2" name="Title 1"/>
          <p:cNvSpPr>
            <a:spLocks noGrp="1"/>
          </p:cNvSpPr>
          <p:nvPr>
            <p:ph type="title"/>
          </p:nvPr>
        </p:nvSpPr>
        <p:spPr/>
        <p:txBody>
          <a:bodyPr/>
          <a:lstStyle/>
          <a:p>
            <a:r>
              <a:rPr lang="en-US" dirty="0"/>
              <a:t>Original Methodology</a:t>
            </a:r>
          </a:p>
        </p:txBody>
      </p:sp>
      <p:grpSp>
        <p:nvGrpSpPr>
          <p:cNvPr id="11" name="Group 10">
            <a:extLst>
              <a:ext uri="{FF2B5EF4-FFF2-40B4-BE49-F238E27FC236}">
                <a16:creationId xmlns:a16="http://schemas.microsoft.com/office/drawing/2014/main" id="{EE33B01B-EEF4-4ABB-A8BC-C0DC3104E61E}"/>
              </a:ext>
            </a:extLst>
          </p:cNvPr>
          <p:cNvGrpSpPr/>
          <p:nvPr/>
        </p:nvGrpSpPr>
        <p:grpSpPr>
          <a:xfrm>
            <a:off x="6998677" y="1789468"/>
            <a:ext cx="6183223" cy="4010902"/>
            <a:chOff x="3977518" y="3245476"/>
            <a:chExt cx="5252008" cy="3406846"/>
          </a:xfrm>
        </p:grpSpPr>
        <p:pic>
          <p:nvPicPr>
            <p:cNvPr id="14" name="Picture 13">
              <a:extLst>
                <a:ext uri="{FF2B5EF4-FFF2-40B4-BE49-F238E27FC236}">
                  <a16:creationId xmlns:a16="http://schemas.microsoft.com/office/drawing/2014/main" id="{F0E00180-88A3-42EB-B54B-E23D07242FFE}"/>
                </a:ext>
              </a:extLst>
            </p:cNvPr>
            <p:cNvPicPr>
              <a:picLocks noChangeAspect="1"/>
            </p:cNvPicPr>
            <p:nvPr/>
          </p:nvPicPr>
          <p:blipFill rotWithShape="1">
            <a:blip r:embed="rId2"/>
            <a:srcRect l="5591" t="43183" r="17802" b="13410"/>
            <a:stretch/>
          </p:blipFill>
          <p:spPr>
            <a:xfrm>
              <a:off x="3977518" y="5040330"/>
              <a:ext cx="5252006" cy="1611992"/>
            </a:xfrm>
            <a:prstGeom prst="rect">
              <a:avLst/>
            </a:prstGeom>
          </p:spPr>
        </p:pic>
        <p:pic>
          <p:nvPicPr>
            <p:cNvPr id="15" name="Picture 14">
              <a:extLst>
                <a:ext uri="{FF2B5EF4-FFF2-40B4-BE49-F238E27FC236}">
                  <a16:creationId xmlns:a16="http://schemas.microsoft.com/office/drawing/2014/main" id="{E05308EF-BE31-4382-8B52-DCCF794218C7}"/>
                </a:ext>
              </a:extLst>
            </p:cNvPr>
            <p:cNvPicPr>
              <a:picLocks noChangeAspect="1"/>
            </p:cNvPicPr>
            <p:nvPr/>
          </p:nvPicPr>
          <p:blipFill rotWithShape="1">
            <a:blip r:embed="rId3">
              <a:alphaModFix/>
            </a:blip>
            <a:srcRect l="5592" t="31298" r="17803" b="25294"/>
            <a:stretch/>
          </p:blipFill>
          <p:spPr>
            <a:xfrm>
              <a:off x="3977519" y="3245476"/>
              <a:ext cx="5252007" cy="1611993"/>
            </a:xfrm>
            <a:prstGeom prst="rect">
              <a:avLst/>
            </a:prstGeom>
          </p:spPr>
        </p:pic>
      </p:grpSp>
      <p:sp>
        <p:nvSpPr>
          <p:cNvPr id="3" name="Rectangle 2">
            <a:hlinkClick r:id="rId4" action="ppaction://hlinksldjump"/>
            <a:extLst>
              <a:ext uri="{FF2B5EF4-FFF2-40B4-BE49-F238E27FC236}">
                <a16:creationId xmlns:a16="http://schemas.microsoft.com/office/drawing/2014/main" id="{C4AA5BC4-63E7-AC8A-97D0-E519FD065249}"/>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268855156"/>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882" y="1440329"/>
            <a:ext cx="12355309" cy="5546165"/>
          </a:xfrm>
        </p:spPr>
        <p:txBody>
          <a:bodyPr/>
          <a:lstStyle/>
          <a:p>
            <a:r>
              <a:rPr lang="en-US" dirty="0"/>
              <a:t>“Value-Focused Thinking” (VFT) Objective Hierarchy</a:t>
            </a:r>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2" name="Title 1"/>
          <p:cNvSpPr>
            <a:spLocks noGrp="1"/>
          </p:cNvSpPr>
          <p:nvPr>
            <p:ph type="title"/>
          </p:nvPr>
        </p:nvSpPr>
        <p:spPr/>
        <p:txBody>
          <a:bodyPr/>
          <a:lstStyle/>
          <a:p>
            <a:r>
              <a:rPr lang="en-US" dirty="0"/>
              <a:t>VFT Model</a:t>
            </a:r>
          </a:p>
        </p:txBody>
      </p:sp>
      <p:sp>
        <p:nvSpPr>
          <p:cNvPr id="26" name="Rectangle 25">
            <a:extLst>
              <a:ext uri="{FF2B5EF4-FFF2-40B4-BE49-F238E27FC236}">
                <a16:creationId xmlns:a16="http://schemas.microsoft.com/office/drawing/2014/main" id="{D511A9D9-BBB8-477E-88CC-5861698F6022}"/>
              </a:ext>
            </a:extLst>
          </p:cNvPr>
          <p:cNvSpPr/>
          <p:nvPr/>
        </p:nvSpPr>
        <p:spPr>
          <a:xfrm>
            <a:off x="5835782" y="2186410"/>
            <a:ext cx="1843185" cy="5371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Solution Quality</a:t>
            </a:r>
          </a:p>
        </p:txBody>
      </p:sp>
      <p:sp>
        <p:nvSpPr>
          <p:cNvPr id="4" name="Rectangle 3">
            <a:hlinkClick r:id="rId2" action="ppaction://hlinksldjump"/>
            <a:extLst>
              <a:ext uri="{FF2B5EF4-FFF2-40B4-BE49-F238E27FC236}">
                <a16:creationId xmlns:a16="http://schemas.microsoft.com/office/drawing/2014/main" id="{415E0E84-0B21-36E8-963D-4452A2D25AA1}"/>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891341181"/>
      </p:ext>
    </p:extLst>
  </p:cSld>
  <p:clrMapOvr>
    <a:masterClrMapping/>
  </p:clrMapOvr>
  <p:transition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a:xfrm>
            <a:off x="573883" y="1440329"/>
            <a:ext cx="11600396" cy="5546165"/>
          </a:xfrm>
        </p:spPr>
        <p:txBody>
          <a:bodyPr/>
          <a:lstStyle/>
          <a:p>
            <a:r>
              <a:rPr lang="en-US" dirty="0"/>
              <a:t>Issues with Stable Marriage for AFSC/Cadet Problem</a:t>
            </a:r>
          </a:p>
          <a:p>
            <a:pPr lvl="1"/>
            <a:r>
              <a:rPr lang="en-US" dirty="0">
                <a:cs typeface="Arial"/>
              </a:rPr>
              <a:t>Preferences are ordinal rankings, not utility measures</a:t>
            </a:r>
          </a:p>
          <a:p>
            <a:pPr lvl="1"/>
            <a:r>
              <a:rPr lang="en-US" dirty="0">
                <a:solidFill>
                  <a:schemeClr val="bg2">
                    <a:lumMod val="60000"/>
                    <a:lumOff val="40000"/>
                  </a:schemeClr>
                </a:solidFill>
                <a:cs typeface="Arial"/>
              </a:rPr>
              <a:t>Incomplete preference lists do not work</a:t>
            </a:r>
          </a:p>
          <a:p>
            <a:pPr lvl="1"/>
            <a:r>
              <a:rPr lang="en-US" dirty="0">
                <a:solidFill>
                  <a:schemeClr val="bg2">
                    <a:lumMod val="60000"/>
                    <a:lumOff val="40000"/>
                  </a:schemeClr>
                </a:solidFill>
                <a:cs typeface="Arial"/>
              </a:rPr>
              <a:t>AFSC constraints are a problem</a:t>
            </a:r>
          </a:p>
          <a:p>
            <a:pPr lvl="1"/>
            <a:endParaRPr lang="en-US" dirty="0">
              <a:solidFill>
                <a:schemeClr val="bg2">
                  <a:lumMod val="60000"/>
                  <a:lumOff val="40000"/>
                </a:schemeClr>
              </a:solidFill>
              <a:cs typeface="Arial"/>
            </a:endParaRPr>
          </a:p>
          <a:p>
            <a:pPr lvl="1"/>
            <a:endParaRPr lang="en-US" dirty="0">
              <a:solidFill>
                <a:schemeClr val="bg2">
                  <a:lumMod val="60000"/>
                  <a:lumOff val="40000"/>
                </a:schemeClr>
              </a:solidFill>
              <a:cs typeface="Arial"/>
            </a:endParaRPr>
          </a:p>
          <a:p>
            <a:pPr lvl="1"/>
            <a:endParaRPr lang="en-US" dirty="0">
              <a:solidFill>
                <a:schemeClr val="bg2">
                  <a:lumMod val="60000"/>
                  <a:lumOff val="40000"/>
                </a:schemeClr>
              </a:solidFill>
              <a:cs typeface="Arial"/>
            </a:endParaRPr>
          </a:p>
          <a:p>
            <a:pPr lvl="2"/>
            <a:endParaRPr lang="en-US" dirty="0">
              <a:solidFill>
                <a:schemeClr val="bg2">
                  <a:lumMod val="60000"/>
                  <a:lumOff val="40000"/>
                </a:schemeClr>
              </a:solidFill>
            </a:endParaRPr>
          </a:p>
        </p:txBody>
      </p:sp>
      <p:grpSp>
        <p:nvGrpSpPr>
          <p:cNvPr id="8" name="Group 7">
            <a:extLst>
              <a:ext uri="{FF2B5EF4-FFF2-40B4-BE49-F238E27FC236}">
                <a16:creationId xmlns:a16="http://schemas.microsoft.com/office/drawing/2014/main" id="{9A372CED-58C1-4131-AD13-8D66F60134F9}"/>
              </a:ext>
            </a:extLst>
          </p:cNvPr>
          <p:cNvGrpSpPr/>
          <p:nvPr/>
        </p:nvGrpSpPr>
        <p:grpSpPr>
          <a:xfrm>
            <a:off x="4463219" y="3969571"/>
            <a:ext cx="4567312" cy="2758141"/>
            <a:chOff x="6198235" y="3664771"/>
            <a:chExt cx="4567312" cy="2758141"/>
          </a:xfrm>
        </p:grpSpPr>
        <p:sp>
          <p:nvSpPr>
            <p:cNvPr id="4" name="Oval 3">
              <a:extLst>
                <a:ext uri="{FF2B5EF4-FFF2-40B4-BE49-F238E27FC236}">
                  <a16:creationId xmlns:a16="http://schemas.microsoft.com/office/drawing/2014/main" id="{31322F8F-4542-4EB3-838D-95B6F5454A86}"/>
                </a:ext>
              </a:extLst>
            </p:cNvPr>
            <p:cNvSpPr/>
            <p:nvPr/>
          </p:nvSpPr>
          <p:spPr bwMode="auto">
            <a:xfrm>
              <a:off x="6198235" y="3664771"/>
              <a:ext cx="1097280" cy="1097280"/>
            </a:xfrm>
            <a:prstGeom prst="ellips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8C3F65FC-F3EB-4897-A76F-9C2A416F07B2}"/>
                </a:ext>
              </a:extLst>
            </p:cNvPr>
            <p:cNvSpPr txBox="1"/>
            <p:nvPr/>
          </p:nvSpPr>
          <p:spPr>
            <a:xfrm>
              <a:off x="6554354" y="3951801"/>
              <a:ext cx="385042" cy="523220"/>
            </a:xfrm>
            <a:prstGeom prst="rect">
              <a:avLst/>
            </a:prstGeom>
            <a:noFill/>
          </p:spPr>
          <p:txBody>
            <a:bodyPr wrap="square" rtlCol="0">
              <a:spAutoFit/>
            </a:bodyPr>
            <a:lstStyle/>
            <a:p>
              <a:r>
                <a:rPr lang="en-US" sz="2800" dirty="0"/>
                <a:t>1</a:t>
              </a:r>
            </a:p>
          </p:txBody>
        </p:sp>
        <p:sp>
          <p:nvSpPr>
            <p:cNvPr id="20" name="Oval 19">
              <a:extLst>
                <a:ext uri="{FF2B5EF4-FFF2-40B4-BE49-F238E27FC236}">
                  <a16:creationId xmlns:a16="http://schemas.microsoft.com/office/drawing/2014/main" id="{28A23313-4753-427C-BDA1-DD84C61809E7}"/>
                </a:ext>
              </a:extLst>
            </p:cNvPr>
            <p:cNvSpPr/>
            <p:nvPr/>
          </p:nvSpPr>
          <p:spPr bwMode="auto">
            <a:xfrm>
              <a:off x="6198235" y="5325632"/>
              <a:ext cx="1097280" cy="1097280"/>
            </a:xfrm>
            <a:prstGeom prst="ellipse">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C555780B-C6E0-421F-9C2E-E3E4247C5A54}"/>
                </a:ext>
              </a:extLst>
            </p:cNvPr>
            <p:cNvSpPr txBox="1"/>
            <p:nvPr/>
          </p:nvSpPr>
          <p:spPr>
            <a:xfrm>
              <a:off x="6198235" y="5626289"/>
              <a:ext cx="1104790" cy="523220"/>
            </a:xfrm>
            <a:prstGeom prst="rect">
              <a:avLst/>
            </a:prstGeom>
            <a:noFill/>
          </p:spPr>
          <p:txBody>
            <a:bodyPr wrap="none" rtlCol="0">
              <a:spAutoFit/>
            </a:bodyPr>
            <a:lstStyle/>
            <a:p>
              <a:r>
                <a:rPr lang="en-US" sz="2800" dirty="0"/>
                <a:t>100%</a:t>
              </a:r>
            </a:p>
          </p:txBody>
        </p:sp>
        <p:sp>
          <p:nvSpPr>
            <p:cNvPr id="25" name="Oval 24">
              <a:extLst>
                <a:ext uri="{FF2B5EF4-FFF2-40B4-BE49-F238E27FC236}">
                  <a16:creationId xmlns:a16="http://schemas.microsoft.com/office/drawing/2014/main" id="{7775897E-66E5-41AD-89DB-DBA8F7D31703}"/>
                </a:ext>
              </a:extLst>
            </p:cNvPr>
            <p:cNvSpPr/>
            <p:nvPr/>
          </p:nvSpPr>
          <p:spPr bwMode="auto">
            <a:xfrm>
              <a:off x="7933251" y="3664771"/>
              <a:ext cx="1097280" cy="1097280"/>
            </a:xfrm>
            <a:prstGeom prst="ellips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26" name="Oval 25">
              <a:extLst>
                <a:ext uri="{FF2B5EF4-FFF2-40B4-BE49-F238E27FC236}">
                  <a16:creationId xmlns:a16="http://schemas.microsoft.com/office/drawing/2014/main" id="{E64B83C0-6588-402E-A2E6-5D6A8022E438}"/>
                </a:ext>
              </a:extLst>
            </p:cNvPr>
            <p:cNvSpPr/>
            <p:nvPr/>
          </p:nvSpPr>
          <p:spPr bwMode="auto">
            <a:xfrm>
              <a:off x="9668267" y="3664771"/>
              <a:ext cx="1097280" cy="1097280"/>
            </a:xfrm>
            <a:prstGeom prst="ellips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27" name="TextBox 26">
              <a:extLst>
                <a:ext uri="{FF2B5EF4-FFF2-40B4-BE49-F238E27FC236}">
                  <a16:creationId xmlns:a16="http://schemas.microsoft.com/office/drawing/2014/main" id="{13B4A22D-A41D-4427-AA7F-ADE1FFD88B6C}"/>
                </a:ext>
              </a:extLst>
            </p:cNvPr>
            <p:cNvSpPr txBox="1"/>
            <p:nvPr/>
          </p:nvSpPr>
          <p:spPr>
            <a:xfrm>
              <a:off x="8289370" y="3951801"/>
              <a:ext cx="385042" cy="523220"/>
            </a:xfrm>
            <a:prstGeom prst="rect">
              <a:avLst/>
            </a:prstGeom>
            <a:noFill/>
          </p:spPr>
          <p:txBody>
            <a:bodyPr wrap="square" rtlCol="0">
              <a:spAutoFit/>
            </a:bodyPr>
            <a:lstStyle/>
            <a:p>
              <a:r>
                <a:rPr lang="en-US" sz="2800" dirty="0"/>
                <a:t>2</a:t>
              </a:r>
            </a:p>
          </p:txBody>
        </p:sp>
        <p:sp>
          <p:nvSpPr>
            <p:cNvPr id="28" name="TextBox 27">
              <a:extLst>
                <a:ext uri="{FF2B5EF4-FFF2-40B4-BE49-F238E27FC236}">
                  <a16:creationId xmlns:a16="http://schemas.microsoft.com/office/drawing/2014/main" id="{A8805388-932E-4238-98A5-2AD410B2AB69}"/>
                </a:ext>
              </a:extLst>
            </p:cNvPr>
            <p:cNvSpPr txBox="1"/>
            <p:nvPr/>
          </p:nvSpPr>
          <p:spPr>
            <a:xfrm>
              <a:off x="10024386" y="3951801"/>
              <a:ext cx="385042" cy="523220"/>
            </a:xfrm>
            <a:prstGeom prst="rect">
              <a:avLst/>
            </a:prstGeom>
            <a:noFill/>
          </p:spPr>
          <p:txBody>
            <a:bodyPr wrap="square" rtlCol="0">
              <a:spAutoFit/>
            </a:bodyPr>
            <a:lstStyle/>
            <a:p>
              <a:r>
                <a:rPr lang="en-US" sz="2800" dirty="0"/>
                <a:t>3</a:t>
              </a:r>
            </a:p>
          </p:txBody>
        </p:sp>
        <p:sp>
          <p:nvSpPr>
            <p:cNvPr id="29" name="Oval 28">
              <a:extLst>
                <a:ext uri="{FF2B5EF4-FFF2-40B4-BE49-F238E27FC236}">
                  <a16:creationId xmlns:a16="http://schemas.microsoft.com/office/drawing/2014/main" id="{B020D548-12E9-4127-AE93-BD456C6318B0}"/>
                </a:ext>
              </a:extLst>
            </p:cNvPr>
            <p:cNvSpPr/>
            <p:nvPr/>
          </p:nvSpPr>
          <p:spPr bwMode="auto">
            <a:xfrm>
              <a:off x="7933251" y="5325632"/>
              <a:ext cx="1097280" cy="1097280"/>
            </a:xfrm>
            <a:prstGeom prst="ellipse">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0" name="Oval 29">
              <a:extLst>
                <a:ext uri="{FF2B5EF4-FFF2-40B4-BE49-F238E27FC236}">
                  <a16:creationId xmlns:a16="http://schemas.microsoft.com/office/drawing/2014/main" id="{B62BF214-70A4-4B6C-AC59-C84A1AB1594F}"/>
                </a:ext>
              </a:extLst>
            </p:cNvPr>
            <p:cNvSpPr/>
            <p:nvPr/>
          </p:nvSpPr>
          <p:spPr bwMode="auto">
            <a:xfrm>
              <a:off x="9668267" y="5325632"/>
              <a:ext cx="1097280" cy="1097280"/>
            </a:xfrm>
            <a:prstGeom prst="ellipse">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31" name="TextBox 30">
              <a:extLst>
                <a:ext uri="{FF2B5EF4-FFF2-40B4-BE49-F238E27FC236}">
                  <a16:creationId xmlns:a16="http://schemas.microsoft.com/office/drawing/2014/main" id="{634D679A-529E-4A43-B47E-81C3D7A27378}"/>
                </a:ext>
              </a:extLst>
            </p:cNvPr>
            <p:cNvSpPr txBox="1"/>
            <p:nvPr/>
          </p:nvSpPr>
          <p:spPr>
            <a:xfrm>
              <a:off x="8111456" y="5626289"/>
              <a:ext cx="919075" cy="523220"/>
            </a:xfrm>
            <a:prstGeom prst="rect">
              <a:avLst/>
            </a:prstGeom>
            <a:noFill/>
          </p:spPr>
          <p:txBody>
            <a:bodyPr wrap="square" rtlCol="0">
              <a:spAutoFit/>
            </a:bodyPr>
            <a:lstStyle/>
            <a:p>
              <a:r>
                <a:rPr lang="en-US" sz="2800" dirty="0"/>
                <a:t>90%</a:t>
              </a:r>
            </a:p>
          </p:txBody>
        </p:sp>
        <p:sp>
          <p:nvSpPr>
            <p:cNvPr id="32" name="TextBox 31">
              <a:extLst>
                <a:ext uri="{FF2B5EF4-FFF2-40B4-BE49-F238E27FC236}">
                  <a16:creationId xmlns:a16="http://schemas.microsoft.com/office/drawing/2014/main" id="{4EEF2392-C700-47D2-BEB4-DE8E21DE2671}"/>
                </a:ext>
              </a:extLst>
            </p:cNvPr>
            <p:cNvSpPr txBox="1"/>
            <p:nvPr/>
          </p:nvSpPr>
          <p:spPr>
            <a:xfrm>
              <a:off x="9836173" y="5626289"/>
              <a:ext cx="919075" cy="523220"/>
            </a:xfrm>
            <a:prstGeom prst="rect">
              <a:avLst/>
            </a:prstGeom>
            <a:noFill/>
          </p:spPr>
          <p:txBody>
            <a:bodyPr wrap="square" rtlCol="0">
              <a:spAutoFit/>
            </a:bodyPr>
            <a:lstStyle/>
            <a:p>
              <a:r>
                <a:rPr lang="en-US" sz="2800" dirty="0"/>
                <a:t>75%</a:t>
              </a:r>
            </a:p>
          </p:txBody>
        </p:sp>
      </p:grpSp>
      <p:sp>
        <p:nvSpPr>
          <p:cNvPr id="33" name="TextBox 32">
            <a:extLst>
              <a:ext uri="{FF2B5EF4-FFF2-40B4-BE49-F238E27FC236}">
                <a16:creationId xmlns:a16="http://schemas.microsoft.com/office/drawing/2014/main" id="{660DC3A3-5654-4A1D-8C76-A8D36C7D15CD}"/>
              </a:ext>
            </a:extLst>
          </p:cNvPr>
          <p:cNvSpPr txBox="1"/>
          <p:nvPr/>
        </p:nvSpPr>
        <p:spPr>
          <a:xfrm>
            <a:off x="6452494" y="5087031"/>
            <a:ext cx="588761" cy="523220"/>
          </a:xfrm>
          <a:prstGeom prst="rect">
            <a:avLst/>
          </a:prstGeom>
          <a:noFill/>
        </p:spPr>
        <p:txBody>
          <a:bodyPr wrap="square" rtlCol="0">
            <a:spAutoFit/>
          </a:bodyPr>
          <a:lstStyle/>
          <a:p>
            <a:r>
              <a:rPr lang="en-US" sz="2800" dirty="0"/>
              <a:t>vs</a:t>
            </a:r>
          </a:p>
        </p:txBody>
      </p:sp>
      <p:sp>
        <p:nvSpPr>
          <p:cNvPr id="34" name="TextBox 33">
            <a:extLst>
              <a:ext uri="{FF2B5EF4-FFF2-40B4-BE49-F238E27FC236}">
                <a16:creationId xmlns:a16="http://schemas.microsoft.com/office/drawing/2014/main" id="{56246F45-31A6-49CF-A67B-2BB628FCE147}"/>
              </a:ext>
            </a:extLst>
          </p:cNvPr>
          <p:cNvSpPr txBox="1"/>
          <p:nvPr/>
        </p:nvSpPr>
        <p:spPr>
          <a:xfrm>
            <a:off x="9201362" y="4256601"/>
            <a:ext cx="496945" cy="523220"/>
          </a:xfrm>
          <a:prstGeom prst="rect">
            <a:avLst/>
          </a:prstGeom>
          <a:noFill/>
        </p:spPr>
        <p:txBody>
          <a:bodyPr wrap="square" rtlCol="0">
            <a:spAutoFit/>
          </a:bodyPr>
          <a:lstStyle/>
          <a:p>
            <a:r>
              <a:rPr lang="en-US" sz="2800" dirty="0"/>
              <a:t>…</a:t>
            </a:r>
          </a:p>
        </p:txBody>
      </p:sp>
      <p:sp>
        <p:nvSpPr>
          <p:cNvPr id="36" name="TextBox 35">
            <a:extLst>
              <a:ext uri="{FF2B5EF4-FFF2-40B4-BE49-F238E27FC236}">
                <a16:creationId xmlns:a16="http://schemas.microsoft.com/office/drawing/2014/main" id="{C5BE198E-AA0E-4FEC-9B1F-137478964DE8}"/>
              </a:ext>
            </a:extLst>
          </p:cNvPr>
          <p:cNvSpPr txBox="1"/>
          <p:nvPr/>
        </p:nvSpPr>
        <p:spPr>
          <a:xfrm>
            <a:off x="9201362" y="5931089"/>
            <a:ext cx="496945" cy="523220"/>
          </a:xfrm>
          <a:prstGeom prst="rect">
            <a:avLst/>
          </a:prstGeom>
          <a:noFill/>
        </p:spPr>
        <p:txBody>
          <a:bodyPr wrap="square" rtlCol="0">
            <a:spAutoFit/>
          </a:bodyPr>
          <a:lstStyle/>
          <a:p>
            <a:r>
              <a:rPr lang="en-US" sz="2800" dirty="0"/>
              <a:t>…</a:t>
            </a:r>
          </a:p>
        </p:txBody>
      </p:sp>
      <p:sp>
        <p:nvSpPr>
          <p:cNvPr id="43" name="Rectangle 42">
            <a:hlinkClick r:id="rId2" action="ppaction://hlinksldjump"/>
            <a:extLst>
              <a:ext uri="{FF2B5EF4-FFF2-40B4-BE49-F238E27FC236}">
                <a16:creationId xmlns:a16="http://schemas.microsoft.com/office/drawing/2014/main" id="{A948AB22-414B-4331-8D71-D41E90EEA91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63808127"/>
      </p:ext>
    </p:extLst>
  </p:cSld>
  <p:clrMapOvr>
    <a:masterClrMapping/>
  </p:clrMapOvr>
  <p:transition advClick="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a:xfrm>
            <a:off x="573883" y="1440329"/>
            <a:ext cx="11600396" cy="5546165"/>
          </a:xfrm>
        </p:spPr>
        <p:txBody>
          <a:bodyPr/>
          <a:lstStyle/>
          <a:p>
            <a:r>
              <a:rPr lang="en-US" dirty="0"/>
              <a:t>Issues with Stable Marriage for AFSC/Cadet Problem</a:t>
            </a:r>
          </a:p>
          <a:p>
            <a:pPr lvl="1"/>
            <a:r>
              <a:rPr lang="en-US" dirty="0">
                <a:cs typeface="Arial"/>
              </a:rPr>
              <a:t>Preferences are ordinal rankings, not utility measures</a:t>
            </a:r>
          </a:p>
          <a:p>
            <a:pPr lvl="1"/>
            <a:r>
              <a:rPr lang="en-US" dirty="0">
                <a:cs typeface="Arial"/>
              </a:rPr>
              <a:t>Incomplete preference lists do not work</a:t>
            </a:r>
          </a:p>
          <a:p>
            <a:pPr lvl="1"/>
            <a:r>
              <a:rPr lang="en-US" dirty="0">
                <a:solidFill>
                  <a:schemeClr val="bg2">
                    <a:lumMod val="60000"/>
                    <a:lumOff val="40000"/>
                  </a:schemeClr>
                </a:solidFill>
                <a:cs typeface="Arial"/>
              </a:rPr>
              <a:t>AFSC constraints are a problem</a:t>
            </a:r>
          </a:p>
          <a:p>
            <a:pPr lvl="1"/>
            <a:endParaRPr lang="en-US" dirty="0">
              <a:solidFill>
                <a:schemeClr val="bg2">
                  <a:lumMod val="60000"/>
                  <a:lumOff val="40000"/>
                </a:schemeClr>
              </a:solidFill>
              <a:cs typeface="Arial"/>
            </a:endParaRPr>
          </a:p>
          <a:p>
            <a:pPr lvl="1"/>
            <a:endParaRPr lang="en-US" dirty="0">
              <a:solidFill>
                <a:schemeClr val="bg2">
                  <a:lumMod val="60000"/>
                  <a:lumOff val="40000"/>
                </a:schemeClr>
              </a:solidFill>
              <a:cs typeface="Arial"/>
            </a:endParaRPr>
          </a:p>
          <a:p>
            <a:pPr lvl="1"/>
            <a:endParaRPr lang="en-US" dirty="0">
              <a:solidFill>
                <a:schemeClr val="bg2">
                  <a:lumMod val="60000"/>
                  <a:lumOff val="40000"/>
                </a:schemeClr>
              </a:solidFill>
              <a:cs typeface="Arial"/>
            </a:endParaRPr>
          </a:p>
          <a:p>
            <a:pPr lvl="2"/>
            <a:endParaRPr lang="en-US" dirty="0">
              <a:solidFill>
                <a:schemeClr val="bg2">
                  <a:lumMod val="60000"/>
                  <a:lumOff val="40000"/>
                </a:schemeClr>
              </a:solidFill>
            </a:endParaRPr>
          </a:p>
        </p:txBody>
      </p:sp>
      <p:grpSp>
        <p:nvGrpSpPr>
          <p:cNvPr id="48" name="Group 47">
            <a:extLst>
              <a:ext uri="{FF2B5EF4-FFF2-40B4-BE49-F238E27FC236}">
                <a16:creationId xmlns:a16="http://schemas.microsoft.com/office/drawing/2014/main" id="{11670C28-C66E-4391-8BA3-96197E60E9AC}"/>
              </a:ext>
            </a:extLst>
          </p:cNvPr>
          <p:cNvGrpSpPr/>
          <p:nvPr/>
        </p:nvGrpSpPr>
        <p:grpSpPr>
          <a:xfrm>
            <a:off x="4912632" y="3603855"/>
            <a:ext cx="3668486" cy="3240291"/>
            <a:chOff x="4912632" y="3382182"/>
            <a:chExt cx="3668486" cy="3240291"/>
          </a:xfrm>
        </p:grpSpPr>
        <p:sp>
          <p:nvSpPr>
            <p:cNvPr id="21" name="Rectangle 20">
              <a:extLst>
                <a:ext uri="{FF2B5EF4-FFF2-40B4-BE49-F238E27FC236}">
                  <a16:creationId xmlns:a16="http://schemas.microsoft.com/office/drawing/2014/main" id="{EC4CF392-B569-46CF-B74E-B07965E37BFC}"/>
                </a:ext>
              </a:extLst>
            </p:cNvPr>
            <p:cNvSpPr/>
            <p:nvPr/>
          </p:nvSpPr>
          <p:spPr bwMode="auto">
            <a:xfrm>
              <a:off x="4912632" y="3382182"/>
              <a:ext cx="3668486" cy="324029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98EADCFA-1A56-44EA-BDEF-5C849C7F2448}"/>
                </a:ext>
              </a:extLst>
            </p:cNvPr>
            <p:cNvSpPr/>
            <p:nvPr/>
          </p:nvSpPr>
          <p:spPr bwMode="auto">
            <a:xfrm>
              <a:off x="5278436" y="3532823"/>
              <a:ext cx="3096600" cy="50949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charset="0"/>
                </a:rPr>
                <a:t>Cadet A’s Preferences</a:t>
              </a:r>
            </a:p>
          </p:txBody>
        </p:sp>
        <p:grpSp>
          <p:nvGrpSpPr>
            <p:cNvPr id="23" name="Group 22">
              <a:extLst>
                <a:ext uri="{FF2B5EF4-FFF2-40B4-BE49-F238E27FC236}">
                  <a16:creationId xmlns:a16="http://schemas.microsoft.com/office/drawing/2014/main" id="{33ED3E59-30CC-4ACC-8DCA-9512F562EE60}"/>
                </a:ext>
              </a:extLst>
            </p:cNvPr>
            <p:cNvGrpSpPr/>
            <p:nvPr/>
          </p:nvGrpSpPr>
          <p:grpSpPr>
            <a:xfrm>
              <a:off x="5543879" y="3999217"/>
              <a:ext cx="2095389" cy="520012"/>
              <a:chOff x="1587407" y="3540172"/>
              <a:chExt cx="2095389" cy="520012"/>
            </a:xfrm>
          </p:grpSpPr>
          <p:sp>
            <p:nvSpPr>
              <p:cNvPr id="37" name="Rectangle 36">
                <a:extLst>
                  <a:ext uri="{FF2B5EF4-FFF2-40B4-BE49-F238E27FC236}">
                    <a16:creationId xmlns:a16="http://schemas.microsoft.com/office/drawing/2014/main" id="{F7095815-DADA-4BBA-9535-5C24374DAAD5}"/>
                  </a:ext>
                </a:extLst>
              </p:cNvPr>
              <p:cNvSpPr/>
              <p:nvPr/>
            </p:nvSpPr>
            <p:spPr bwMode="auto">
              <a:xfrm>
                <a:off x="1587407" y="3550690"/>
                <a:ext cx="972252" cy="50949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rPr>
                  <a:t>AFSC</a:t>
                </a:r>
              </a:p>
            </p:txBody>
          </p:sp>
          <p:sp>
            <p:nvSpPr>
              <p:cNvPr id="38" name="Rectangle 37">
                <a:extLst>
                  <a:ext uri="{FF2B5EF4-FFF2-40B4-BE49-F238E27FC236}">
                    <a16:creationId xmlns:a16="http://schemas.microsoft.com/office/drawing/2014/main" id="{54F671D7-C077-4D3A-8471-A732B6CC05C7}"/>
                  </a:ext>
                </a:extLst>
              </p:cNvPr>
              <p:cNvSpPr/>
              <p:nvPr/>
            </p:nvSpPr>
            <p:spPr bwMode="auto">
              <a:xfrm>
                <a:off x="2710544" y="3540172"/>
                <a:ext cx="972252" cy="50949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charset="0"/>
                  </a:rPr>
                  <a:t>Rank</a:t>
                </a:r>
              </a:p>
            </p:txBody>
          </p:sp>
        </p:grpSp>
        <p:sp>
          <p:nvSpPr>
            <p:cNvPr id="35" name="Rectangle 34">
              <a:extLst>
                <a:ext uri="{FF2B5EF4-FFF2-40B4-BE49-F238E27FC236}">
                  <a16:creationId xmlns:a16="http://schemas.microsoft.com/office/drawing/2014/main" id="{90514EA8-A1A7-420A-B73A-AB8808F7E1C3}"/>
                </a:ext>
              </a:extLst>
            </p:cNvPr>
            <p:cNvSpPr/>
            <p:nvPr/>
          </p:nvSpPr>
          <p:spPr bwMode="auto">
            <a:xfrm>
              <a:off x="5709965" y="4512377"/>
              <a:ext cx="640080" cy="359636"/>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u="none" strike="noStrike" cap="none" normalizeH="0" baseline="0" dirty="0">
                  <a:ln>
                    <a:noFill/>
                  </a:ln>
                  <a:solidFill>
                    <a:schemeClr val="tx1"/>
                  </a:solidFill>
                  <a:effectLst/>
                  <a:latin typeface="+mn-lt"/>
                </a:rPr>
                <a:t>15A</a:t>
              </a:r>
            </a:p>
          </p:txBody>
        </p:sp>
        <p:sp>
          <p:nvSpPr>
            <p:cNvPr id="39" name="Rectangle 38">
              <a:extLst>
                <a:ext uri="{FF2B5EF4-FFF2-40B4-BE49-F238E27FC236}">
                  <a16:creationId xmlns:a16="http://schemas.microsoft.com/office/drawing/2014/main" id="{71075EED-7026-425B-83C7-9134C6D8FF97}"/>
                </a:ext>
              </a:extLst>
            </p:cNvPr>
            <p:cNvSpPr/>
            <p:nvPr/>
          </p:nvSpPr>
          <p:spPr bwMode="auto">
            <a:xfrm>
              <a:off x="5709965" y="4983156"/>
              <a:ext cx="640080" cy="359636"/>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u="none" strike="noStrike" cap="none" normalizeH="0" baseline="0" dirty="0">
                  <a:ln>
                    <a:noFill/>
                  </a:ln>
                  <a:solidFill>
                    <a:schemeClr val="tx1"/>
                  </a:solidFill>
                  <a:effectLst/>
                  <a:latin typeface="+mn-lt"/>
                </a:rPr>
                <a:t>14N</a:t>
              </a:r>
            </a:p>
          </p:txBody>
        </p:sp>
        <p:sp>
          <p:nvSpPr>
            <p:cNvPr id="40" name="Rectangle 39">
              <a:extLst>
                <a:ext uri="{FF2B5EF4-FFF2-40B4-BE49-F238E27FC236}">
                  <a16:creationId xmlns:a16="http://schemas.microsoft.com/office/drawing/2014/main" id="{751F55E6-EAB9-451F-9A32-53AB610838BB}"/>
                </a:ext>
              </a:extLst>
            </p:cNvPr>
            <p:cNvSpPr/>
            <p:nvPr/>
          </p:nvSpPr>
          <p:spPr bwMode="auto">
            <a:xfrm>
              <a:off x="5709965" y="5453935"/>
              <a:ext cx="640080" cy="359636"/>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u="none" strike="noStrike" cap="none" normalizeH="0" baseline="0" dirty="0">
                  <a:ln>
                    <a:noFill/>
                  </a:ln>
                  <a:solidFill>
                    <a:schemeClr val="tx1"/>
                  </a:solidFill>
                  <a:effectLst/>
                  <a:latin typeface="+mn-lt"/>
                </a:rPr>
                <a:t>63A</a:t>
              </a:r>
            </a:p>
          </p:txBody>
        </p:sp>
        <p:sp>
          <p:nvSpPr>
            <p:cNvPr id="41" name="Rectangle 40">
              <a:extLst>
                <a:ext uri="{FF2B5EF4-FFF2-40B4-BE49-F238E27FC236}">
                  <a16:creationId xmlns:a16="http://schemas.microsoft.com/office/drawing/2014/main" id="{34DF694E-6474-4116-AFC4-E894BD00FFD5}"/>
                </a:ext>
              </a:extLst>
            </p:cNvPr>
            <p:cNvSpPr/>
            <p:nvPr/>
          </p:nvSpPr>
          <p:spPr bwMode="auto">
            <a:xfrm>
              <a:off x="5709965" y="5924714"/>
              <a:ext cx="640080" cy="359636"/>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mn-lt"/>
                </a:rPr>
                <a:t>17D</a:t>
              </a:r>
              <a:endParaRPr kumimoji="0" lang="en-US" sz="1800" b="0" u="none" strike="noStrike" cap="none" normalizeH="0" baseline="0" dirty="0">
                <a:ln>
                  <a:noFill/>
                </a:ln>
                <a:solidFill>
                  <a:schemeClr val="tx1"/>
                </a:solidFill>
                <a:effectLst/>
                <a:latin typeface="+mn-lt"/>
              </a:endParaRPr>
            </a:p>
          </p:txBody>
        </p:sp>
        <p:sp>
          <p:nvSpPr>
            <p:cNvPr id="44" name="Rectangle 43">
              <a:extLst>
                <a:ext uri="{FF2B5EF4-FFF2-40B4-BE49-F238E27FC236}">
                  <a16:creationId xmlns:a16="http://schemas.microsoft.com/office/drawing/2014/main" id="{A4DADDD4-1C7F-4BC7-B0E3-8EEBDDFA0BBB}"/>
                </a:ext>
              </a:extLst>
            </p:cNvPr>
            <p:cNvSpPr/>
            <p:nvPr/>
          </p:nvSpPr>
          <p:spPr bwMode="auto">
            <a:xfrm>
              <a:off x="6977621" y="4508711"/>
              <a:ext cx="356616" cy="3596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u="none" strike="noStrike" cap="none" normalizeH="0" baseline="0" dirty="0">
                  <a:ln>
                    <a:noFill/>
                  </a:ln>
                  <a:solidFill>
                    <a:schemeClr val="tx1"/>
                  </a:solidFill>
                  <a:effectLst/>
                  <a:latin typeface="+mn-lt"/>
                </a:rPr>
                <a:t>1</a:t>
              </a:r>
            </a:p>
          </p:txBody>
        </p:sp>
        <p:sp>
          <p:nvSpPr>
            <p:cNvPr id="45" name="Rectangle 44">
              <a:extLst>
                <a:ext uri="{FF2B5EF4-FFF2-40B4-BE49-F238E27FC236}">
                  <a16:creationId xmlns:a16="http://schemas.microsoft.com/office/drawing/2014/main" id="{E21C2C2D-B120-40DF-A142-9C163DD568EC}"/>
                </a:ext>
              </a:extLst>
            </p:cNvPr>
            <p:cNvSpPr/>
            <p:nvPr/>
          </p:nvSpPr>
          <p:spPr bwMode="auto">
            <a:xfrm>
              <a:off x="6977621" y="4983156"/>
              <a:ext cx="356616" cy="3596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u="none" strike="noStrike" cap="none" normalizeH="0" baseline="0" dirty="0">
                  <a:ln>
                    <a:noFill/>
                  </a:ln>
                  <a:solidFill>
                    <a:schemeClr val="tx1"/>
                  </a:solidFill>
                  <a:effectLst/>
                  <a:latin typeface="+mn-lt"/>
                </a:rPr>
                <a:t>2</a:t>
              </a:r>
            </a:p>
          </p:txBody>
        </p:sp>
        <p:sp>
          <p:nvSpPr>
            <p:cNvPr id="46" name="Rectangle 45">
              <a:extLst>
                <a:ext uri="{FF2B5EF4-FFF2-40B4-BE49-F238E27FC236}">
                  <a16:creationId xmlns:a16="http://schemas.microsoft.com/office/drawing/2014/main" id="{813B96B1-2413-4484-AAB2-D5153324FF1F}"/>
                </a:ext>
              </a:extLst>
            </p:cNvPr>
            <p:cNvSpPr/>
            <p:nvPr/>
          </p:nvSpPr>
          <p:spPr bwMode="auto">
            <a:xfrm>
              <a:off x="6977621" y="5453935"/>
              <a:ext cx="356616" cy="3596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u="none" strike="noStrike" cap="none" normalizeH="0" baseline="0" dirty="0">
                  <a:ln>
                    <a:noFill/>
                  </a:ln>
                  <a:solidFill>
                    <a:schemeClr val="tx1"/>
                  </a:solidFill>
                  <a:effectLst/>
                  <a:latin typeface="+mn-lt"/>
                </a:rPr>
                <a:t>3</a:t>
              </a:r>
            </a:p>
          </p:txBody>
        </p:sp>
        <p:sp>
          <p:nvSpPr>
            <p:cNvPr id="47" name="Rectangle 46">
              <a:extLst>
                <a:ext uri="{FF2B5EF4-FFF2-40B4-BE49-F238E27FC236}">
                  <a16:creationId xmlns:a16="http://schemas.microsoft.com/office/drawing/2014/main" id="{18C1F7C8-D53D-4A27-8538-A482AC3E678C}"/>
                </a:ext>
              </a:extLst>
            </p:cNvPr>
            <p:cNvSpPr/>
            <p:nvPr/>
          </p:nvSpPr>
          <p:spPr bwMode="auto">
            <a:xfrm>
              <a:off x="6977621" y="5924714"/>
              <a:ext cx="356616" cy="3596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u="none" strike="noStrike" cap="none" normalizeH="0" baseline="0" dirty="0">
                  <a:ln>
                    <a:noFill/>
                  </a:ln>
                  <a:solidFill>
                    <a:schemeClr val="tx1"/>
                  </a:solidFill>
                  <a:effectLst/>
                  <a:latin typeface="+mn-lt"/>
                </a:rPr>
                <a:t>4</a:t>
              </a:r>
            </a:p>
          </p:txBody>
        </p:sp>
      </p:grpSp>
      <p:sp>
        <p:nvSpPr>
          <p:cNvPr id="18" name="Rectangle 17">
            <a:hlinkClick r:id="rId2" action="ppaction://hlinksldjump"/>
            <a:extLst>
              <a:ext uri="{FF2B5EF4-FFF2-40B4-BE49-F238E27FC236}">
                <a16:creationId xmlns:a16="http://schemas.microsoft.com/office/drawing/2014/main" id="{B5F88FF8-6C91-4463-8FCC-8D8863B87676}"/>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99000556"/>
      </p:ext>
    </p:extLst>
  </p:cSld>
  <p:clrMapOvr>
    <a:masterClrMapping/>
  </p:clrMapOvr>
  <p:transition advClick="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a:xfrm>
            <a:off x="573883" y="1440329"/>
            <a:ext cx="11600396" cy="5546165"/>
          </a:xfrm>
        </p:spPr>
        <p:txBody>
          <a:bodyPr/>
          <a:lstStyle/>
          <a:p>
            <a:r>
              <a:rPr lang="en-US" dirty="0"/>
              <a:t>Issues with Stable Marriage for AFSC/Cadet Problem </a:t>
            </a:r>
          </a:p>
          <a:p>
            <a:pPr lvl="1"/>
            <a:r>
              <a:rPr lang="en-US" dirty="0">
                <a:cs typeface="Arial"/>
              </a:rPr>
              <a:t>Preferences are ordinal rankings, not utility measures</a:t>
            </a:r>
          </a:p>
          <a:p>
            <a:pPr lvl="1"/>
            <a:r>
              <a:rPr lang="en-US" dirty="0">
                <a:cs typeface="Arial"/>
              </a:rPr>
              <a:t>Incomplete preference lists do not work</a:t>
            </a:r>
          </a:p>
          <a:p>
            <a:pPr lvl="1"/>
            <a:r>
              <a:rPr lang="en-US" dirty="0">
                <a:cs typeface="Arial"/>
              </a:rPr>
              <a:t>AFSC constraints are a problem</a:t>
            </a:r>
            <a:endParaRPr lang="en-US" dirty="0">
              <a:solidFill>
                <a:schemeClr val="accent6">
                  <a:lumMod val="75000"/>
                </a:schemeClr>
              </a:solidFill>
              <a:cs typeface="Arial"/>
            </a:endParaRPr>
          </a:p>
          <a:p>
            <a:pPr lvl="1"/>
            <a:endParaRPr lang="en-US" dirty="0">
              <a:solidFill>
                <a:schemeClr val="bg2">
                  <a:lumMod val="60000"/>
                  <a:lumOff val="40000"/>
                </a:schemeClr>
              </a:solidFill>
              <a:cs typeface="Arial"/>
            </a:endParaRPr>
          </a:p>
          <a:p>
            <a:pPr lvl="1"/>
            <a:endParaRPr lang="en-US" dirty="0">
              <a:solidFill>
                <a:schemeClr val="bg2">
                  <a:lumMod val="60000"/>
                  <a:lumOff val="40000"/>
                </a:schemeClr>
              </a:solidFill>
              <a:cs typeface="Arial"/>
            </a:endParaRPr>
          </a:p>
          <a:p>
            <a:pPr lvl="1"/>
            <a:endParaRPr lang="en-US" dirty="0">
              <a:solidFill>
                <a:schemeClr val="bg2">
                  <a:lumMod val="60000"/>
                  <a:lumOff val="40000"/>
                </a:schemeClr>
              </a:solidFill>
              <a:cs typeface="Arial"/>
            </a:endParaRPr>
          </a:p>
          <a:p>
            <a:pPr lvl="2"/>
            <a:endParaRPr lang="en-US" dirty="0">
              <a:solidFill>
                <a:schemeClr val="bg2">
                  <a:lumMod val="60000"/>
                  <a:lumOff val="40000"/>
                </a:schemeClr>
              </a:solidFill>
            </a:endParaRPr>
          </a:p>
        </p:txBody>
      </p:sp>
      <p:sp>
        <p:nvSpPr>
          <p:cNvPr id="4" name="Rectangle 3">
            <a:hlinkClick r:id="rId2" action="ppaction://hlinksldjump"/>
            <a:extLst>
              <a:ext uri="{FF2B5EF4-FFF2-40B4-BE49-F238E27FC236}">
                <a16:creationId xmlns:a16="http://schemas.microsoft.com/office/drawing/2014/main" id="{92E682DD-E0C6-4295-BBC9-A8D8E89EB91B}"/>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86855931"/>
      </p:ext>
    </p:extLst>
  </p:cSld>
  <p:clrMapOvr>
    <a:masterClrMapping/>
  </p:clrMapOvr>
  <p:transition advClick="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p:txBody>
          <a:bodyPr/>
          <a:lstStyle/>
          <a:p>
            <a:r>
              <a:rPr lang="en-US" dirty="0">
                <a:solidFill>
                  <a:schemeClr val="tx1"/>
                </a:solidFill>
              </a:rPr>
              <a:t>Problem Assumptions</a:t>
            </a:r>
          </a:p>
          <a:p>
            <a:pPr lvl="1"/>
            <a:r>
              <a:rPr lang="en-US" dirty="0">
                <a:cs typeface="Arial"/>
              </a:rPr>
              <a:t>Ordinal rankings are used</a:t>
            </a:r>
          </a:p>
          <a:p>
            <a:pPr lvl="1"/>
            <a:r>
              <a:rPr lang="en-US" dirty="0">
                <a:cs typeface="Arial"/>
              </a:rPr>
              <a:t>Only upper bounds on the allowable number of residents are given</a:t>
            </a:r>
          </a:p>
          <a:p>
            <a:pPr lvl="1"/>
            <a:r>
              <a:rPr lang="en-US" dirty="0">
                <a:cs typeface="Arial"/>
              </a:rPr>
              <a:t>Objective is to find a stable match</a:t>
            </a:r>
          </a:p>
          <a:p>
            <a:r>
              <a:rPr lang="en-US" dirty="0">
                <a:cs typeface="Arial"/>
              </a:rPr>
              <a:t>Issues with the Stable Marriage Algorithm</a:t>
            </a:r>
          </a:p>
          <a:p>
            <a:pPr lvl="1"/>
            <a:r>
              <a:rPr lang="en-US" dirty="0">
                <a:cs typeface="Arial"/>
              </a:rPr>
              <a:t>Finds “male-optimal” solution,  since the men get to propose to their top choices and women only get to accept their best offer [4]</a:t>
            </a:r>
          </a:p>
          <a:p>
            <a:pPr lvl="1"/>
            <a:r>
              <a:rPr lang="en-US" dirty="0">
                <a:cs typeface="Arial"/>
              </a:rPr>
              <a:t>No guaranteed global optimal solution (only stable solution) [5]</a:t>
            </a:r>
          </a:p>
          <a:p>
            <a:pPr lvl="1"/>
            <a:r>
              <a:rPr lang="en-US" dirty="0">
                <a:cs typeface="Arial"/>
              </a:rPr>
              <a:t>“Group-stability” in the case of many-to-one matching refers to the hospital’s preference over the group of residents, rather than individuals. This leads to strong and weak stability, further complicating the problem [6]</a:t>
            </a:r>
          </a:p>
          <a:p>
            <a:pPr lvl="1"/>
            <a:r>
              <a:rPr lang="en-US" dirty="0">
                <a:cs typeface="Arial"/>
              </a:rPr>
              <a:t>Lower bounds result in the potential for no stable matching [7]</a:t>
            </a:r>
          </a:p>
          <a:p>
            <a:pPr lvl="1"/>
            <a:endParaRPr lang="en-US" dirty="0">
              <a:solidFill>
                <a:schemeClr val="tx1"/>
              </a:solidFill>
              <a:cs typeface="Arial"/>
            </a:endParaRPr>
          </a:p>
          <a:p>
            <a:pPr lvl="2"/>
            <a:endParaRPr lang="en-US" dirty="0">
              <a:solidFill>
                <a:schemeClr val="tx1"/>
              </a:solidFill>
            </a:endParaRPr>
          </a:p>
        </p:txBody>
      </p:sp>
      <p:sp>
        <p:nvSpPr>
          <p:cNvPr id="4" name="Rectangle 3">
            <a:hlinkClick r:id="rId2" action="ppaction://hlinksldjump"/>
            <a:extLst>
              <a:ext uri="{FF2B5EF4-FFF2-40B4-BE49-F238E27FC236}">
                <a16:creationId xmlns:a16="http://schemas.microsoft.com/office/drawing/2014/main" id="{A2225012-CA84-499D-A2B9-674B2DC3C15A}"/>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17420904"/>
      </p:ext>
    </p:extLst>
  </p:cSld>
  <p:clrMapOvr>
    <a:masterClrMapping/>
  </p:clrMapOvr>
  <p:transition advClick="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solidFill>
                      <a:schemeClr val="tx1"/>
                    </a:solidFill>
                  </a:rPr>
                  <a:t>Issues with Stable Marriage for AFSC/Cadet Problem</a:t>
                </a:r>
              </a:p>
              <a:p>
                <a:pPr lvl="1"/>
                <a:r>
                  <a:rPr lang="en-US" dirty="0">
                    <a:solidFill>
                      <a:schemeClr val="tx1"/>
                    </a:solidFill>
                    <a:cs typeface="Arial"/>
                  </a:rPr>
                  <a:t>Cadets have no way of providing trade offs/indifference measures between AFSCs</a:t>
                </a:r>
              </a:p>
              <a:p>
                <a:pPr lvl="2"/>
                <a:r>
                  <a:rPr lang="en-US" dirty="0">
                    <a:solidFill>
                      <a:schemeClr val="tx1"/>
                    </a:solidFill>
                    <a:cs typeface="Arial"/>
                  </a:rPr>
                  <a:t>Only ordinal rankings are used</a:t>
                </a:r>
              </a:p>
              <a:p>
                <a:pPr lvl="2"/>
                <a:r>
                  <a:rPr lang="en-US" dirty="0">
                    <a:solidFill>
                      <a:schemeClr val="tx1"/>
                    </a:solidFill>
                    <a:cs typeface="Arial"/>
                  </a:rPr>
                  <a:t>Does not capture true value/utility gained from AFSC received</a:t>
                </a:r>
              </a:p>
              <a:p>
                <a:pPr lvl="1"/>
                <a:r>
                  <a:rPr lang="en-US" dirty="0">
                    <a:solidFill>
                      <a:schemeClr val="tx1"/>
                    </a:solidFill>
                    <a:cs typeface="Arial"/>
                  </a:rPr>
                  <a:t>Incomplete preference lists</a:t>
                </a:r>
              </a:p>
              <a:p>
                <a:pPr lvl="2"/>
                <a:r>
                  <a:rPr lang="en-US" dirty="0">
                    <a:solidFill>
                      <a:schemeClr val="tx1"/>
                    </a:solidFill>
                    <a:cs typeface="Arial"/>
                  </a:rPr>
                  <a:t>Cadets traditionally submit 6 preferences</a:t>
                </a:r>
              </a:p>
              <a:p>
                <a:pPr lvl="2"/>
                <a:r>
                  <a:rPr lang="en-US" dirty="0">
                    <a:solidFill>
                      <a:schemeClr val="tx1"/>
                    </a:solidFill>
                    <a:cs typeface="Arial"/>
                  </a:rPr>
                  <a:t>Does the stable marriage model use incomplete preferences? This would mean cadets can only be assigned AFSCs on their lists. Likely this would not be the case, so the remaining ~26 AFSCs would be arbitrarily sorted for each cadet, which is not accurate</a:t>
                </a:r>
              </a:p>
              <a:p>
                <a:pPr lvl="2"/>
                <a:r>
                  <a:rPr lang="en-US" dirty="0">
                    <a:solidFill>
                      <a:schemeClr val="tx1"/>
                    </a:solidFill>
                    <a:cs typeface="Arial"/>
                  </a:rPr>
                  <a:t>With a utility matrix, AFSCs for which a cadet has placed a utility of 0 will all equally be undesirable. In the stable marriage context, preference 7 </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cs typeface="Arial"/>
                      </a:rPr>
                      <m:t>≻</m:t>
                    </m:r>
                  </m:oMath>
                </a14:m>
                <a:r>
                  <a:rPr lang="en-US" dirty="0">
                    <a:solidFill>
                      <a:schemeClr val="tx1"/>
                    </a:solidFill>
                    <a:cs typeface="Arial"/>
                  </a:rPr>
                  <a:t> preference 8 </a:t>
                </a: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cs typeface="Arial"/>
                      </a:rPr>
                      <m:t>≻</m:t>
                    </m:r>
                  </m:oMath>
                </a14:m>
                <a:r>
                  <a:rPr lang="en-US" dirty="0">
                    <a:solidFill>
                      <a:schemeClr val="tx1"/>
                    </a:solidFill>
                    <a:cs typeface="Arial"/>
                  </a:rPr>
                  <a:t> preference 9 … etc.</a:t>
                </a:r>
              </a:p>
              <a:p>
                <a:pPr lvl="1"/>
                <a:endParaRPr lang="en-US" dirty="0">
                  <a:solidFill>
                    <a:schemeClr val="tx1"/>
                  </a:solidFill>
                  <a:cs typeface="Arial"/>
                </a:endParaRPr>
              </a:p>
              <a:p>
                <a:pPr lvl="1"/>
                <a:endParaRPr lang="en-US" dirty="0">
                  <a:solidFill>
                    <a:schemeClr val="tx1"/>
                  </a:solidFill>
                  <a:cs typeface="Arial"/>
                </a:endParaRPr>
              </a:p>
              <a:p>
                <a:pPr lvl="1"/>
                <a:endParaRPr lang="en-US" dirty="0">
                  <a:solidFill>
                    <a:schemeClr val="tx1"/>
                  </a:solidFill>
                  <a:cs typeface="Arial"/>
                </a:endParaRPr>
              </a:p>
              <a:p>
                <a:pPr lvl="2"/>
                <a:endParaRPr lang="en-US"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54" t="-989" r="-2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88A6F1D-FF87-409F-8CB8-F1A73B8EB705}"/>
                  </a:ext>
                </a:extLst>
              </p:cNvPr>
              <p:cNvSpPr txBox="1"/>
              <p:nvPr/>
            </p:nvSpPr>
            <p:spPr>
              <a:xfrm>
                <a:off x="4909560" y="6520544"/>
                <a:ext cx="3674629" cy="369332"/>
              </a:xfrm>
              <a:prstGeom prst="rect">
                <a:avLst/>
              </a:prstGeom>
              <a:noFill/>
            </p:spPr>
            <p:txBody>
              <a:bodyPr wrap="square" rtlCol="0">
                <a:spAutoFit/>
              </a:bodyPr>
              <a:lstStyle/>
              <a:p>
                <a:pPr>
                  <a:buNone/>
                </a:pPr>
                <a14:m>
                  <m:oMath xmlns:m="http://schemas.openxmlformats.org/officeDocument/2006/math">
                    <m:r>
                      <a:rPr lang="en-US" sz="1800" i="1" smtClean="0">
                        <a:solidFill>
                          <a:schemeClr val="tx1"/>
                        </a:solidFill>
                        <a:latin typeface="Cambria Math" panose="02040503050406030204" pitchFamily="18" charset="0"/>
                        <a:ea typeface="Cambria Math" panose="02040503050406030204" pitchFamily="18" charset="0"/>
                        <a:cs typeface="Arial"/>
                      </a:rPr>
                      <m:t>≻</m:t>
                    </m:r>
                  </m:oMath>
                </a14:m>
                <a:r>
                  <a:rPr lang="en-US" sz="1800" dirty="0">
                    <a:solidFill>
                      <a:schemeClr val="tx1"/>
                    </a:solidFill>
                    <a:latin typeface="+mj-lt"/>
                    <a:cs typeface="Arial"/>
                  </a:rPr>
                  <a:t> = “is preferred to” or “succeeds”</a:t>
                </a:r>
              </a:p>
            </p:txBody>
          </p:sp>
        </mc:Choice>
        <mc:Fallback xmlns="">
          <p:sp>
            <p:nvSpPr>
              <p:cNvPr id="4" name="TextBox 3">
                <a:extLst>
                  <a:ext uri="{FF2B5EF4-FFF2-40B4-BE49-F238E27FC236}">
                    <a16:creationId xmlns:a16="http://schemas.microsoft.com/office/drawing/2014/main" id="{288A6F1D-FF87-409F-8CB8-F1A73B8EB705}"/>
                  </a:ext>
                </a:extLst>
              </p:cNvPr>
              <p:cNvSpPr txBox="1">
                <a:spLocks noRot="1" noChangeAspect="1" noMove="1" noResize="1" noEditPoints="1" noAdjustHandles="1" noChangeArrowheads="1" noChangeShapeType="1" noTextEdit="1"/>
              </p:cNvSpPr>
              <p:nvPr/>
            </p:nvSpPr>
            <p:spPr>
              <a:xfrm>
                <a:off x="4909560" y="6520544"/>
                <a:ext cx="3674629" cy="369332"/>
              </a:xfrm>
              <a:prstGeom prst="rect">
                <a:avLst/>
              </a:prstGeom>
              <a:blipFill>
                <a:blip r:embed="rId3"/>
                <a:stretch>
                  <a:fillRect t="-10000" r="-166" b="-26667"/>
                </a:stretch>
              </a:blipFill>
            </p:spPr>
            <p:txBody>
              <a:bodyPr/>
              <a:lstStyle/>
              <a:p>
                <a:r>
                  <a:rPr lang="en-US">
                    <a:noFill/>
                  </a:rPr>
                  <a:t> </a:t>
                </a:r>
              </a:p>
            </p:txBody>
          </p:sp>
        </mc:Fallback>
      </mc:AlternateContent>
      <p:sp>
        <p:nvSpPr>
          <p:cNvPr id="5" name="Rectangle 4">
            <a:hlinkClick r:id="rId4" action="ppaction://hlinksldjump"/>
            <a:extLst>
              <a:ext uri="{FF2B5EF4-FFF2-40B4-BE49-F238E27FC236}">
                <a16:creationId xmlns:a16="http://schemas.microsoft.com/office/drawing/2014/main" id="{505B4776-B549-4164-85B9-63FA39878407}"/>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20627509"/>
      </p:ext>
    </p:extLst>
  </p:cSld>
  <p:clrMapOvr>
    <a:masterClrMapping/>
  </p:clrMapOvr>
  <p:transition advClick="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p:txBody>
          <a:bodyPr/>
          <a:lstStyle/>
          <a:p>
            <a:r>
              <a:rPr lang="en-US" dirty="0"/>
              <a:t>Issues with Stable Marriage for AFSC/Cadet Problem</a:t>
            </a:r>
          </a:p>
          <a:p>
            <a:pPr lvl="1"/>
            <a:r>
              <a:rPr lang="en-US" dirty="0">
                <a:cs typeface="Arial"/>
              </a:rPr>
              <a:t>Constraints</a:t>
            </a:r>
          </a:p>
          <a:p>
            <a:pPr lvl="2"/>
            <a:r>
              <a:rPr lang="en-US" dirty="0">
                <a:cs typeface="Arial"/>
              </a:rPr>
              <a:t>Given the numerous objectives/constraints that are specified, how does the algorithm ensure these criteria are met?</a:t>
            </a:r>
          </a:p>
          <a:p>
            <a:pPr lvl="2"/>
            <a:r>
              <a:rPr lang="en-US" dirty="0">
                <a:cs typeface="Arial"/>
              </a:rPr>
              <a:t>Quotas are easy, but what about balancing AFOCD proportions, merit, source of commissioning, etc.?</a:t>
            </a:r>
          </a:p>
          <a:p>
            <a:pPr lvl="1"/>
            <a:r>
              <a:rPr lang="en-US" dirty="0">
                <a:cs typeface="Arial"/>
              </a:rPr>
              <a:t>Hospital/Residents problem allows for quotas to go unfilled and some residents to not be matched to hospitals and vice versa, which is not acceptable for the AFSC/Cadet problem</a:t>
            </a:r>
          </a:p>
          <a:p>
            <a:pPr lvl="1"/>
            <a:r>
              <a:rPr lang="en-US" dirty="0">
                <a:cs typeface="Arial"/>
              </a:rPr>
              <a:t>No objective function by which to compare solutions</a:t>
            </a:r>
          </a:p>
          <a:p>
            <a:pPr lvl="1"/>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4" name="Rectangle 3">
            <a:hlinkClick r:id="rId2" action="ppaction://hlinksldjump"/>
            <a:extLst>
              <a:ext uri="{FF2B5EF4-FFF2-40B4-BE49-F238E27FC236}">
                <a16:creationId xmlns:a16="http://schemas.microsoft.com/office/drawing/2014/main" id="{5A56B4D1-BDAE-47BD-BCAF-E283FF952A4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06629120"/>
      </p:ext>
    </p:extLst>
  </p:cSld>
  <p:clrMapOvr>
    <a:masterClrMapping/>
  </p:clrMapOvr>
  <p:transition advClick="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p:txBody>
          <a:bodyPr/>
          <a:lstStyle/>
          <a:p>
            <a:r>
              <a:rPr lang="en-US" dirty="0"/>
              <a:t>Original Model Issues</a:t>
            </a:r>
          </a:p>
          <a:p>
            <a:pPr lvl="1"/>
            <a:r>
              <a:rPr lang="en-US" dirty="0">
                <a:cs typeface="Arial"/>
              </a:rPr>
              <a:t>AFSCs prefer solution sets of cadets, not cadets individually</a:t>
            </a: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pSp>
        <p:nvGrpSpPr>
          <p:cNvPr id="69" name="Group 68">
            <a:extLst>
              <a:ext uri="{FF2B5EF4-FFF2-40B4-BE49-F238E27FC236}">
                <a16:creationId xmlns:a16="http://schemas.microsoft.com/office/drawing/2014/main" id="{53EBCDA7-BF1E-4E48-96FB-2236BA589047}"/>
              </a:ext>
            </a:extLst>
          </p:cNvPr>
          <p:cNvGrpSpPr/>
          <p:nvPr/>
        </p:nvGrpSpPr>
        <p:grpSpPr>
          <a:xfrm>
            <a:off x="643098" y="2652629"/>
            <a:ext cx="6753904" cy="3604312"/>
            <a:chOff x="5957475" y="2634344"/>
            <a:chExt cx="6753904" cy="3604312"/>
          </a:xfrm>
        </p:grpSpPr>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19996734-46DC-45AA-9CBD-68C07E72ED5D}"/>
                    </a:ext>
                  </a:extLst>
                </p:cNvPr>
                <p:cNvSpPr/>
                <p:nvPr/>
              </p:nvSpPr>
              <p:spPr bwMode="auto">
                <a:xfrm>
                  <a:off x="9150009" y="3152775"/>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2</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70" name="Rectangle 69">
                  <a:extLst>
                    <a:ext uri="{FF2B5EF4-FFF2-40B4-BE49-F238E27FC236}">
                      <a16:creationId xmlns:a16="http://schemas.microsoft.com/office/drawing/2014/main" id="{19996734-46DC-45AA-9CBD-68C07E72ED5D}"/>
                    </a:ext>
                  </a:extLst>
                </p:cNvPr>
                <p:cNvSpPr>
                  <a:spLocks noRot="1" noChangeAspect="1" noMove="1" noResize="1" noEditPoints="1" noAdjustHandles="1" noChangeArrowheads="1" noChangeShapeType="1" noTextEdit="1"/>
                </p:cNvSpPr>
                <p:nvPr/>
              </p:nvSpPr>
              <p:spPr bwMode="auto">
                <a:xfrm>
                  <a:off x="9150009" y="3152775"/>
                  <a:ext cx="368072" cy="307274"/>
                </a:xfrm>
                <a:prstGeom prst="rect">
                  <a:avLst/>
                </a:prstGeom>
                <a:blipFill>
                  <a:blip r:embed="rId2"/>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71" name="Rectangle 70">
              <a:extLst>
                <a:ext uri="{FF2B5EF4-FFF2-40B4-BE49-F238E27FC236}">
                  <a16:creationId xmlns:a16="http://schemas.microsoft.com/office/drawing/2014/main" id="{A8A7FAF8-A03C-4C5D-9E2C-091E11D237B5}"/>
                </a:ext>
              </a:extLst>
            </p:cNvPr>
            <p:cNvSpPr/>
            <p:nvPr/>
          </p:nvSpPr>
          <p:spPr bwMode="auto">
            <a:xfrm>
              <a:off x="5961095" y="2634344"/>
              <a:ext cx="6750284" cy="360431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DEA5A179-5B98-4CCE-945B-2D5EFC8BFBD7}"/>
                    </a:ext>
                  </a:extLst>
                </p:cNvPr>
                <p:cNvSpPr/>
                <p:nvPr/>
              </p:nvSpPr>
              <p:spPr bwMode="auto">
                <a:xfrm>
                  <a:off x="7063976" y="3148389"/>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72" name="Rectangle 71">
                  <a:extLst>
                    <a:ext uri="{FF2B5EF4-FFF2-40B4-BE49-F238E27FC236}">
                      <a16:creationId xmlns:a16="http://schemas.microsoft.com/office/drawing/2014/main" id="{DEA5A179-5B98-4CCE-945B-2D5EFC8BFBD7}"/>
                    </a:ext>
                  </a:extLst>
                </p:cNvPr>
                <p:cNvSpPr>
                  <a:spLocks noRot="1" noChangeAspect="1" noMove="1" noResize="1" noEditPoints="1" noAdjustHandles="1" noChangeArrowheads="1" noChangeShapeType="1" noTextEdit="1"/>
                </p:cNvSpPr>
                <p:nvPr/>
              </p:nvSpPr>
              <p:spPr bwMode="auto">
                <a:xfrm>
                  <a:off x="7063976" y="3148389"/>
                  <a:ext cx="368072" cy="307274"/>
                </a:xfrm>
                <a:prstGeom prst="rect">
                  <a:avLst/>
                </a:prstGeom>
                <a:blipFill>
                  <a:blip r:embed="rId3"/>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3A23B50C-267C-42E1-A1F9-AB68EAD81B31}"/>
                    </a:ext>
                  </a:extLst>
                </p:cNvPr>
                <p:cNvSpPr/>
                <p:nvPr/>
              </p:nvSpPr>
              <p:spPr bwMode="auto">
                <a:xfrm>
                  <a:off x="11236042" y="3148389"/>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3</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73" name="Rectangle 72">
                  <a:extLst>
                    <a:ext uri="{FF2B5EF4-FFF2-40B4-BE49-F238E27FC236}">
                      <a16:creationId xmlns:a16="http://schemas.microsoft.com/office/drawing/2014/main" id="{3A23B50C-267C-42E1-A1F9-AB68EAD81B31}"/>
                    </a:ext>
                  </a:extLst>
                </p:cNvPr>
                <p:cNvSpPr>
                  <a:spLocks noRot="1" noChangeAspect="1" noMove="1" noResize="1" noEditPoints="1" noAdjustHandles="1" noChangeArrowheads="1" noChangeShapeType="1" noTextEdit="1"/>
                </p:cNvSpPr>
                <p:nvPr/>
              </p:nvSpPr>
              <p:spPr bwMode="auto">
                <a:xfrm>
                  <a:off x="11236042" y="3148389"/>
                  <a:ext cx="368072" cy="307274"/>
                </a:xfrm>
                <a:prstGeom prst="rect">
                  <a:avLst/>
                </a:prstGeom>
                <a:blipFill>
                  <a:blip r:embed="rId4"/>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74" name="Rectangle 73">
              <a:extLst>
                <a:ext uri="{FF2B5EF4-FFF2-40B4-BE49-F238E27FC236}">
                  <a16:creationId xmlns:a16="http://schemas.microsoft.com/office/drawing/2014/main" id="{5F2DA21A-9CE0-4485-B36F-B0B8F41AA20E}"/>
                </a:ext>
              </a:extLst>
            </p:cNvPr>
            <p:cNvSpPr/>
            <p:nvPr/>
          </p:nvSpPr>
          <p:spPr bwMode="auto">
            <a:xfrm>
              <a:off x="8388564" y="3531477"/>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“Mandatory”</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40%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35%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ROTC</a:t>
              </a:r>
            </a:p>
          </p:txBody>
        </p:sp>
        <p:sp>
          <p:nvSpPr>
            <p:cNvPr id="75" name="Rectangle 74">
              <a:extLst>
                <a:ext uri="{FF2B5EF4-FFF2-40B4-BE49-F238E27FC236}">
                  <a16:creationId xmlns:a16="http://schemas.microsoft.com/office/drawing/2014/main" id="{9CCE0516-6BB2-4FD6-936F-B3DA9EA14BEC}"/>
                </a:ext>
              </a:extLst>
            </p:cNvPr>
            <p:cNvSpPr/>
            <p:nvPr/>
          </p:nvSpPr>
          <p:spPr bwMode="auto">
            <a:xfrm>
              <a:off x="6302531" y="3531477"/>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“Desired”</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75%</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90%</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USAFA</a:t>
              </a:r>
            </a:p>
          </p:txBody>
        </p:sp>
        <p:sp>
          <p:nvSpPr>
            <p:cNvPr id="76" name="Rectangle 75">
              <a:extLst>
                <a:ext uri="{FF2B5EF4-FFF2-40B4-BE49-F238E27FC236}">
                  <a16:creationId xmlns:a16="http://schemas.microsoft.com/office/drawing/2014/main" id="{715A21BC-2ACE-4FEF-AFCA-3BFFC4FAB533}"/>
                </a:ext>
              </a:extLst>
            </p:cNvPr>
            <p:cNvSpPr/>
            <p:nvPr/>
          </p:nvSpPr>
          <p:spPr bwMode="auto">
            <a:xfrm>
              <a:off x="10479947" y="3531476"/>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“Permitted”</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100%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75%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ROTC</a:t>
              </a:r>
            </a:p>
          </p:txBody>
        </p:sp>
        <mc:AlternateContent xmlns:mc="http://schemas.openxmlformats.org/markup-compatibility/2006" xmlns:a14="http://schemas.microsoft.com/office/drawing/2010/main">
          <mc:Choice Requires="a14">
            <p:sp>
              <p:nvSpPr>
                <p:cNvPr id="77" name="Rectangle 76">
                  <a:extLst>
                    <a:ext uri="{FF2B5EF4-FFF2-40B4-BE49-F238E27FC236}">
                      <a16:creationId xmlns:a16="http://schemas.microsoft.com/office/drawing/2014/main" id="{E044AB63-E0F3-4F8F-8C73-A0AC10A356FE}"/>
                    </a:ext>
                  </a:extLst>
                </p:cNvPr>
                <p:cNvSpPr/>
                <p:nvPr/>
              </p:nvSpPr>
              <p:spPr bwMode="auto">
                <a:xfrm>
                  <a:off x="9148582" y="4649677"/>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5</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77" name="Rectangle 76">
                  <a:extLst>
                    <a:ext uri="{FF2B5EF4-FFF2-40B4-BE49-F238E27FC236}">
                      <a16:creationId xmlns:a16="http://schemas.microsoft.com/office/drawing/2014/main" id="{E044AB63-E0F3-4F8F-8C73-A0AC10A356FE}"/>
                    </a:ext>
                  </a:extLst>
                </p:cNvPr>
                <p:cNvSpPr>
                  <a:spLocks noRot="1" noChangeAspect="1" noMove="1" noResize="1" noEditPoints="1" noAdjustHandles="1" noChangeArrowheads="1" noChangeShapeType="1" noTextEdit="1"/>
                </p:cNvSpPr>
                <p:nvPr/>
              </p:nvSpPr>
              <p:spPr bwMode="auto">
                <a:xfrm>
                  <a:off x="9148582" y="4649677"/>
                  <a:ext cx="368072" cy="307274"/>
                </a:xfrm>
                <a:prstGeom prst="rect">
                  <a:avLst/>
                </a:prstGeom>
                <a:blipFill>
                  <a:blip r:embed="rId5"/>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49E127E8-4DF8-4879-A1D5-73534B7BC416}"/>
                    </a:ext>
                  </a:extLst>
                </p:cNvPr>
                <p:cNvSpPr/>
                <p:nvPr/>
              </p:nvSpPr>
              <p:spPr bwMode="auto">
                <a:xfrm>
                  <a:off x="7062549" y="464529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78" name="Rectangle 77">
                  <a:extLst>
                    <a:ext uri="{FF2B5EF4-FFF2-40B4-BE49-F238E27FC236}">
                      <a16:creationId xmlns:a16="http://schemas.microsoft.com/office/drawing/2014/main" id="{49E127E8-4DF8-4879-A1D5-73534B7BC416}"/>
                    </a:ext>
                  </a:extLst>
                </p:cNvPr>
                <p:cNvSpPr>
                  <a:spLocks noRot="1" noChangeAspect="1" noMove="1" noResize="1" noEditPoints="1" noAdjustHandles="1" noChangeArrowheads="1" noChangeShapeType="1" noTextEdit="1"/>
                </p:cNvSpPr>
                <p:nvPr/>
              </p:nvSpPr>
              <p:spPr bwMode="auto">
                <a:xfrm>
                  <a:off x="7062549" y="4645291"/>
                  <a:ext cx="368072" cy="307274"/>
                </a:xfrm>
                <a:prstGeom prst="rect">
                  <a:avLst/>
                </a:prstGeom>
                <a:blipFill>
                  <a:blip r:embed="rId6"/>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867178B0-9684-411C-915B-1B00FE9F821B}"/>
                    </a:ext>
                  </a:extLst>
                </p:cNvPr>
                <p:cNvSpPr/>
                <p:nvPr/>
              </p:nvSpPr>
              <p:spPr bwMode="auto">
                <a:xfrm>
                  <a:off x="11234615" y="464529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79" name="Rectangle 78">
                  <a:extLst>
                    <a:ext uri="{FF2B5EF4-FFF2-40B4-BE49-F238E27FC236}">
                      <a16:creationId xmlns:a16="http://schemas.microsoft.com/office/drawing/2014/main" id="{867178B0-9684-411C-915B-1B00FE9F821B}"/>
                    </a:ext>
                  </a:extLst>
                </p:cNvPr>
                <p:cNvSpPr>
                  <a:spLocks noRot="1" noChangeAspect="1" noMove="1" noResize="1" noEditPoints="1" noAdjustHandles="1" noChangeArrowheads="1" noChangeShapeType="1" noTextEdit="1"/>
                </p:cNvSpPr>
                <p:nvPr/>
              </p:nvSpPr>
              <p:spPr bwMode="auto">
                <a:xfrm>
                  <a:off x="11234615" y="4645291"/>
                  <a:ext cx="368072" cy="307274"/>
                </a:xfrm>
                <a:prstGeom prst="rect">
                  <a:avLst/>
                </a:prstGeom>
                <a:blipFill>
                  <a:blip r:embed="rId7"/>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80" name="Rectangle 79">
              <a:extLst>
                <a:ext uri="{FF2B5EF4-FFF2-40B4-BE49-F238E27FC236}">
                  <a16:creationId xmlns:a16="http://schemas.microsoft.com/office/drawing/2014/main" id="{C1EE8217-3444-4FE7-966A-0E4088899987}"/>
                </a:ext>
              </a:extLst>
            </p:cNvPr>
            <p:cNvSpPr/>
            <p:nvPr/>
          </p:nvSpPr>
          <p:spPr bwMode="auto">
            <a:xfrm>
              <a:off x="8387137" y="5028379"/>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“Permitted”</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60%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20%</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USAFA</a:t>
              </a:r>
            </a:p>
          </p:txBody>
        </p:sp>
        <p:sp>
          <p:nvSpPr>
            <p:cNvPr id="81" name="Rectangle 80">
              <a:extLst>
                <a:ext uri="{FF2B5EF4-FFF2-40B4-BE49-F238E27FC236}">
                  <a16:creationId xmlns:a16="http://schemas.microsoft.com/office/drawing/2014/main" id="{E947F877-CAC9-4000-B151-C2CEFD09EFE6}"/>
                </a:ext>
              </a:extLst>
            </p:cNvPr>
            <p:cNvSpPr/>
            <p:nvPr/>
          </p:nvSpPr>
          <p:spPr bwMode="auto">
            <a:xfrm>
              <a:off x="6301104" y="5028379"/>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“Mandatory”</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20%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85%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ROTC</a:t>
              </a:r>
            </a:p>
          </p:txBody>
        </p:sp>
        <p:sp>
          <p:nvSpPr>
            <p:cNvPr id="82" name="Rectangle 81">
              <a:extLst>
                <a:ext uri="{FF2B5EF4-FFF2-40B4-BE49-F238E27FC236}">
                  <a16:creationId xmlns:a16="http://schemas.microsoft.com/office/drawing/2014/main" id="{9241C605-026D-44E5-8301-32098B681871}"/>
                </a:ext>
              </a:extLst>
            </p:cNvPr>
            <p:cNvSpPr/>
            <p:nvPr/>
          </p:nvSpPr>
          <p:spPr bwMode="auto">
            <a:xfrm>
              <a:off x="10478520" y="5028378"/>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“Desired”</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30%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60%</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ROTC</a:t>
              </a:r>
            </a:p>
          </p:txBody>
        </p:sp>
        <p:sp>
          <p:nvSpPr>
            <p:cNvPr id="83" name="Rectangle 82">
              <a:extLst>
                <a:ext uri="{FF2B5EF4-FFF2-40B4-BE49-F238E27FC236}">
                  <a16:creationId xmlns:a16="http://schemas.microsoft.com/office/drawing/2014/main" id="{933E1F95-927C-428E-80C0-3694B118DB9B}"/>
                </a:ext>
              </a:extLst>
            </p:cNvPr>
            <p:cNvSpPr/>
            <p:nvPr/>
          </p:nvSpPr>
          <p:spPr bwMode="auto">
            <a:xfrm>
              <a:off x="5957475" y="2634344"/>
              <a:ext cx="6750284" cy="39433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charset="0"/>
                </a:rPr>
                <a:t>Eligible Cadets for AFSC “15A” </a:t>
              </a:r>
            </a:p>
          </p:txBody>
        </p:sp>
      </p:grpSp>
      <p:sp>
        <p:nvSpPr>
          <p:cNvPr id="99" name="TextBox 98">
            <a:extLst>
              <a:ext uri="{FF2B5EF4-FFF2-40B4-BE49-F238E27FC236}">
                <a16:creationId xmlns:a16="http://schemas.microsoft.com/office/drawing/2014/main" id="{F0FF73B4-1A29-44CE-82D8-CF84B2525473}"/>
              </a:ext>
            </a:extLst>
          </p:cNvPr>
          <p:cNvSpPr txBox="1"/>
          <p:nvPr/>
        </p:nvSpPr>
        <p:spPr>
          <a:xfrm>
            <a:off x="4848730" y="6517795"/>
            <a:ext cx="3796290" cy="369332"/>
          </a:xfrm>
          <a:prstGeom prst="rect">
            <a:avLst/>
          </a:prstGeom>
          <a:noFill/>
        </p:spPr>
        <p:txBody>
          <a:bodyPr wrap="square" rtlCol="0">
            <a:spAutoFit/>
          </a:bodyPr>
          <a:lstStyle/>
          <a:p>
            <a:pPr>
              <a:buNone/>
            </a:pPr>
            <a:r>
              <a:rPr lang="en-US" sz="1800" dirty="0">
                <a:latin typeface="+mj-lt"/>
                <a:cs typeface="Arial"/>
              </a:rPr>
              <a:t>SOC = “Source of Commissioning”</a:t>
            </a:r>
          </a:p>
        </p:txBody>
      </p:sp>
      <p:grpSp>
        <p:nvGrpSpPr>
          <p:cNvPr id="20" name="Group 19">
            <a:extLst>
              <a:ext uri="{FF2B5EF4-FFF2-40B4-BE49-F238E27FC236}">
                <a16:creationId xmlns:a16="http://schemas.microsoft.com/office/drawing/2014/main" id="{99F4FE0E-74C7-487C-84E1-7D95974AB2DB}"/>
              </a:ext>
            </a:extLst>
          </p:cNvPr>
          <p:cNvGrpSpPr/>
          <p:nvPr/>
        </p:nvGrpSpPr>
        <p:grpSpPr>
          <a:xfrm>
            <a:off x="8421900" y="2638258"/>
            <a:ext cx="3668486" cy="3604312"/>
            <a:chOff x="1262743" y="2634344"/>
            <a:chExt cx="3668486" cy="3604312"/>
          </a:xfrm>
        </p:grpSpPr>
        <p:sp>
          <p:nvSpPr>
            <p:cNvPr id="21" name="Rectangle 20">
              <a:extLst>
                <a:ext uri="{FF2B5EF4-FFF2-40B4-BE49-F238E27FC236}">
                  <a16:creationId xmlns:a16="http://schemas.microsoft.com/office/drawing/2014/main" id="{EFF057F7-C198-438A-8718-70AB88BB322B}"/>
                </a:ext>
              </a:extLst>
            </p:cNvPr>
            <p:cNvSpPr/>
            <p:nvPr/>
          </p:nvSpPr>
          <p:spPr bwMode="auto">
            <a:xfrm>
              <a:off x="1262743" y="2634344"/>
              <a:ext cx="3668486" cy="360431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D9730E56-FCF6-4FD0-8B6E-5C1826646DA8}"/>
                </a:ext>
              </a:extLst>
            </p:cNvPr>
            <p:cNvSpPr/>
            <p:nvPr/>
          </p:nvSpPr>
          <p:spPr bwMode="auto">
            <a:xfrm>
              <a:off x="1738292" y="2815984"/>
              <a:ext cx="2710216" cy="50949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charset="0"/>
                </a:rPr>
                <a:t>15A Preference List</a:t>
              </a:r>
            </a:p>
          </p:txBody>
        </p:sp>
        <p:grpSp>
          <p:nvGrpSpPr>
            <p:cNvPr id="23" name="Group 22">
              <a:extLst>
                <a:ext uri="{FF2B5EF4-FFF2-40B4-BE49-F238E27FC236}">
                  <a16:creationId xmlns:a16="http://schemas.microsoft.com/office/drawing/2014/main" id="{0344F04C-AB88-4052-989D-1F2FE87E35B5}"/>
                </a:ext>
              </a:extLst>
            </p:cNvPr>
            <p:cNvGrpSpPr/>
            <p:nvPr/>
          </p:nvGrpSpPr>
          <p:grpSpPr>
            <a:xfrm>
              <a:off x="2044875" y="3251379"/>
              <a:ext cx="1944504" cy="509494"/>
              <a:chOff x="1738292" y="3540172"/>
              <a:chExt cx="1944504" cy="509494"/>
            </a:xfrm>
          </p:grpSpPr>
          <p:sp>
            <p:nvSpPr>
              <p:cNvPr id="37" name="Rectangle 36">
                <a:extLst>
                  <a:ext uri="{FF2B5EF4-FFF2-40B4-BE49-F238E27FC236}">
                    <a16:creationId xmlns:a16="http://schemas.microsoft.com/office/drawing/2014/main" id="{B6766766-F640-4888-9398-B8DCA0F2BA23}"/>
                  </a:ext>
                </a:extLst>
              </p:cNvPr>
              <p:cNvSpPr/>
              <p:nvPr/>
            </p:nvSpPr>
            <p:spPr bwMode="auto">
              <a:xfrm>
                <a:off x="1738292" y="3540172"/>
                <a:ext cx="972252" cy="50949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rPr>
                  <a:t>Cadet</a:t>
                </a:r>
              </a:p>
            </p:txBody>
          </p:sp>
          <p:sp>
            <p:nvSpPr>
              <p:cNvPr id="38" name="Rectangle 37">
                <a:extLst>
                  <a:ext uri="{FF2B5EF4-FFF2-40B4-BE49-F238E27FC236}">
                    <a16:creationId xmlns:a16="http://schemas.microsoft.com/office/drawing/2014/main" id="{BA750243-CC92-4B5A-BB23-F2CFB30C9546}"/>
                  </a:ext>
                </a:extLst>
              </p:cNvPr>
              <p:cNvSpPr/>
              <p:nvPr/>
            </p:nvSpPr>
            <p:spPr bwMode="auto">
              <a:xfrm>
                <a:off x="2710544" y="3540172"/>
                <a:ext cx="972252" cy="50949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charset="0"/>
                  </a:rPr>
                  <a:t>Rank</a:t>
                </a:r>
              </a:p>
            </p:txBody>
          </p:sp>
        </p:grpSp>
        <p:grpSp>
          <p:nvGrpSpPr>
            <p:cNvPr id="24" name="Group 23">
              <a:extLst>
                <a:ext uri="{FF2B5EF4-FFF2-40B4-BE49-F238E27FC236}">
                  <a16:creationId xmlns:a16="http://schemas.microsoft.com/office/drawing/2014/main" id="{FA636E3C-5F3B-439F-82FC-656D8C85AEBF}"/>
                </a:ext>
              </a:extLst>
            </p:cNvPr>
            <p:cNvGrpSpPr/>
            <p:nvPr/>
          </p:nvGrpSpPr>
          <p:grpSpPr>
            <a:xfrm>
              <a:off x="2346965" y="3793785"/>
              <a:ext cx="1325123" cy="2296035"/>
              <a:chOff x="-79631" y="3854371"/>
              <a:chExt cx="1325123" cy="2296035"/>
            </a:xfrm>
          </p:grpSpPr>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1BB01781-3AEE-45E7-BA4E-BC1E66499378}"/>
                      </a:ext>
                    </a:extLst>
                  </p:cNvPr>
                  <p:cNvSpPr/>
                  <p:nvPr/>
                </p:nvSpPr>
                <p:spPr bwMode="auto">
                  <a:xfrm>
                    <a:off x="-79631" y="4253127"/>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2</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14" name="Rectangle 13">
                    <a:extLst>
                      <a:ext uri="{FF2B5EF4-FFF2-40B4-BE49-F238E27FC236}">
                        <a16:creationId xmlns:a16="http://schemas.microsoft.com/office/drawing/2014/main" id="{9ECFA8F9-2D36-4089-8559-10538D11274A}"/>
                      </a:ext>
                    </a:extLst>
                  </p:cNvPr>
                  <p:cNvSpPr>
                    <a:spLocks noRot="1" noChangeAspect="1" noMove="1" noResize="1" noEditPoints="1" noAdjustHandles="1" noChangeArrowheads="1" noChangeShapeType="1" noTextEdit="1"/>
                  </p:cNvSpPr>
                  <p:nvPr/>
                </p:nvSpPr>
                <p:spPr bwMode="auto">
                  <a:xfrm>
                    <a:off x="-79631" y="4253127"/>
                    <a:ext cx="368072" cy="307274"/>
                  </a:xfrm>
                  <a:prstGeom prst="rect">
                    <a:avLst/>
                  </a:prstGeom>
                  <a:blipFill>
                    <a:blip r:embed="rId8"/>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F4715BD4-0F99-4AE2-A72F-A99B87D3399D}"/>
                      </a:ext>
                    </a:extLst>
                  </p:cNvPr>
                  <p:cNvSpPr/>
                  <p:nvPr/>
                </p:nvSpPr>
                <p:spPr bwMode="auto">
                  <a:xfrm>
                    <a:off x="-79631" y="4650749"/>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3</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15" name="Rectangle 14">
                    <a:extLst>
                      <a:ext uri="{FF2B5EF4-FFF2-40B4-BE49-F238E27FC236}">
                        <a16:creationId xmlns:a16="http://schemas.microsoft.com/office/drawing/2014/main" id="{DF24130A-E26E-4DED-A941-2413C1A64463}"/>
                      </a:ext>
                    </a:extLst>
                  </p:cNvPr>
                  <p:cNvSpPr>
                    <a:spLocks noRot="1" noChangeAspect="1" noMove="1" noResize="1" noEditPoints="1" noAdjustHandles="1" noChangeArrowheads="1" noChangeShapeType="1" noTextEdit="1"/>
                  </p:cNvSpPr>
                  <p:nvPr/>
                </p:nvSpPr>
                <p:spPr bwMode="auto">
                  <a:xfrm>
                    <a:off x="-79631" y="4650749"/>
                    <a:ext cx="368072" cy="307274"/>
                  </a:xfrm>
                  <a:prstGeom prst="rect">
                    <a:avLst/>
                  </a:prstGeom>
                  <a:blipFill>
                    <a:blip r:embed="rId9"/>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55C034DD-181B-466B-AF00-53D340CF6023}"/>
                      </a:ext>
                    </a:extLst>
                  </p:cNvPr>
                  <p:cNvSpPr/>
                  <p:nvPr/>
                </p:nvSpPr>
                <p:spPr bwMode="auto">
                  <a:xfrm>
                    <a:off x="-78887" y="5049520"/>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16" name="Rectangle 15">
                    <a:extLst>
                      <a:ext uri="{FF2B5EF4-FFF2-40B4-BE49-F238E27FC236}">
                        <a16:creationId xmlns:a16="http://schemas.microsoft.com/office/drawing/2014/main" id="{93CE3402-6308-4EBB-A26C-5D840E162DFA}"/>
                      </a:ext>
                    </a:extLst>
                  </p:cNvPr>
                  <p:cNvSpPr>
                    <a:spLocks noRot="1" noChangeAspect="1" noMove="1" noResize="1" noEditPoints="1" noAdjustHandles="1" noChangeArrowheads="1" noChangeShapeType="1" noTextEdit="1"/>
                  </p:cNvSpPr>
                  <p:nvPr/>
                </p:nvSpPr>
                <p:spPr bwMode="auto">
                  <a:xfrm>
                    <a:off x="-78887" y="5049520"/>
                    <a:ext cx="368072" cy="307274"/>
                  </a:xfrm>
                  <a:prstGeom prst="rect">
                    <a:avLst/>
                  </a:prstGeom>
                  <a:blipFill>
                    <a:blip r:embed="rId10"/>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A277153D-853F-4B23-A5A6-F6918B9A0219}"/>
                      </a:ext>
                    </a:extLst>
                  </p:cNvPr>
                  <p:cNvSpPr/>
                  <p:nvPr/>
                </p:nvSpPr>
                <p:spPr bwMode="auto">
                  <a:xfrm>
                    <a:off x="-79631" y="5447142"/>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5</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17" name="Rectangle 16">
                    <a:extLst>
                      <a:ext uri="{FF2B5EF4-FFF2-40B4-BE49-F238E27FC236}">
                        <a16:creationId xmlns:a16="http://schemas.microsoft.com/office/drawing/2014/main" id="{05F8F515-263A-4DFE-AC88-1C19A2022694}"/>
                      </a:ext>
                    </a:extLst>
                  </p:cNvPr>
                  <p:cNvSpPr>
                    <a:spLocks noRot="1" noChangeAspect="1" noMove="1" noResize="1" noEditPoints="1" noAdjustHandles="1" noChangeArrowheads="1" noChangeShapeType="1" noTextEdit="1"/>
                  </p:cNvSpPr>
                  <p:nvPr/>
                </p:nvSpPr>
                <p:spPr bwMode="auto">
                  <a:xfrm>
                    <a:off x="-79631" y="5447142"/>
                    <a:ext cx="368072" cy="307274"/>
                  </a:xfrm>
                  <a:prstGeom prst="rect">
                    <a:avLst/>
                  </a:prstGeom>
                  <a:blipFill>
                    <a:blip r:embed="rId11"/>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845D85D7-ADD1-4A50-92EB-F5BDA7512828}"/>
                      </a:ext>
                    </a:extLst>
                  </p:cNvPr>
                  <p:cNvSpPr/>
                  <p:nvPr/>
                </p:nvSpPr>
                <p:spPr bwMode="auto">
                  <a:xfrm>
                    <a:off x="-79631" y="5843132"/>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18" name="Rectangle 17">
                    <a:extLst>
                      <a:ext uri="{FF2B5EF4-FFF2-40B4-BE49-F238E27FC236}">
                        <a16:creationId xmlns:a16="http://schemas.microsoft.com/office/drawing/2014/main" id="{DCED4CD5-C106-4550-979C-FC14D8E0CD14}"/>
                      </a:ext>
                    </a:extLst>
                  </p:cNvPr>
                  <p:cNvSpPr>
                    <a:spLocks noRot="1" noChangeAspect="1" noMove="1" noResize="1" noEditPoints="1" noAdjustHandles="1" noChangeArrowheads="1" noChangeShapeType="1" noTextEdit="1"/>
                  </p:cNvSpPr>
                  <p:nvPr/>
                </p:nvSpPr>
                <p:spPr bwMode="auto">
                  <a:xfrm>
                    <a:off x="-79631" y="5843132"/>
                    <a:ext cx="368072" cy="307274"/>
                  </a:xfrm>
                  <a:prstGeom prst="rect">
                    <a:avLst/>
                  </a:prstGeom>
                  <a:blipFill>
                    <a:blip r:embed="rId12"/>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34" name="Rectangle 33">
                <a:extLst>
                  <a:ext uri="{FF2B5EF4-FFF2-40B4-BE49-F238E27FC236}">
                    <a16:creationId xmlns:a16="http://schemas.microsoft.com/office/drawing/2014/main" id="{27BA1D3E-7D07-4101-A00A-1C6798C1FA66}"/>
                  </a:ext>
                </a:extLst>
              </p:cNvPr>
              <p:cNvSpPr/>
              <p:nvPr/>
            </p:nvSpPr>
            <p:spPr bwMode="auto">
              <a:xfrm>
                <a:off x="877420" y="3854371"/>
                <a:ext cx="368072" cy="30727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rPr>
                  <a:t>?</a:t>
                </a: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B37D3C9C-87D3-4FF5-8499-4171454DC218}"/>
                      </a:ext>
                    </a:extLst>
                  </p:cNvPr>
                  <p:cNvSpPr/>
                  <p:nvPr/>
                </p:nvSpPr>
                <p:spPr bwMode="auto">
                  <a:xfrm>
                    <a:off x="-79631" y="3855505"/>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43" name="Rectangle 42">
                    <a:extLst>
                      <a:ext uri="{FF2B5EF4-FFF2-40B4-BE49-F238E27FC236}">
                        <a16:creationId xmlns:a16="http://schemas.microsoft.com/office/drawing/2014/main" id="{BEC0501A-3485-403D-9B90-F0BF299F823A}"/>
                      </a:ext>
                    </a:extLst>
                  </p:cNvPr>
                  <p:cNvSpPr>
                    <a:spLocks noRot="1" noChangeAspect="1" noMove="1" noResize="1" noEditPoints="1" noAdjustHandles="1" noChangeArrowheads="1" noChangeShapeType="1" noTextEdit="1"/>
                  </p:cNvSpPr>
                  <p:nvPr/>
                </p:nvSpPr>
                <p:spPr bwMode="auto">
                  <a:xfrm>
                    <a:off x="-79631" y="3855505"/>
                    <a:ext cx="368072" cy="307274"/>
                  </a:xfrm>
                  <a:prstGeom prst="rect">
                    <a:avLst/>
                  </a:prstGeom>
                  <a:blipFill>
                    <a:blip r:embed="rId13"/>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36" name="Rectangle 35">
                <a:extLst>
                  <a:ext uri="{FF2B5EF4-FFF2-40B4-BE49-F238E27FC236}">
                    <a16:creationId xmlns:a16="http://schemas.microsoft.com/office/drawing/2014/main" id="{8CE42D00-0AC3-4DB9-87A5-E36C0E84ABE8}"/>
                  </a:ext>
                </a:extLst>
              </p:cNvPr>
              <p:cNvSpPr/>
              <p:nvPr/>
            </p:nvSpPr>
            <p:spPr bwMode="auto">
              <a:xfrm>
                <a:off x="877420" y="4253127"/>
                <a:ext cx="368072" cy="30727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rPr>
                  <a:t>?</a:t>
                </a:r>
              </a:p>
            </p:txBody>
          </p:sp>
        </p:grpSp>
        <p:sp>
          <p:nvSpPr>
            <p:cNvPr id="25" name="Rectangle 24">
              <a:extLst>
                <a:ext uri="{FF2B5EF4-FFF2-40B4-BE49-F238E27FC236}">
                  <a16:creationId xmlns:a16="http://schemas.microsoft.com/office/drawing/2014/main" id="{558C1E75-3207-4848-BB05-9FE5D1F4FF54}"/>
                </a:ext>
              </a:extLst>
            </p:cNvPr>
            <p:cNvSpPr/>
            <p:nvPr/>
          </p:nvSpPr>
          <p:spPr bwMode="auto">
            <a:xfrm>
              <a:off x="3304016" y="4590178"/>
              <a:ext cx="368072" cy="30727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rPr>
                <a:t>?</a:t>
              </a:r>
            </a:p>
          </p:txBody>
        </p:sp>
        <p:sp>
          <p:nvSpPr>
            <p:cNvPr id="26" name="Rectangle 25">
              <a:extLst>
                <a:ext uri="{FF2B5EF4-FFF2-40B4-BE49-F238E27FC236}">
                  <a16:creationId xmlns:a16="http://schemas.microsoft.com/office/drawing/2014/main" id="{BD199661-A45E-4627-861E-44A253F35F36}"/>
                </a:ext>
              </a:extLst>
            </p:cNvPr>
            <p:cNvSpPr/>
            <p:nvPr/>
          </p:nvSpPr>
          <p:spPr bwMode="auto">
            <a:xfrm>
              <a:off x="3304016" y="4988934"/>
              <a:ext cx="368072" cy="30727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rPr>
                <a:t>?</a:t>
              </a:r>
            </a:p>
          </p:txBody>
        </p:sp>
        <p:sp>
          <p:nvSpPr>
            <p:cNvPr id="27" name="Rectangle 26">
              <a:extLst>
                <a:ext uri="{FF2B5EF4-FFF2-40B4-BE49-F238E27FC236}">
                  <a16:creationId xmlns:a16="http://schemas.microsoft.com/office/drawing/2014/main" id="{5319647D-0FF3-45F9-8F43-3EA8A03A134B}"/>
                </a:ext>
              </a:extLst>
            </p:cNvPr>
            <p:cNvSpPr/>
            <p:nvPr/>
          </p:nvSpPr>
          <p:spPr bwMode="auto">
            <a:xfrm>
              <a:off x="3304016" y="5349704"/>
              <a:ext cx="368072" cy="30727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rPr>
                <a:t>?</a:t>
              </a:r>
            </a:p>
          </p:txBody>
        </p:sp>
        <p:sp>
          <p:nvSpPr>
            <p:cNvPr id="28" name="Rectangle 27">
              <a:extLst>
                <a:ext uri="{FF2B5EF4-FFF2-40B4-BE49-F238E27FC236}">
                  <a16:creationId xmlns:a16="http://schemas.microsoft.com/office/drawing/2014/main" id="{D0F0D5BF-DF1A-424E-8B14-0908E3D93C4E}"/>
                </a:ext>
              </a:extLst>
            </p:cNvPr>
            <p:cNvSpPr/>
            <p:nvPr/>
          </p:nvSpPr>
          <p:spPr bwMode="auto">
            <a:xfrm>
              <a:off x="3304016" y="5748460"/>
              <a:ext cx="368072" cy="30727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rPr>
                <a:t>?</a:t>
              </a:r>
            </a:p>
          </p:txBody>
        </p:sp>
      </p:grpSp>
      <p:sp>
        <p:nvSpPr>
          <p:cNvPr id="4" name="Rectangle 3">
            <a:hlinkClick r:id="rId14" action="ppaction://hlinksldjump"/>
            <a:extLst>
              <a:ext uri="{FF2B5EF4-FFF2-40B4-BE49-F238E27FC236}">
                <a16:creationId xmlns:a16="http://schemas.microsoft.com/office/drawing/2014/main" id="{C3B6B9F7-7E34-665F-CF7F-5CB1AA07D716}"/>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093612403"/>
      </p:ext>
    </p:extLst>
  </p:cSld>
  <p:clrMapOvr>
    <a:masterClrMapping/>
  </p:clrMapOvr>
  <p:transition advClick="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p:txBody>
          <a:bodyPr/>
          <a:lstStyle/>
          <a:p>
            <a:r>
              <a:rPr lang="en-US" dirty="0"/>
              <a:t>Original Model Issues </a:t>
            </a:r>
          </a:p>
          <a:p>
            <a:pPr lvl="1"/>
            <a:r>
              <a:rPr lang="en-US" dirty="0">
                <a:cs typeface="Arial"/>
              </a:rPr>
              <a:t>AFSCs prefer solution sets of cadets, not cadets individually</a:t>
            </a: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99" name="TextBox 98">
            <a:extLst>
              <a:ext uri="{FF2B5EF4-FFF2-40B4-BE49-F238E27FC236}">
                <a16:creationId xmlns:a16="http://schemas.microsoft.com/office/drawing/2014/main" id="{F0FF73B4-1A29-44CE-82D8-CF84B2525473}"/>
              </a:ext>
            </a:extLst>
          </p:cNvPr>
          <p:cNvSpPr txBox="1"/>
          <p:nvPr/>
        </p:nvSpPr>
        <p:spPr>
          <a:xfrm>
            <a:off x="4848730" y="6517795"/>
            <a:ext cx="3796290" cy="369332"/>
          </a:xfrm>
          <a:prstGeom prst="rect">
            <a:avLst/>
          </a:prstGeom>
          <a:noFill/>
        </p:spPr>
        <p:txBody>
          <a:bodyPr wrap="square" rtlCol="0">
            <a:spAutoFit/>
          </a:bodyPr>
          <a:lstStyle/>
          <a:p>
            <a:pPr>
              <a:buNone/>
            </a:pPr>
            <a:r>
              <a:rPr lang="en-US" sz="1800" dirty="0">
                <a:latin typeface="+mj-lt"/>
                <a:cs typeface="Arial"/>
              </a:rPr>
              <a:t>SOC = “Source of Commissioning”</a:t>
            </a:r>
          </a:p>
        </p:txBody>
      </p:sp>
      <p:grpSp>
        <p:nvGrpSpPr>
          <p:cNvPr id="39" name="Group 38">
            <a:extLst>
              <a:ext uri="{FF2B5EF4-FFF2-40B4-BE49-F238E27FC236}">
                <a16:creationId xmlns:a16="http://schemas.microsoft.com/office/drawing/2014/main" id="{057CD315-AEF0-4C83-B51B-4B2991031E68}"/>
              </a:ext>
            </a:extLst>
          </p:cNvPr>
          <p:cNvGrpSpPr/>
          <p:nvPr/>
        </p:nvGrpSpPr>
        <p:grpSpPr>
          <a:xfrm>
            <a:off x="7498249" y="2652629"/>
            <a:ext cx="5553139" cy="3604312"/>
            <a:chOff x="328377" y="2634344"/>
            <a:chExt cx="5553139" cy="3604312"/>
          </a:xfrm>
        </p:grpSpPr>
        <p:sp>
          <p:nvSpPr>
            <p:cNvPr id="40" name="Rectangle 39">
              <a:extLst>
                <a:ext uri="{FF2B5EF4-FFF2-40B4-BE49-F238E27FC236}">
                  <a16:creationId xmlns:a16="http://schemas.microsoft.com/office/drawing/2014/main" id="{508161EA-3D58-439C-A0CE-F6D9B99569C4}"/>
                </a:ext>
              </a:extLst>
            </p:cNvPr>
            <p:cNvSpPr/>
            <p:nvPr/>
          </p:nvSpPr>
          <p:spPr bwMode="auto">
            <a:xfrm>
              <a:off x="328377" y="2634344"/>
              <a:ext cx="2713820" cy="360431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1" name="Rectangle 40">
              <a:extLst>
                <a:ext uri="{FF2B5EF4-FFF2-40B4-BE49-F238E27FC236}">
                  <a16:creationId xmlns:a16="http://schemas.microsoft.com/office/drawing/2014/main" id="{5FF78A2D-40F2-4E49-9B80-44FED14C4470}"/>
                </a:ext>
              </a:extLst>
            </p:cNvPr>
            <p:cNvSpPr/>
            <p:nvPr/>
          </p:nvSpPr>
          <p:spPr bwMode="auto">
            <a:xfrm>
              <a:off x="3143444" y="2634344"/>
              <a:ext cx="2713820" cy="360431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2" name="Rectangle 41">
              <a:extLst>
                <a:ext uri="{FF2B5EF4-FFF2-40B4-BE49-F238E27FC236}">
                  <a16:creationId xmlns:a16="http://schemas.microsoft.com/office/drawing/2014/main" id="{117CA029-25BE-465F-9BE1-0CCF6B4CA4DF}"/>
                </a:ext>
              </a:extLst>
            </p:cNvPr>
            <p:cNvSpPr/>
            <p:nvPr/>
          </p:nvSpPr>
          <p:spPr bwMode="auto">
            <a:xfrm>
              <a:off x="771402" y="2811582"/>
              <a:ext cx="1827769" cy="43420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15A Solution 1</a:t>
              </a:r>
            </a:p>
          </p:txBody>
        </p:sp>
        <p:sp>
          <p:nvSpPr>
            <p:cNvPr id="43" name="Rectangle 42">
              <a:extLst>
                <a:ext uri="{FF2B5EF4-FFF2-40B4-BE49-F238E27FC236}">
                  <a16:creationId xmlns:a16="http://schemas.microsoft.com/office/drawing/2014/main" id="{78F89D3F-3CCB-4BE7-BA6E-3FC6A7E07591}"/>
                </a:ext>
              </a:extLst>
            </p:cNvPr>
            <p:cNvSpPr/>
            <p:nvPr/>
          </p:nvSpPr>
          <p:spPr bwMode="auto">
            <a:xfrm>
              <a:off x="3587283" y="2811581"/>
              <a:ext cx="1827769" cy="43420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15A Solution 2</a:t>
              </a:r>
            </a:p>
          </p:txBody>
        </p: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31FFEBFB-91E9-4FA9-9B0F-BFD83CB5E62F}"/>
                    </a:ext>
                  </a:extLst>
                </p:cNvPr>
                <p:cNvSpPr/>
                <p:nvPr/>
              </p:nvSpPr>
              <p:spPr bwMode="auto">
                <a:xfrm>
                  <a:off x="561251" y="3406088"/>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44" name="Rectangle 43">
                  <a:extLst>
                    <a:ext uri="{FF2B5EF4-FFF2-40B4-BE49-F238E27FC236}">
                      <a16:creationId xmlns:a16="http://schemas.microsoft.com/office/drawing/2014/main" id="{31FFEBFB-91E9-4FA9-9B0F-BFD83CB5E62F}"/>
                    </a:ext>
                  </a:extLst>
                </p:cNvPr>
                <p:cNvSpPr>
                  <a:spLocks noRot="1" noChangeAspect="1" noMove="1" noResize="1" noEditPoints="1" noAdjustHandles="1" noChangeArrowheads="1" noChangeShapeType="1" noTextEdit="1"/>
                </p:cNvSpPr>
                <p:nvPr/>
              </p:nvSpPr>
              <p:spPr bwMode="auto">
                <a:xfrm>
                  <a:off x="561251" y="3406088"/>
                  <a:ext cx="368072" cy="307274"/>
                </a:xfrm>
                <a:prstGeom prst="rect">
                  <a:avLst/>
                </a:prstGeom>
                <a:blipFill>
                  <a:blip r:embed="rId8"/>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C686D0F-D5B2-4192-B723-BD6D06F47EB5}"/>
                    </a:ext>
                  </a:extLst>
                </p:cNvPr>
                <p:cNvSpPr/>
                <p:nvPr/>
              </p:nvSpPr>
              <p:spPr bwMode="auto">
                <a:xfrm>
                  <a:off x="2426690" y="3425288"/>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45" name="Rectangle 44">
                  <a:extLst>
                    <a:ext uri="{FF2B5EF4-FFF2-40B4-BE49-F238E27FC236}">
                      <a16:creationId xmlns:a16="http://schemas.microsoft.com/office/drawing/2014/main" id="{9C686D0F-D5B2-4192-B723-BD6D06F47EB5}"/>
                    </a:ext>
                  </a:extLst>
                </p:cNvPr>
                <p:cNvSpPr>
                  <a:spLocks noRot="1" noChangeAspect="1" noMove="1" noResize="1" noEditPoints="1" noAdjustHandles="1" noChangeArrowheads="1" noChangeShapeType="1" noTextEdit="1"/>
                </p:cNvSpPr>
                <p:nvPr/>
              </p:nvSpPr>
              <p:spPr bwMode="auto">
                <a:xfrm>
                  <a:off x="2426690" y="3425288"/>
                  <a:ext cx="368072" cy="307274"/>
                </a:xfrm>
                <a:prstGeom prst="rect">
                  <a:avLst/>
                </a:prstGeom>
                <a:blipFill>
                  <a:blip r:embed="rId9"/>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1DBEB181-4335-490A-88AE-487B3C0A3CE7}"/>
                    </a:ext>
                  </a:extLst>
                </p:cNvPr>
                <p:cNvSpPr/>
                <p:nvPr/>
              </p:nvSpPr>
              <p:spPr bwMode="auto">
                <a:xfrm>
                  <a:off x="1183064" y="342302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2</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46" name="Rectangle 45">
                  <a:extLst>
                    <a:ext uri="{FF2B5EF4-FFF2-40B4-BE49-F238E27FC236}">
                      <a16:creationId xmlns:a16="http://schemas.microsoft.com/office/drawing/2014/main" id="{1DBEB181-4335-490A-88AE-487B3C0A3CE7}"/>
                    </a:ext>
                  </a:extLst>
                </p:cNvPr>
                <p:cNvSpPr>
                  <a:spLocks noRot="1" noChangeAspect="1" noMove="1" noResize="1" noEditPoints="1" noAdjustHandles="1" noChangeArrowheads="1" noChangeShapeType="1" noTextEdit="1"/>
                </p:cNvSpPr>
                <p:nvPr/>
              </p:nvSpPr>
              <p:spPr bwMode="auto">
                <a:xfrm>
                  <a:off x="1183064" y="3423021"/>
                  <a:ext cx="368072" cy="307274"/>
                </a:xfrm>
                <a:prstGeom prst="rect">
                  <a:avLst/>
                </a:prstGeom>
                <a:blipFill>
                  <a:blip r:embed="rId10"/>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CEC0EF16-075D-4A79-BC35-A84B6C631326}"/>
                    </a:ext>
                  </a:extLst>
                </p:cNvPr>
                <p:cNvSpPr/>
                <p:nvPr/>
              </p:nvSpPr>
              <p:spPr bwMode="auto">
                <a:xfrm>
                  <a:off x="1804877" y="342302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3</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47" name="Rectangle 46">
                  <a:extLst>
                    <a:ext uri="{FF2B5EF4-FFF2-40B4-BE49-F238E27FC236}">
                      <a16:creationId xmlns:a16="http://schemas.microsoft.com/office/drawing/2014/main" id="{CEC0EF16-075D-4A79-BC35-A84B6C631326}"/>
                    </a:ext>
                  </a:extLst>
                </p:cNvPr>
                <p:cNvSpPr>
                  <a:spLocks noRot="1" noChangeAspect="1" noMove="1" noResize="1" noEditPoints="1" noAdjustHandles="1" noChangeArrowheads="1" noChangeShapeType="1" noTextEdit="1"/>
                </p:cNvSpPr>
                <p:nvPr/>
              </p:nvSpPr>
              <p:spPr bwMode="auto">
                <a:xfrm>
                  <a:off x="1804877" y="3423021"/>
                  <a:ext cx="368072" cy="307274"/>
                </a:xfrm>
                <a:prstGeom prst="rect">
                  <a:avLst/>
                </a:prstGeom>
                <a:blipFill>
                  <a:blip r:embed="rId11"/>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grpSp>
          <p:nvGrpSpPr>
            <p:cNvPr id="48" name="Group 47">
              <a:extLst>
                <a:ext uri="{FF2B5EF4-FFF2-40B4-BE49-F238E27FC236}">
                  <a16:creationId xmlns:a16="http://schemas.microsoft.com/office/drawing/2014/main" id="{D5C11DAE-B280-410B-B158-7EFC22B116A2}"/>
                </a:ext>
              </a:extLst>
            </p:cNvPr>
            <p:cNvGrpSpPr/>
            <p:nvPr/>
          </p:nvGrpSpPr>
          <p:grpSpPr>
            <a:xfrm>
              <a:off x="3471110" y="3423019"/>
              <a:ext cx="2083226" cy="324207"/>
              <a:chOff x="3526153" y="3421478"/>
              <a:chExt cx="2083226" cy="324207"/>
            </a:xfrm>
          </p:grpSpPr>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D41920C6-FFBC-4D55-875F-13AFDDCD11A5}"/>
                      </a:ext>
                    </a:extLst>
                  </p:cNvPr>
                  <p:cNvSpPr/>
                  <p:nvPr/>
                </p:nvSpPr>
                <p:spPr bwMode="auto">
                  <a:xfrm>
                    <a:off x="3526153" y="3421478"/>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2</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51" name="Rectangle 50">
                    <a:extLst>
                      <a:ext uri="{FF2B5EF4-FFF2-40B4-BE49-F238E27FC236}">
                        <a16:creationId xmlns:a16="http://schemas.microsoft.com/office/drawing/2014/main" id="{B8C2EE7C-EDB1-494C-A6E0-2FC463FC73AE}"/>
                      </a:ext>
                    </a:extLst>
                  </p:cNvPr>
                  <p:cNvSpPr>
                    <a:spLocks noRot="1" noChangeAspect="1" noMove="1" noResize="1" noEditPoints="1" noAdjustHandles="1" noChangeArrowheads="1" noChangeShapeType="1" noTextEdit="1"/>
                  </p:cNvSpPr>
                  <p:nvPr/>
                </p:nvSpPr>
                <p:spPr bwMode="auto">
                  <a:xfrm>
                    <a:off x="3526153" y="3421478"/>
                    <a:ext cx="368072" cy="307274"/>
                  </a:xfrm>
                  <a:prstGeom prst="rect">
                    <a:avLst/>
                  </a:prstGeom>
                  <a:blipFill>
                    <a:blip r:embed="rId12"/>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06A96B7A-CEA8-4880-8A36-4E0AF1098C9E}"/>
                      </a:ext>
                    </a:extLst>
                  </p:cNvPr>
                  <p:cNvSpPr/>
                  <p:nvPr/>
                </p:nvSpPr>
                <p:spPr bwMode="auto">
                  <a:xfrm>
                    <a:off x="4380692" y="343841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5</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53" name="Rectangle 52">
                    <a:extLst>
                      <a:ext uri="{FF2B5EF4-FFF2-40B4-BE49-F238E27FC236}">
                        <a16:creationId xmlns:a16="http://schemas.microsoft.com/office/drawing/2014/main" id="{6FB06970-0AA8-4C2E-80BC-8D11C6056A44}"/>
                      </a:ext>
                    </a:extLst>
                  </p:cNvPr>
                  <p:cNvSpPr>
                    <a:spLocks noRot="1" noChangeAspect="1" noMove="1" noResize="1" noEditPoints="1" noAdjustHandles="1" noChangeArrowheads="1" noChangeShapeType="1" noTextEdit="1"/>
                  </p:cNvSpPr>
                  <p:nvPr/>
                </p:nvSpPr>
                <p:spPr bwMode="auto">
                  <a:xfrm>
                    <a:off x="4380692" y="3438411"/>
                    <a:ext cx="368072" cy="307274"/>
                  </a:xfrm>
                  <a:prstGeom prst="rect">
                    <a:avLst/>
                  </a:prstGeom>
                  <a:blipFill>
                    <a:blip r:embed="rId13"/>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62B38B75-D011-438B-8CEC-F5473ACCC950}"/>
                      </a:ext>
                    </a:extLst>
                  </p:cNvPr>
                  <p:cNvSpPr/>
                  <p:nvPr/>
                </p:nvSpPr>
                <p:spPr bwMode="auto">
                  <a:xfrm>
                    <a:off x="5241307" y="343841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54" name="Rectangle 53">
                    <a:extLst>
                      <a:ext uri="{FF2B5EF4-FFF2-40B4-BE49-F238E27FC236}">
                        <a16:creationId xmlns:a16="http://schemas.microsoft.com/office/drawing/2014/main" id="{0524160C-FD1C-4545-A246-53980EB04823}"/>
                      </a:ext>
                    </a:extLst>
                  </p:cNvPr>
                  <p:cNvSpPr>
                    <a:spLocks noRot="1" noChangeAspect="1" noMove="1" noResize="1" noEditPoints="1" noAdjustHandles="1" noChangeArrowheads="1" noChangeShapeType="1" noTextEdit="1"/>
                  </p:cNvSpPr>
                  <p:nvPr/>
                </p:nvSpPr>
                <p:spPr bwMode="auto">
                  <a:xfrm>
                    <a:off x="5241307" y="3438411"/>
                    <a:ext cx="368072" cy="307274"/>
                  </a:xfrm>
                  <a:prstGeom prst="rect">
                    <a:avLst/>
                  </a:prstGeom>
                  <a:blipFill>
                    <a:blip r:embed="rId14"/>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grpSp>
        <p:sp>
          <p:nvSpPr>
            <p:cNvPr id="49" name="Rectangle 48">
              <a:extLst>
                <a:ext uri="{FF2B5EF4-FFF2-40B4-BE49-F238E27FC236}">
                  <a16:creationId xmlns:a16="http://schemas.microsoft.com/office/drawing/2014/main" id="{7043CAD4-9D46-442F-89B7-74BF8BC89F72}"/>
                </a:ext>
              </a:extLst>
            </p:cNvPr>
            <p:cNvSpPr/>
            <p:nvPr/>
          </p:nvSpPr>
          <p:spPr bwMode="auto">
            <a:xfrm>
              <a:off x="436497" y="4091681"/>
              <a:ext cx="2655031" cy="178332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Average Merit: 0.7125</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t>USAFA Proportion: 0.25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Mandatory Proportion: 0.5</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t>Desired Proportion: 0.25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Permitted Proportion: 0.25</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t>Average Utility: 0.5875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Number of Cadets: 4</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p:txBody>
        </p:sp>
        <p:sp>
          <p:nvSpPr>
            <p:cNvPr id="50" name="Rectangle 49">
              <a:extLst>
                <a:ext uri="{FF2B5EF4-FFF2-40B4-BE49-F238E27FC236}">
                  <a16:creationId xmlns:a16="http://schemas.microsoft.com/office/drawing/2014/main" id="{47F4BB17-69C3-4B93-BD7B-AB5EB5E70265}"/>
                </a:ext>
              </a:extLst>
            </p:cNvPr>
            <p:cNvSpPr/>
            <p:nvPr/>
          </p:nvSpPr>
          <p:spPr bwMode="auto">
            <a:xfrm>
              <a:off x="3226485" y="4091681"/>
              <a:ext cx="2655031" cy="178332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Average Merit: 0.383</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t>USAFA Proportion: 0.33</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Mandatory Proportion: 0.33</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t>Desired Proportion: 0.33</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Permitted Proportion: 0.33</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t>Average Utility: 0.433</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Number of Cadets: 3</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p:txBody>
        </p:sp>
      </p:grpSp>
      <p:grpSp>
        <p:nvGrpSpPr>
          <p:cNvPr id="35" name="Group 34">
            <a:extLst>
              <a:ext uri="{FF2B5EF4-FFF2-40B4-BE49-F238E27FC236}">
                <a16:creationId xmlns:a16="http://schemas.microsoft.com/office/drawing/2014/main" id="{78653228-5A44-4EAE-A181-9D16A48BF7CC}"/>
              </a:ext>
            </a:extLst>
          </p:cNvPr>
          <p:cNvGrpSpPr/>
          <p:nvPr/>
        </p:nvGrpSpPr>
        <p:grpSpPr>
          <a:xfrm>
            <a:off x="643098" y="2652629"/>
            <a:ext cx="6753904" cy="3604312"/>
            <a:chOff x="5957475" y="2634344"/>
            <a:chExt cx="6753904" cy="3604312"/>
          </a:xfrm>
        </p:grpSpPr>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A019254C-3F66-4907-9A22-F9CCC39C8DA5}"/>
                    </a:ext>
                  </a:extLst>
                </p:cNvPr>
                <p:cNvSpPr/>
                <p:nvPr/>
              </p:nvSpPr>
              <p:spPr bwMode="auto">
                <a:xfrm>
                  <a:off x="9150009" y="3152775"/>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2</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70" name="Rectangle 69">
                  <a:extLst>
                    <a:ext uri="{FF2B5EF4-FFF2-40B4-BE49-F238E27FC236}">
                      <a16:creationId xmlns:a16="http://schemas.microsoft.com/office/drawing/2014/main" id="{19996734-46DC-45AA-9CBD-68C07E72ED5D}"/>
                    </a:ext>
                  </a:extLst>
                </p:cNvPr>
                <p:cNvSpPr>
                  <a:spLocks noRot="1" noChangeAspect="1" noMove="1" noResize="1" noEditPoints="1" noAdjustHandles="1" noChangeArrowheads="1" noChangeShapeType="1" noTextEdit="1"/>
                </p:cNvSpPr>
                <p:nvPr/>
              </p:nvSpPr>
              <p:spPr bwMode="auto">
                <a:xfrm>
                  <a:off x="9150009" y="3152775"/>
                  <a:ext cx="368072" cy="307274"/>
                </a:xfrm>
                <a:prstGeom prst="rect">
                  <a:avLst/>
                </a:prstGeom>
                <a:blipFill>
                  <a:blip r:embed="rId2"/>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37" name="Rectangle 36">
              <a:extLst>
                <a:ext uri="{FF2B5EF4-FFF2-40B4-BE49-F238E27FC236}">
                  <a16:creationId xmlns:a16="http://schemas.microsoft.com/office/drawing/2014/main" id="{8F4C9217-85E5-4F90-8205-B8B95A6365CB}"/>
                </a:ext>
              </a:extLst>
            </p:cNvPr>
            <p:cNvSpPr/>
            <p:nvPr/>
          </p:nvSpPr>
          <p:spPr bwMode="auto">
            <a:xfrm>
              <a:off x="5961095" y="2634344"/>
              <a:ext cx="6750284" cy="360431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71B3BCA3-D1C6-4876-8327-620FD934438A}"/>
                    </a:ext>
                  </a:extLst>
                </p:cNvPr>
                <p:cNvSpPr/>
                <p:nvPr/>
              </p:nvSpPr>
              <p:spPr bwMode="auto">
                <a:xfrm>
                  <a:off x="7063976" y="3148389"/>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72" name="Rectangle 71">
                  <a:extLst>
                    <a:ext uri="{FF2B5EF4-FFF2-40B4-BE49-F238E27FC236}">
                      <a16:creationId xmlns:a16="http://schemas.microsoft.com/office/drawing/2014/main" id="{DEA5A179-5B98-4CCE-945B-2D5EFC8BFBD7}"/>
                    </a:ext>
                  </a:extLst>
                </p:cNvPr>
                <p:cNvSpPr>
                  <a:spLocks noRot="1" noChangeAspect="1" noMove="1" noResize="1" noEditPoints="1" noAdjustHandles="1" noChangeArrowheads="1" noChangeShapeType="1" noTextEdit="1"/>
                </p:cNvSpPr>
                <p:nvPr/>
              </p:nvSpPr>
              <p:spPr bwMode="auto">
                <a:xfrm>
                  <a:off x="7063976" y="3148389"/>
                  <a:ext cx="368072" cy="307274"/>
                </a:xfrm>
                <a:prstGeom prst="rect">
                  <a:avLst/>
                </a:prstGeom>
                <a:blipFill>
                  <a:blip r:embed="rId3"/>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52CAE056-47DF-4961-B6F7-A301739466D7}"/>
                    </a:ext>
                  </a:extLst>
                </p:cNvPr>
                <p:cNvSpPr/>
                <p:nvPr/>
              </p:nvSpPr>
              <p:spPr bwMode="auto">
                <a:xfrm>
                  <a:off x="11236042" y="3148389"/>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3</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73" name="Rectangle 72">
                  <a:extLst>
                    <a:ext uri="{FF2B5EF4-FFF2-40B4-BE49-F238E27FC236}">
                      <a16:creationId xmlns:a16="http://schemas.microsoft.com/office/drawing/2014/main" id="{3A23B50C-267C-42E1-A1F9-AB68EAD81B31}"/>
                    </a:ext>
                  </a:extLst>
                </p:cNvPr>
                <p:cNvSpPr>
                  <a:spLocks noRot="1" noChangeAspect="1" noMove="1" noResize="1" noEditPoints="1" noAdjustHandles="1" noChangeArrowheads="1" noChangeShapeType="1" noTextEdit="1"/>
                </p:cNvSpPr>
                <p:nvPr/>
              </p:nvSpPr>
              <p:spPr bwMode="auto">
                <a:xfrm>
                  <a:off x="11236042" y="3148389"/>
                  <a:ext cx="368072" cy="307274"/>
                </a:xfrm>
                <a:prstGeom prst="rect">
                  <a:avLst/>
                </a:prstGeom>
                <a:blipFill>
                  <a:blip r:embed="rId4"/>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55" name="Rectangle 54">
              <a:extLst>
                <a:ext uri="{FF2B5EF4-FFF2-40B4-BE49-F238E27FC236}">
                  <a16:creationId xmlns:a16="http://schemas.microsoft.com/office/drawing/2014/main" id="{8EAE7A98-6E2E-4C18-B4AF-B3D7B6C10C79}"/>
                </a:ext>
              </a:extLst>
            </p:cNvPr>
            <p:cNvSpPr/>
            <p:nvPr/>
          </p:nvSpPr>
          <p:spPr bwMode="auto">
            <a:xfrm>
              <a:off x="8388564" y="3531477"/>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“Mandatory”</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40%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35%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ROTC</a:t>
              </a:r>
            </a:p>
          </p:txBody>
        </p:sp>
        <p:sp>
          <p:nvSpPr>
            <p:cNvPr id="56" name="Rectangle 55">
              <a:extLst>
                <a:ext uri="{FF2B5EF4-FFF2-40B4-BE49-F238E27FC236}">
                  <a16:creationId xmlns:a16="http://schemas.microsoft.com/office/drawing/2014/main" id="{77E6E373-6C73-4B2D-B7F8-AB4CB2CAE8CB}"/>
                </a:ext>
              </a:extLst>
            </p:cNvPr>
            <p:cNvSpPr/>
            <p:nvPr/>
          </p:nvSpPr>
          <p:spPr bwMode="auto">
            <a:xfrm>
              <a:off x="6302531" y="3531477"/>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“Desired”</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75%</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90%</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USAFA</a:t>
              </a:r>
            </a:p>
          </p:txBody>
        </p:sp>
        <p:sp>
          <p:nvSpPr>
            <p:cNvPr id="57" name="Rectangle 56">
              <a:extLst>
                <a:ext uri="{FF2B5EF4-FFF2-40B4-BE49-F238E27FC236}">
                  <a16:creationId xmlns:a16="http://schemas.microsoft.com/office/drawing/2014/main" id="{CF91299E-D362-4093-9ED2-0BB5CF537600}"/>
                </a:ext>
              </a:extLst>
            </p:cNvPr>
            <p:cNvSpPr/>
            <p:nvPr/>
          </p:nvSpPr>
          <p:spPr bwMode="auto">
            <a:xfrm>
              <a:off x="10479947" y="3531476"/>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“Permitted”</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100%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75%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ROTC</a:t>
              </a:r>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350589F-7E98-4770-AA7A-1B36D41759DB}"/>
                    </a:ext>
                  </a:extLst>
                </p:cNvPr>
                <p:cNvSpPr/>
                <p:nvPr/>
              </p:nvSpPr>
              <p:spPr bwMode="auto">
                <a:xfrm>
                  <a:off x="9148582" y="4649677"/>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5</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77" name="Rectangle 76">
                  <a:extLst>
                    <a:ext uri="{FF2B5EF4-FFF2-40B4-BE49-F238E27FC236}">
                      <a16:creationId xmlns:a16="http://schemas.microsoft.com/office/drawing/2014/main" id="{E044AB63-E0F3-4F8F-8C73-A0AC10A356FE}"/>
                    </a:ext>
                  </a:extLst>
                </p:cNvPr>
                <p:cNvSpPr>
                  <a:spLocks noRot="1" noChangeAspect="1" noMove="1" noResize="1" noEditPoints="1" noAdjustHandles="1" noChangeArrowheads="1" noChangeShapeType="1" noTextEdit="1"/>
                </p:cNvSpPr>
                <p:nvPr/>
              </p:nvSpPr>
              <p:spPr bwMode="auto">
                <a:xfrm>
                  <a:off x="9148582" y="4649677"/>
                  <a:ext cx="368072" cy="307274"/>
                </a:xfrm>
                <a:prstGeom prst="rect">
                  <a:avLst/>
                </a:prstGeom>
                <a:blipFill>
                  <a:blip r:embed="rId5"/>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88561049-600C-45FC-BB47-B6125389B08F}"/>
                    </a:ext>
                  </a:extLst>
                </p:cNvPr>
                <p:cNvSpPr/>
                <p:nvPr/>
              </p:nvSpPr>
              <p:spPr bwMode="auto">
                <a:xfrm>
                  <a:off x="7062549" y="464529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78" name="Rectangle 77">
                  <a:extLst>
                    <a:ext uri="{FF2B5EF4-FFF2-40B4-BE49-F238E27FC236}">
                      <a16:creationId xmlns:a16="http://schemas.microsoft.com/office/drawing/2014/main" id="{49E127E8-4DF8-4879-A1D5-73534B7BC416}"/>
                    </a:ext>
                  </a:extLst>
                </p:cNvPr>
                <p:cNvSpPr>
                  <a:spLocks noRot="1" noChangeAspect="1" noMove="1" noResize="1" noEditPoints="1" noAdjustHandles="1" noChangeArrowheads="1" noChangeShapeType="1" noTextEdit="1"/>
                </p:cNvSpPr>
                <p:nvPr/>
              </p:nvSpPr>
              <p:spPr bwMode="auto">
                <a:xfrm>
                  <a:off x="7062549" y="4645291"/>
                  <a:ext cx="368072" cy="307274"/>
                </a:xfrm>
                <a:prstGeom prst="rect">
                  <a:avLst/>
                </a:prstGeom>
                <a:blipFill>
                  <a:blip r:embed="rId6"/>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821B2547-D58D-403E-8223-2AEF30563965}"/>
                    </a:ext>
                  </a:extLst>
                </p:cNvPr>
                <p:cNvSpPr/>
                <p:nvPr/>
              </p:nvSpPr>
              <p:spPr bwMode="auto">
                <a:xfrm>
                  <a:off x="11234615" y="464529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79" name="Rectangle 78">
                  <a:extLst>
                    <a:ext uri="{FF2B5EF4-FFF2-40B4-BE49-F238E27FC236}">
                      <a16:creationId xmlns:a16="http://schemas.microsoft.com/office/drawing/2014/main" id="{867178B0-9684-411C-915B-1B00FE9F821B}"/>
                    </a:ext>
                  </a:extLst>
                </p:cNvPr>
                <p:cNvSpPr>
                  <a:spLocks noRot="1" noChangeAspect="1" noMove="1" noResize="1" noEditPoints="1" noAdjustHandles="1" noChangeArrowheads="1" noChangeShapeType="1" noTextEdit="1"/>
                </p:cNvSpPr>
                <p:nvPr/>
              </p:nvSpPr>
              <p:spPr bwMode="auto">
                <a:xfrm>
                  <a:off x="11234615" y="4645291"/>
                  <a:ext cx="368072" cy="307274"/>
                </a:xfrm>
                <a:prstGeom prst="rect">
                  <a:avLst/>
                </a:prstGeom>
                <a:blipFill>
                  <a:blip r:embed="rId7"/>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61" name="Rectangle 60">
              <a:extLst>
                <a:ext uri="{FF2B5EF4-FFF2-40B4-BE49-F238E27FC236}">
                  <a16:creationId xmlns:a16="http://schemas.microsoft.com/office/drawing/2014/main" id="{68689AF4-3F34-45D9-AF53-287C84CE9A3B}"/>
                </a:ext>
              </a:extLst>
            </p:cNvPr>
            <p:cNvSpPr/>
            <p:nvPr/>
          </p:nvSpPr>
          <p:spPr bwMode="auto">
            <a:xfrm>
              <a:off x="8387137" y="5028379"/>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“Permitted”</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60%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20%</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USAFA</a:t>
              </a:r>
            </a:p>
          </p:txBody>
        </p:sp>
        <p:sp>
          <p:nvSpPr>
            <p:cNvPr id="62" name="Rectangle 61">
              <a:extLst>
                <a:ext uri="{FF2B5EF4-FFF2-40B4-BE49-F238E27FC236}">
                  <a16:creationId xmlns:a16="http://schemas.microsoft.com/office/drawing/2014/main" id="{15810AF2-7AD7-48B8-81C4-DC884CBA2218}"/>
                </a:ext>
              </a:extLst>
            </p:cNvPr>
            <p:cNvSpPr/>
            <p:nvPr/>
          </p:nvSpPr>
          <p:spPr bwMode="auto">
            <a:xfrm>
              <a:off x="6301104" y="5028379"/>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“Mandatory”</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20%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85%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ROTC</a:t>
              </a:r>
            </a:p>
          </p:txBody>
        </p:sp>
        <p:sp>
          <p:nvSpPr>
            <p:cNvPr id="63" name="Rectangle 62">
              <a:extLst>
                <a:ext uri="{FF2B5EF4-FFF2-40B4-BE49-F238E27FC236}">
                  <a16:creationId xmlns:a16="http://schemas.microsoft.com/office/drawing/2014/main" id="{1F0A9375-04E8-4DD9-81C1-C9D19D1D50EF}"/>
                </a:ext>
              </a:extLst>
            </p:cNvPr>
            <p:cNvSpPr/>
            <p:nvPr/>
          </p:nvSpPr>
          <p:spPr bwMode="auto">
            <a:xfrm>
              <a:off x="10478520" y="5028378"/>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“Desired”</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30%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60%</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ROTC</a:t>
              </a:r>
            </a:p>
          </p:txBody>
        </p:sp>
        <p:sp>
          <p:nvSpPr>
            <p:cNvPr id="64" name="Rectangle 63">
              <a:extLst>
                <a:ext uri="{FF2B5EF4-FFF2-40B4-BE49-F238E27FC236}">
                  <a16:creationId xmlns:a16="http://schemas.microsoft.com/office/drawing/2014/main" id="{29FF63B3-A126-4214-B5B6-B68622368794}"/>
                </a:ext>
              </a:extLst>
            </p:cNvPr>
            <p:cNvSpPr/>
            <p:nvPr/>
          </p:nvSpPr>
          <p:spPr bwMode="auto">
            <a:xfrm>
              <a:off x="5957475" y="2634344"/>
              <a:ext cx="6750284" cy="39433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charset="0"/>
                </a:rPr>
                <a:t>Eligible Cadets for AFSC “15A” </a:t>
              </a:r>
            </a:p>
          </p:txBody>
        </p:sp>
      </p:grpSp>
      <p:sp>
        <p:nvSpPr>
          <p:cNvPr id="4" name="Rectangle 3">
            <a:hlinkClick r:id="rId15" action="ppaction://hlinksldjump"/>
            <a:extLst>
              <a:ext uri="{FF2B5EF4-FFF2-40B4-BE49-F238E27FC236}">
                <a16:creationId xmlns:a16="http://schemas.microsoft.com/office/drawing/2014/main" id="{D0689575-CDEA-6DF3-779B-EEF95BDC3CD0}"/>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474324835"/>
      </p:ext>
    </p:extLst>
  </p:cSld>
  <p:clrMapOvr>
    <a:masterClrMapping/>
  </p:clrMapOvr>
  <p:transition advClick="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p:txBody>
          <a:bodyPr/>
          <a:lstStyle/>
          <a:p>
            <a:r>
              <a:rPr lang="en-US" dirty="0"/>
              <a:t>Original Model Issues</a:t>
            </a:r>
            <a:endParaRPr lang="en-US" b="1" dirty="0"/>
          </a:p>
          <a:p>
            <a:pPr lvl="1"/>
            <a:r>
              <a:rPr lang="en-US" dirty="0">
                <a:cs typeface="Arial"/>
              </a:rPr>
              <a:t>AFSCs prefer solution sets of cadets, not cadets individually</a:t>
            </a: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99" name="TextBox 98">
            <a:extLst>
              <a:ext uri="{FF2B5EF4-FFF2-40B4-BE49-F238E27FC236}">
                <a16:creationId xmlns:a16="http://schemas.microsoft.com/office/drawing/2014/main" id="{F0FF73B4-1A29-44CE-82D8-CF84B2525473}"/>
              </a:ext>
            </a:extLst>
          </p:cNvPr>
          <p:cNvSpPr txBox="1"/>
          <p:nvPr/>
        </p:nvSpPr>
        <p:spPr>
          <a:xfrm>
            <a:off x="4848730" y="6517795"/>
            <a:ext cx="3796290" cy="369332"/>
          </a:xfrm>
          <a:prstGeom prst="rect">
            <a:avLst/>
          </a:prstGeom>
          <a:noFill/>
        </p:spPr>
        <p:txBody>
          <a:bodyPr wrap="square" rtlCol="0">
            <a:spAutoFit/>
          </a:bodyPr>
          <a:lstStyle/>
          <a:p>
            <a:pPr>
              <a:buNone/>
            </a:pPr>
            <a:r>
              <a:rPr lang="en-US" sz="1800" dirty="0">
                <a:latin typeface="+mj-lt"/>
                <a:cs typeface="Arial"/>
              </a:rPr>
              <a:t>SOC = “Source of Commissioning”</a:t>
            </a:r>
          </a:p>
        </p:txBody>
      </p:sp>
      <p:grpSp>
        <p:nvGrpSpPr>
          <p:cNvPr id="39" name="Group 38">
            <a:extLst>
              <a:ext uri="{FF2B5EF4-FFF2-40B4-BE49-F238E27FC236}">
                <a16:creationId xmlns:a16="http://schemas.microsoft.com/office/drawing/2014/main" id="{057CD315-AEF0-4C83-B51B-4B2991031E68}"/>
              </a:ext>
            </a:extLst>
          </p:cNvPr>
          <p:cNvGrpSpPr/>
          <p:nvPr/>
        </p:nvGrpSpPr>
        <p:grpSpPr>
          <a:xfrm>
            <a:off x="7498249" y="2652629"/>
            <a:ext cx="5553139" cy="3604312"/>
            <a:chOff x="328377" y="2634344"/>
            <a:chExt cx="5553139" cy="3604312"/>
          </a:xfrm>
        </p:grpSpPr>
        <p:sp>
          <p:nvSpPr>
            <p:cNvPr id="40" name="Rectangle 39">
              <a:extLst>
                <a:ext uri="{FF2B5EF4-FFF2-40B4-BE49-F238E27FC236}">
                  <a16:creationId xmlns:a16="http://schemas.microsoft.com/office/drawing/2014/main" id="{508161EA-3D58-439C-A0CE-F6D9B99569C4}"/>
                </a:ext>
              </a:extLst>
            </p:cNvPr>
            <p:cNvSpPr/>
            <p:nvPr/>
          </p:nvSpPr>
          <p:spPr bwMode="auto">
            <a:xfrm>
              <a:off x="328377" y="2634344"/>
              <a:ext cx="2713820" cy="3604312"/>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1" name="Rectangle 40">
              <a:extLst>
                <a:ext uri="{FF2B5EF4-FFF2-40B4-BE49-F238E27FC236}">
                  <a16:creationId xmlns:a16="http://schemas.microsoft.com/office/drawing/2014/main" id="{5FF78A2D-40F2-4E49-9B80-44FED14C4470}"/>
                </a:ext>
              </a:extLst>
            </p:cNvPr>
            <p:cNvSpPr/>
            <p:nvPr/>
          </p:nvSpPr>
          <p:spPr bwMode="auto">
            <a:xfrm>
              <a:off x="3143444" y="2634344"/>
              <a:ext cx="2713820" cy="360431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2" name="Rectangle 41">
              <a:extLst>
                <a:ext uri="{FF2B5EF4-FFF2-40B4-BE49-F238E27FC236}">
                  <a16:creationId xmlns:a16="http://schemas.microsoft.com/office/drawing/2014/main" id="{117CA029-25BE-465F-9BE1-0CCF6B4CA4DF}"/>
                </a:ext>
              </a:extLst>
            </p:cNvPr>
            <p:cNvSpPr/>
            <p:nvPr/>
          </p:nvSpPr>
          <p:spPr bwMode="auto">
            <a:xfrm>
              <a:off x="771402" y="2811582"/>
              <a:ext cx="1827769" cy="43420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15A Solution 1</a:t>
              </a:r>
            </a:p>
          </p:txBody>
        </p:sp>
        <p:sp>
          <p:nvSpPr>
            <p:cNvPr id="43" name="Rectangle 42">
              <a:extLst>
                <a:ext uri="{FF2B5EF4-FFF2-40B4-BE49-F238E27FC236}">
                  <a16:creationId xmlns:a16="http://schemas.microsoft.com/office/drawing/2014/main" id="{78F89D3F-3CCB-4BE7-BA6E-3FC6A7E07591}"/>
                </a:ext>
              </a:extLst>
            </p:cNvPr>
            <p:cNvSpPr/>
            <p:nvPr/>
          </p:nvSpPr>
          <p:spPr bwMode="auto">
            <a:xfrm>
              <a:off x="3587283" y="2811581"/>
              <a:ext cx="1827769" cy="43420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15A Solution 2</a:t>
              </a:r>
            </a:p>
          </p:txBody>
        </p: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31FFEBFB-91E9-4FA9-9B0F-BFD83CB5E62F}"/>
                    </a:ext>
                  </a:extLst>
                </p:cNvPr>
                <p:cNvSpPr/>
                <p:nvPr/>
              </p:nvSpPr>
              <p:spPr bwMode="auto">
                <a:xfrm>
                  <a:off x="561251" y="3406088"/>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44" name="Rectangle 43">
                  <a:extLst>
                    <a:ext uri="{FF2B5EF4-FFF2-40B4-BE49-F238E27FC236}">
                      <a16:creationId xmlns:a16="http://schemas.microsoft.com/office/drawing/2014/main" id="{31FFEBFB-91E9-4FA9-9B0F-BFD83CB5E62F}"/>
                    </a:ext>
                  </a:extLst>
                </p:cNvPr>
                <p:cNvSpPr>
                  <a:spLocks noRot="1" noChangeAspect="1" noMove="1" noResize="1" noEditPoints="1" noAdjustHandles="1" noChangeArrowheads="1" noChangeShapeType="1" noTextEdit="1"/>
                </p:cNvSpPr>
                <p:nvPr/>
              </p:nvSpPr>
              <p:spPr bwMode="auto">
                <a:xfrm>
                  <a:off x="561251" y="3406088"/>
                  <a:ext cx="368072" cy="307274"/>
                </a:xfrm>
                <a:prstGeom prst="rect">
                  <a:avLst/>
                </a:prstGeom>
                <a:blipFill>
                  <a:blip r:embed="rId2"/>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C686D0F-D5B2-4192-B723-BD6D06F47EB5}"/>
                    </a:ext>
                  </a:extLst>
                </p:cNvPr>
                <p:cNvSpPr/>
                <p:nvPr/>
              </p:nvSpPr>
              <p:spPr bwMode="auto">
                <a:xfrm>
                  <a:off x="2426690" y="3425288"/>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45" name="Rectangle 44">
                  <a:extLst>
                    <a:ext uri="{FF2B5EF4-FFF2-40B4-BE49-F238E27FC236}">
                      <a16:creationId xmlns:a16="http://schemas.microsoft.com/office/drawing/2014/main" id="{9C686D0F-D5B2-4192-B723-BD6D06F47EB5}"/>
                    </a:ext>
                  </a:extLst>
                </p:cNvPr>
                <p:cNvSpPr>
                  <a:spLocks noRot="1" noChangeAspect="1" noMove="1" noResize="1" noEditPoints="1" noAdjustHandles="1" noChangeArrowheads="1" noChangeShapeType="1" noTextEdit="1"/>
                </p:cNvSpPr>
                <p:nvPr/>
              </p:nvSpPr>
              <p:spPr bwMode="auto">
                <a:xfrm>
                  <a:off x="2426690" y="3425288"/>
                  <a:ext cx="368072" cy="307274"/>
                </a:xfrm>
                <a:prstGeom prst="rect">
                  <a:avLst/>
                </a:prstGeom>
                <a:blipFill>
                  <a:blip r:embed="rId3"/>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1DBEB181-4335-490A-88AE-487B3C0A3CE7}"/>
                    </a:ext>
                  </a:extLst>
                </p:cNvPr>
                <p:cNvSpPr/>
                <p:nvPr/>
              </p:nvSpPr>
              <p:spPr bwMode="auto">
                <a:xfrm>
                  <a:off x="1183064" y="342302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2</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46" name="Rectangle 45">
                  <a:extLst>
                    <a:ext uri="{FF2B5EF4-FFF2-40B4-BE49-F238E27FC236}">
                      <a16:creationId xmlns:a16="http://schemas.microsoft.com/office/drawing/2014/main" id="{1DBEB181-4335-490A-88AE-487B3C0A3CE7}"/>
                    </a:ext>
                  </a:extLst>
                </p:cNvPr>
                <p:cNvSpPr>
                  <a:spLocks noRot="1" noChangeAspect="1" noMove="1" noResize="1" noEditPoints="1" noAdjustHandles="1" noChangeArrowheads="1" noChangeShapeType="1" noTextEdit="1"/>
                </p:cNvSpPr>
                <p:nvPr/>
              </p:nvSpPr>
              <p:spPr bwMode="auto">
                <a:xfrm>
                  <a:off x="1183064" y="3423021"/>
                  <a:ext cx="368072" cy="307274"/>
                </a:xfrm>
                <a:prstGeom prst="rect">
                  <a:avLst/>
                </a:prstGeom>
                <a:blipFill>
                  <a:blip r:embed="rId4"/>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CEC0EF16-075D-4A79-BC35-A84B6C631326}"/>
                    </a:ext>
                  </a:extLst>
                </p:cNvPr>
                <p:cNvSpPr/>
                <p:nvPr/>
              </p:nvSpPr>
              <p:spPr bwMode="auto">
                <a:xfrm>
                  <a:off x="1804877" y="342302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3</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47" name="Rectangle 46">
                  <a:extLst>
                    <a:ext uri="{FF2B5EF4-FFF2-40B4-BE49-F238E27FC236}">
                      <a16:creationId xmlns:a16="http://schemas.microsoft.com/office/drawing/2014/main" id="{CEC0EF16-075D-4A79-BC35-A84B6C631326}"/>
                    </a:ext>
                  </a:extLst>
                </p:cNvPr>
                <p:cNvSpPr>
                  <a:spLocks noRot="1" noChangeAspect="1" noMove="1" noResize="1" noEditPoints="1" noAdjustHandles="1" noChangeArrowheads="1" noChangeShapeType="1" noTextEdit="1"/>
                </p:cNvSpPr>
                <p:nvPr/>
              </p:nvSpPr>
              <p:spPr bwMode="auto">
                <a:xfrm>
                  <a:off x="1804877" y="3423021"/>
                  <a:ext cx="368072" cy="307274"/>
                </a:xfrm>
                <a:prstGeom prst="rect">
                  <a:avLst/>
                </a:prstGeom>
                <a:blipFill>
                  <a:blip r:embed="rId5"/>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grpSp>
          <p:nvGrpSpPr>
            <p:cNvPr id="48" name="Group 47">
              <a:extLst>
                <a:ext uri="{FF2B5EF4-FFF2-40B4-BE49-F238E27FC236}">
                  <a16:creationId xmlns:a16="http://schemas.microsoft.com/office/drawing/2014/main" id="{D5C11DAE-B280-410B-B158-7EFC22B116A2}"/>
                </a:ext>
              </a:extLst>
            </p:cNvPr>
            <p:cNvGrpSpPr/>
            <p:nvPr/>
          </p:nvGrpSpPr>
          <p:grpSpPr>
            <a:xfrm>
              <a:off x="3471110" y="3423019"/>
              <a:ext cx="2083226" cy="324207"/>
              <a:chOff x="3526153" y="3421478"/>
              <a:chExt cx="2083226" cy="324207"/>
            </a:xfrm>
          </p:grpSpPr>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D41920C6-FFBC-4D55-875F-13AFDDCD11A5}"/>
                      </a:ext>
                    </a:extLst>
                  </p:cNvPr>
                  <p:cNvSpPr/>
                  <p:nvPr/>
                </p:nvSpPr>
                <p:spPr bwMode="auto">
                  <a:xfrm>
                    <a:off x="3526153" y="3421478"/>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2</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51" name="Rectangle 50">
                    <a:extLst>
                      <a:ext uri="{FF2B5EF4-FFF2-40B4-BE49-F238E27FC236}">
                        <a16:creationId xmlns:a16="http://schemas.microsoft.com/office/drawing/2014/main" id="{D41920C6-FFBC-4D55-875F-13AFDDCD11A5}"/>
                      </a:ext>
                    </a:extLst>
                  </p:cNvPr>
                  <p:cNvSpPr>
                    <a:spLocks noRot="1" noChangeAspect="1" noMove="1" noResize="1" noEditPoints="1" noAdjustHandles="1" noChangeArrowheads="1" noChangeShapeType="1" noTextEdit="1"/>
                  </p:cNvSpPr>
                  <p:nvPr/>
                </p:nvSpPr>
                <p:spPr bwMode="auto">
                  <a:xfrm>
                    <a:off x="3526153" y="3421478"/>
                    <a:ext cx="368072" cy="307274"/>
                  </a:xfrm>
                  <a:prstGeom prst="rect">
                    <a:avLst/>
                  </a:prstGeom>
                  <a:blipFill>
                    <a:blip r:embed="rId6"/>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06A96B7A-CEA8-4880-8A36-4E0AF1098C9E}"/>
                      </a:ext>
                    </a:extLst>
                  </p:cNvPr>
                  <p:cNvSpPr/>
                  <p:nvPr/>
                </p:nvSpPr>
                <p:spPr bwMode="auto">
                  <a:xfrm>
                    <a:off x="4380692" y="343841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5</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52" name="Rectangle 51">
                    <a:extLst>
                      <a:ext uri="{FF2B5EF4-FFF2-40B4-BE49-F238E27FC236}">
                        <a16:creationId xmlns:a16="http://schemas.microsoft.com/office/drawing/2014/main" id="{06A96B7A-CEA8-4880-8A36-4E0AF1098C9E}"/>
                      </a:ext>
                    </a:extLst>
                  </p:cNvPr>
                  <p:cNvSpPr>
                    <a:spLocks noRot="1" noChangeAspect="1" noMove="1" noResize="1" noEditPoints="1" noAdjustHandles="1" noChangeArrowheads="1" noChangeShapeType="1" noTextEdit="1"/>
                  </p:cNvSpPr>
                  <p:nvPr/>
                </p:nvSpPr>
                <p:spPr bwMode="auto">
                  <a:xfrm>
                    <a:off x="4380692" y="3438411"/>
                    <a:ext cx="368072" cy="307274"/>
                  </a:xfrm>
                  <a:prstGeom prst="rect">
                    <a:avLst/>
                  </a:prstGeom>
                  <a:blipFill>
                    <a:blip r:embed="rId7"/>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62B38B75-D011-438B-8CEC-F5473ACCC950}"/>
                      </a:ext>
                    </a:extLst>
                  </p:cNvPr>
                  <p:cNvSpPr/>
                  <p:nvPr/>
                </p:nvSpPr>
                <p:spPr bwMode="auto">
                  <a:xfrm>
                    <a:off x="5241307" y="343841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53" name="Rectangle 52">
                    <a:extLst>
                      <a:ext uri="{FF2B5EF4-FFF2-40B4-BE49-F238E27FC236}">
                        <a16:creationId xmlns:a16="http://schemas.microsoft.com/office/drawing/2014/main" id="{62B38B75-D011-438B-8CEC-F5473ACCC950}"/>
                      </a:ext>
                    </a:extLst>
                  </p:cNvPr>
                  <p:cNvSpPr>
                    <a:spLocks noRot="1" noChangeAspect="1" noMove="1" noResize="1" noEditPoints="1" noAdjustHandles="1" noChangeArrowheads="1" noChangeShapeType="1" noTextEdit="1"/>
                  </p:cNvSpPr>
                  <p:nvPr/>
                </p:nvSpPr>
                <p:spPr bwMode="auto">
                  <a:xfrm>
                    <a:off x="5241307" y="3438411"/>
                    <a:ext cx="368072" cy="307274"/>
                  </a:xfrm>
                  <a:prstGeom prst="rect">
                    <a:avLst/>
                  </a:prstGeom>
                  <a:blipFill>
                    <a:blip r:embed="rId8"/>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grpSp>
        <p:sp>
          <p:nvSpPr>
            <p:cNvPr id="49" name="Rectangle 48">
              <a:extLst>
                <a:ext uri="{FF2B5EF4-FFF2-40B4-BE49-F238E27FC236}">
                  <a16:creationId xmlns:a16="http://schemas.microsoft.com/office/drawing/2014/main" id="{7043CAD4-9D46-442F-89B7-74BF8BC89F72}"/>
                </a:ext>
              </a:extLst>
            </p:cNvPr>
            <p:cNvSpPr/>
            <p:nvPr/>
          </p:nvSpPr>
          <p:spPr bwMode="auto">
            <a:xfrm>
              <a:off x="436497" y="4091681"/>
              <a:ext cx="2655031" cy="178332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Arial" charset="0"/>
                </a:rPr>
                <a:t>Average Merit: 0.7125</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t>USAFA Proportion: 0.25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Mandatory Proportion: 0.5</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t>Desired Proportion: 0.25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Permitted Proportion: 0.25</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t>Average Utility: 0.5875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Number of Cadets: 4</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p:txBody>
        </p:sp>
        <p:sp>
          <p:nvSpPr>
            <p:cNvPr id="50" name="Rectangle 49">
              <a:extLst>
                <a:ext uri="{FF2B5EF4-FFF2-40B4-BE49-F238E27FC236}">
                  <a16:creationId xmlns:a16="http://schemas.microsoft.com/office/drawing/2014/main" id="{47F4BB17-69C3-4B93-BD7B-AB5EB5E70265}"/>
                </a:ext>
              </a:extLst>
            </p:cNvPr>
            <p:cNvSpPr/>
            <p:nvPr/>
          </p:nvSpPr>
          <p:spPr bwMode="auto">
            <a:xfrm>
              <a:off x="3226485" y="4091681"/>
              <a:ext cx="2655031" cy="178332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Average Merit: 0.383</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t>USAFA Proportion: 0.33</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Mandatory Proportion: 0.33</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t>Desired Proportion: 0.33</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Permitted Proportion: 0.33</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t>Average Utility: 0.433</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Number of Cadets: 3</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p:txBody>
        </p:sp>
      </p:grpSp>
      <p:grpSp>
        <p:nvGrpSpPr>
          <p:cNvPr id="35" name="Group 34">
            <a:extLst>
              <a:ext uri="{FF2B5EF4-FFF2-40B4-BE49-F238E27FC236}">
                <a16:creationId xmlns:a16="http://schemas.microsoft.com/office/drawing/2014/main" id="{78653228-5A44-4EAE-A181-9D16A48BF7CC}"/>
              </a:ext>
            </a:extLst>
          </p:cNvPr>
          <p:cNvGrpSpPr/>
          <p:nvPr/>
        </p:nvGrpSpPr>
        <p:grpSpPr>
          <a:xfrm>
            <a:off x="643098" y="2652629"/>
            <a:ext cx="6753904" cy="3604312"/>
            <a:chOff x="5957475" y="2634344"/>
            <a:chExt cx="6753904" cy="3604312"/>
          </a:xfrm>
        </p:grpSpPr>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A019254C-3F66-4907-9A22-F9CCC39C8DA5}"/>
                    </a:ext>
                  </a:extLst>
                </p:cNvPr>
                <p:cNvSpPr/>
                <p:nvPr/>
              </p:nvSpPr>
              <p:spPr bwMode="auto">
                <a:xfrm>
                  <a:off x="9150009" y="3152775"/>
                  <a:ext cx="368072" cy="307274"/>
                </a:xfrm>
                <a:prstGeom prst="rect">
                  <a:avLst/>
                </a:prstGeom>
                <a:solidFill>
                  <a:schemeClr val="accent2">
                    <a:lumMod val="20000"/>
                    <a:lumOff val="8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2</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36" name="Rectangle 35">
                  <a:extLst>
                    <a:ext uri="{FF2B5EF4-FFF2-40B4-BE49-F238E27FC236}">
                      <a16:creationId xmlns:a16="http://schemas.microsoft.com/office/drawing/2014/main" id="{A019254C-3F66-4907-9A22-F9CCC39C8DA5}"/>
                    </a:ext>
                  </a:extLst>
                </p:cNvPr>
                <p:cNvSpPr>
                  <a:spLocks noRot="1" noChangeAspect="1" noMove="1" noResize="1" noEditPoints="1" noAdjustHandles="1" noChangeArrowheads="1" noChangeShapeType="1" noTextEdit="1"/>
                </p:cNvSpPr>
                <p:nvPr/>
              </p:nvSpPr>
              <p:spPr bwMode="auto">
                <a:xfrm>
                  <a:off x="9150009" y="3152775"/>
                  <a:ext cx="368072" cy="307274"/>
                </a:xfrm>
                <a:prstGeom prst="rect">
                  <a:avLst/>
                </a:prstGeom>
                <a:blipFill>
                  <a:blip r:embed="rId9"/>
                  <a:stretch>
                    <a:fillRect/>
                  </a:stretch>
                </a:blipFill>
                <a:ln w="19050" cap="flat" cmpd="sng" algn="ctr">
                  <a:solidFill>
                    <a:srgbClr val="FF0000"/>
                  </a:solidFill>
                  <a:prstDash val="solid"/>
                  <a:round/>
                  <a:headEnd type="none" w="med" len="med"/>
                  <a:tailEnd type="none" w="med" len="med"/>
                </a:ln>
                <a:effectLst/>
              </p:spPr>
              <p:txBody>
                <a:bodyPr/>
                <a:lstStyle/>
                <a:p>
                  <a:r>
                    <a:rPr lang="en-US">
                      <a:noFill/>
                    </a:rPr>
                    <a:t> </a:t>
                  </a:r>
                </a:p>
              </p:txBody>
            </p:sp>
          </mc:Fallback>
        </mc:AlternateContent>
        <p:sp>
          <p:nvSpPr>
            <p:cNvPr id="37" name="Rectangle 36">
              <a:extLst>
                <a:ext uri="{FF2B5EF4-FFF2-40B4-BE49-F238E27FC236}">
                  <a16:creationId xmlns:a16="http://schemas.microsoft.com/office/drawing/2014/main" id="{8F4C9217-85E5-4F90-8205-B8B95A6365CB}"/>
                </a:ext>
              </a:extLst>
            </p:cNvPr>
            <p:cNvSpPr/>
            <p:nvPr/>
          </p:nvSpPr>
          <p:spPr bwMode="auto">
            <a:xfrm>
              <a:off x="5961095" y="2634344"/>
              <a:ext cx="6750284" cy="360431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71B3BCA3-D1C6-4876-8327-620FD934438A}"/>
                    </a:ext>
                  </a:extLst>
                </p:cNvPr>
                <p:cNvSpPr/>
                <p:nvPr/>
              </p:nvSpPr>
              <p:spPr bwMode="auto">
                <a:xfrm>
                  <a:off x="7063976" y="3148389"/>
                  <a:ext cx="368072" cy="307274"/>
                </a:xfrm>
                <a:prstGeom prst="rect">
                  <a:avLst/>
                </a:prstGeom>
                <a:solidFill>
                  <a:schemeClr val="accent2">
                    <a:lumMod val="20000"/>
                    <a:lumOff val="8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38" name="Rectangle 37">
                  <a:extLst>
                    <a:ext uri="{FF2B5EF4-FFF2-40B4-BE49-F238E27FC236}">
                      <a16:creationId xmlns:a16="http://schemas.microsoft.com/office/drawing/2014/main" id="{71B3BCA3-D1C6-4876-8327-620FD934438A}"/>
                    </a:ext>
                  </a:extLst>
                </p:cNvPr>
                <p:cNvSpPr>
                  <a:spLocks noRot="1" noChangeAspect="1" noMove="1" noResize="1" noEditPoints="1" noAdjustHandles="1" noChangeArrowheads="1" noChangeShapeType="1" noTextEdit="1"/>
                </p:cNvSpPr>
                <p:nvPr/>
              </p:nvSpPr>
              <p:spPr bwMode="auto">
                <a:xfrm>
                  <a:off x="7063976" y="3148389"/>
                  <a:ext cx="368072" cy="307274"/>
                </a:xfrm>
                <a:prstGeom prst="rect">
                  <a:avLst/>
                </a:prstGeom>
                <a:blipFill>
                  <a:blip r:embed="rId10"/>
                  <a:stretch>
                    <a:fillRect/>
                  </a:stretch>
                </a:blipFill>
                <a:ln w="19050" cap="flat" cmpd="sng" algn="ctr">
                  <a:solidFill>
                    <a:srgbClr val="FF000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52CAE056-47DF-4961-B6F7-A301739466D7}"/>
                    </a:ext>
                  </a:extLst>
                </p:cNvPr>
                <p:cNvSpPr/>
                <p:nvPr/>
              </p:nvSpPr>
              <p:spPr bwMode="auto">
                <a:xfrm>
                  <a:off x="11236042" y="3148389"/>
                  <a:ext cx="368072" cy="307274"/>
                </a:xfrm>
                <a:prstGeom prst="rect">
                  <a:avLst/>
                </a:prstGeom>
                <a:solidFill>
                  <a:schemeClr val="accent2">
                    <a:lumMod val="20000"/>
                    <a:lumOff val="8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3</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54" name="Rectangle 53">
                  <a:extLst>
                    <a:ext uri="{FF2B5EF4-FFF2-40B4-BE49-F238E27FC236}">
                      <a16:creationId xmlns:a16="http://schemas.microsoft.com/office/drawing/2014/main" id="{52CAE056-47DF-4961-B6F7-A301739466D7}"/>
                    </a:ext>
                  </a:extLst>
                </p:cNvPr>
                <p:cNvSpPr>
                  <a:spLocks noRot="1" noChangeAspect="1" noMove="1" noResize="1" noEditPoints="1" noAdjustHandles="1" noChangeArrowheads="1" noChangeShapeType="1" noTextEdit="1"/>
                </p:cNvSpPr>
                <p:nvPr/>
              </p:nvSpPr>
              <p:spPr bwMode="auto">
                <a:xfrm>
                  <a:off x="11236042" y="3148389"/>
                  <a:ext cx="368072" cy="307274"/>
                </a:xfrm>
                <a:prstGeom prst="rect">
                  <a:avLst/>
                </a:prstGeom>
                <a:blipFill>
                  <a:blip r:embed="rId11"/>
                  <a:stretch>
                    <a:fillRect/>
                  </a:stretch>
                </a:blipFill>
                <a:ln w="19050" cap="flat" cmpd="sng" algn="ctr">
                  <a:solidFill>
                    <a:srgbClr val="FF0000"/>
                  </a:solidFill>
                  <a:prstDash val="solid"/>
                  <a:round/>
                  <a:headEnd type="none" w="med" len="med"/>
                  <a:tailEnd type="none" w="med" len="med"/>
                </a:ln>
                <a:effectLst/>
              </p:spPr>
              <p:txBody>
                <a:bodyPr/>
                <a:lstStyle/>
                <a:p>
                  <a:r>
                    <a:rPr lang="en-US">
                      <a:noFill/>
                    </a:rPr>
                    <a:t> </a:t>
                  </a:r>
                </a:p>
              </p:txBody>
            </p:sp>
          </mc:Fallback>
        </mc:AlternateContent>
        <p:sp>
          <p:nvSpPr>
            <p:cNvPr id="55" name="Rectangle 54">
              <a:extLst>
                <a:ext uri="{FF2B5EF4-FFF2-40B4-BE49-F238E27FC236}">
                  <a16:creationId xmlns:a16="http://schemas.microsoft.com/office/drawing/2014/main" id="{8EAE7A98-6E2E-4C18-B4AF-B3D7B6C10C79}"/>
                </a:ext>
              </a:extLst>
            </p:cNvPr>
            <p:cNvSpPr/>
            <p:nvPr/>
          </p:nvSpPr>
          <p:spPr bwMode="auto">
            <a:xfrm>
              <a:off x="8388564" y="3531477"/>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“Mandatory”</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40%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solidFill>
                    <a:srgbClr val="FF0000"/>
                  </a:solidFill>
                </a:rPr>
                <a:t>Percentile:  35%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ROTC</a:t>
              </a:r>
            </a:p>
          </p:txBody>
        </p:sp>
        <p:sp>
          <p:nvSpPr>
            <p:cNvPr id="56" name="Rectangle 55">
              <a:extLst>
                <a:ext uri="{FF2B5EF4-FFF2-40B4-BE49-F238E27FC236}">
                  <a16:creationId xmlns:a16="http://schemas.microsoft.com/office/drawing/2014/main" id="{77E6E373-6C73-4B2D-B7F8-AB4CB2CAE8CB}"/>
                </a:ext>
              </a:extLst>
            </p:cNvPr>
            <p:cNvSpPr/>
            <p:nvPr/>
          </p:nvSpPr>
          <p:spPr bwMode="auto">
            <a:xfrm>
              <a:off x="6302531" y="3531477"/>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“Desired”</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75%</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solidFill>
                    <a:srgbClr val="FF0000"/>
                  </a:solidFill>
                </a:rPr>
                <a:t>Percentile:  90%</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USAFA</a:t>
              </a:r>
            </a:p>
          </p:txBody>
        </p:sp>
        <p:sp>
          <p:nvSpPr>
            <p:cNvPr id="57" name="Rectangle 56">
              <a:extLst>
                <a:ext uri="{FF2B5EF4-FFF2-40B4-BE49-F238E27FC236}">
                  <a16:creationId xmlns:a16="http://schemas.microsoft.com/office/drawing/2014/main" id="{CF91299E-D362-4093-9ED2-0BB5CF537600}"/>
                </a:ext>
              </a:extLst>
            </p:cNvPr>
            <p:cNvSpPr/>
            <p:nvPr/>
          </p:nvSpPr>
          <p:spPr bwMode="auto">
            <a:xfrm>
              <a:off x="10479947" y="3531476"/>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“Permitted”</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100%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solidFill>
                    <a:srgbClr val="FF0000"/>
                  </a:solidFill>
                </a:rPr>
                <a:t>Percentile:  75%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ROTC</a:t>
              </a:r>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350589F-7E98-4770-AA7A-1B36D41759DB}"/>
                    </a:ext>
                  </a:extLst>
                </p:cNvPr>
                <p:cNvSpPr/>
                <p:nvPr/>
              </p:nvSpPr>
              <p:spPr bwMode="auto">
                <a:xfrm>
                  <a:off x="9148582" y="4649677"/>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5</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77" name="Rectangle 76">
                  <a:extLst>
                    <a:ext uri="{FF2B5EF4-FFF2-40B4-BE49-F238E27FC236}">
                      <a16:creationId xmlns:a16="http://schemas.microsoft.com/office/drawing/2014/main" id="{E044AB63-E0F3-4F8F-8C73-A0AC10A356FE}"/>
                    </a:ext>
                  </a:extLst>
                </p:cNvPr>
                <p:cNvSpPr>
                  <a:spLocks noRot="1" noChangeAspect="1" noMove="1" noResize="1" noEditPoints="1" noAdjustHandles="1" noChangeArrowheads="1" noChangeShapeType="1" noTextEdit="1"/>
                </p:cNvSpPr>
                <p:nvPr/>
              </p:nvSpPr>
              <p:spPr bwMode="auto">
                <a:xfrm>
                  <a:off x="9148582" y="4649677"/>
                  <a:ext cx="368072" cy="307274"/>
                </a:xfrm>
                <a:prstGeom prst="rect">
                  <a:avLst/>
                </a:prstGeom>
                <a:blipFill>
                  <a:blip r:embed="rId12"/>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88561049-600C-45FC-BB47-B6125389B08F}"/>
                    </a:ext>
                  </a:extLst>
                </p:cNvPr>
                <p:cNvSpPr/>
                <p:nvPr/>
              </p:nvSpPr>
              <p:spPr bwMode="auto">
                <a:xfrm>
                  <a:off x="7062549" y="4645291"/>
                  <a:ext cx="368072" cy="307274"/>
                </a:xfrm>
                <a:prstGeom prst="rect">
                  <a:avLst/>
                </a:prstGeom>
                <a:solidFill>
                  <a:schemeClr val="accent2">
                    <a:lumMod val="20000"/>
                    <a:lumOff val="8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59" name="Rectangle 58">
                  <a:extLst>
                    <a:ext uri="{FF2B5EF4-FFF2-40B4-BE49-F238E27FC236}">
                      <a16:creationId xmlns:a16="http://schemas.microsoft.com/office/drawing/2014/main" id="{88561049-600C-45FC-BB47-B6125389B08F}"/>
                    </a:ext>
                  </a:extLst>
                </p:cNvPr>
                <p:cNvSpPr>
                  <a:spLocks noRot="1" noChangeAspect="1" noMove="1" noResize="1" noEditPoints="1" noAdjustHandles="1" noChangeArrowheads="1" noChangeShapeType="1" noTextEdit="1"/>
                </p:cNvSpPr>
                <p:nvPr/>
              </p:nvSpPr>
              <p:spPr bwMode="auto">
                <a:xfrm>
                  <a:off x="7062549" y="4645291"/>
                  <a:ext cx="368072" cy="307274"/>
                </a:xfrm>
                <a:prstGeom prst="rect">
                  <a:avLst/>
                </a:prstGeom>
                <a:blipFill>
                  <a:blip r:embed="rId13"/>
                  <a:stretch>
                    <a:fillRect/>
                  </a:stretch>
                </a:blipFill>
                <a:ln w="19050" cap="flat" cmpd="sng" algn="ctr">
                  <a:solidFill>
                    <a:srgbClr val="FF000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821B2547-D58D-403E-8223-2AEF30563965}"/>
                    </a:ext>
                  </a:extLst>
                </p:cNvPr>
                <p:cNvSpPr/>
                <p:nvPr/>
              </p:nvSpPr>
              <p:spPr bwMode="auto">
                <a:xfrm>
                  <a:off x="11234615" y="464529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79" name="Rectangle 78">
                  <a:extLst>
                    <a:ext uri="{FF2B5EF4-FFF2-40B4-BE49-F238E27FC236}">
                      <a16:creationId xmlns:a16="http://schemas.microsoft.com/office/drawing/2014/main" id="{867178B0-9684-411C-915B-1B00FE9F821B}"/>
                    </a:ext>
                  </a:extLst>
                </p:cNvPr>
                <p:cNvSpPr>
                  <a:spLocks noRot="1" noChangeAspect="1" noMove="1" noResize="1" noEditPoints="1" noAdjustHandles="1" noChangeArrowheads="1" noChangeShapeType="1" noTextEdit="1"/>
                </p:cNvSpPr>
                <p:nvPr/>
              </p:nvSpPr>
              <p:spPr bwMode="auto">
                <a:xfrm>
                  <a:off x="11234615" y="4645291"/>
                  <a:ext cx="368072" cy="307274"/>
                </a:xfrm>
                <a:prstGeom prst="rect">
                  <a:avLst/>
                </a:prstGeom>
                <a:blipFill>
                  <a:blip r:embed="rId14"/>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61" name="Rectangle 60">
              <a:extLst>
                <a:ext uri="{FF2B5EF4-FFF2-40B4-BE49-F238E27FC236}">
                  <a16:creationId xmlns:a16="http://schemas.microsoft.com/office/drawing/2014/main" id="{68689AF4-3F34-45D9-AF53-287C84CE9A3B}"/>
                </a:ext>
              </a:extLst>
            </p:cNvPr>
            <p:cNvSpPr/>
            <p:nvPr/>
          </p:nvSpPr>
          <p:spPr bwMode="auto">
            <a:xfrm>
              <a:off x="8387137" y="5028379"/>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“Permitted”</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60%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20%</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USAFA</a:t>
              </a:r>
            </a:p>
          </p:txBody>
        </p:sp>
        <p:sp>
          <p:nvSpPr>
            <p:cNvPr id="62" name="Rectangle 61">
              <a:extLst>
                <a:ext uri="{FF2B5EF4-FFF2-40B4-BE49-F238E27FC236}">
                  <a16:creationId xmlns:a16="http://schemas.microsoft.com/office/drawing/2014/main" id="{15810AF2-7AD7-48B8-81C4-DC884CBA2218}"/>
                </a:ext>
              </a:extLst>
            </p:cNvPr>
            <p:cNvSpPr/>
            <p:nvPr/>
          </p:nvSpPr>
          <p:spPr bwMode="auto">
            <a:xfrm>
              <a:off x="6301104" y="5028379"/>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“Mandatory”</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20%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solidFill>
                    <a:srgbClr val="FF0000"/>
                  </a:solidFill>
                </a:rPr>
                <a:t>Percentile:  85%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ROTC</a:t>
              </a:r>
            </a:p>
          </p:txBody>
        </p:sp>
        <p:sp>
          <p:nvSpPr>
            <p:cNvPr id="63" name="Rectangle 62">
              <a:extLst>
                <a:ext uri="{FF2B5EF4-FFF2-40B4-BE49-F238E27FC236}">
                  <a16:creationId xmlns:a16="http://schemas.microsoft.com/office/drawing/2014/main" id="{1F0A9375-04E8-4DD9-81C1-C9D19D1D50EF}"/>
                </a:ext>
              </a:extLst>
            </p:cNvPr>
            <p:cNvSpPr/>
            <p:nvPr/>
          </p:nvSpPr>
          <p:spPr bwMode="auto">
            <a:xfrm>
              <a:off x="10478520" y="5028378"/>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“Desired”</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30%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60%</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ROTC</a:t>
              </a:r>
            </a:p>
          </p:txBody>
        </p:sp>
        <p:sp>
          <p:nvSpPr>
            <p:cNvPr id="64" name="Rectangle 63">
              <a:extLst>
                <a:ext uri="{FF2B5EF4-FFF2-40B4-BE49-F238E27FC236}">
                  <a16:creationId xmlns:a16="http://schemas.microsoft.com/office/drawing/2014/main" id="{29FF63B3-A126-4214-B5B6-B68622368794}"/>
                </a:ext>
              </a:extLst>
            </p:cNvPr>
            <p:cNvSpPr/>
            <p:nvPr/>
          </p:nvSpPr>
          <p:spPr bwMode="auto">
            <a:xfrm>
              <a:off x="5957475" y="2634344"/>
              <a:ext cx="6750284" cy="39433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charset="0"/>
                </a:rPr>
                <a:t>Eligible Cadets for AFSC “15A” </a:t>
              </a:r>
            </a:p>
          </p:txBody>
        </p:sp>
      </p:grpSp>
      <p:sp>
        <p:nvSpPr>
          <p:cNvPr id="4" name="Rectangle 3">
            <a:hlinkClick r:id="rId15" action="ppaction://hlinksldjump"/>
            <a:extLst>
              <a:ext uri="{FF2B5EF4-FFF2-40B4-BE49-F238E27FC236}">
                <a16:creationId xmlns:a16="http://schemas.microsoft.com/office/drawing/2014/main" id="{E0615D26-6433-48FD-D85F-5E19F329CC85}"/>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012957347"/>
      </p:ext>
    </p:extLst>
  </p:cSld>
  <p:clrMapOvr>
    <a:masterClrMapping/>
  </p:clrMapOvr>
  <p:transition advClick="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p:txBody>
          <a:bodyPr/>
          <a:lstStyle/>
          <a:p>
            <a:r>
              <a:rPr lang="en-US" dirty="0"/>
              <a:t>Original Model Issues</a:t>
            </a:r>
          </a:p>
          <a:p>
            <a:pPr lvl="1"/>
            <a:r>
              <a:rPr lang="en-US" dirty="0">
                <a:cs typeface="Arial"/>
              </a:rPr>
              <a:t>AFSCs prefer solution sets of cadets, not cadets individually</a:t>
            </a: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99" name="TextBox 98">
            <a:extLst>
              <a:ext uri="{FF2B5EF4-FFF2-40B4-BE49-F238E27FC236}">
                <a16:creationId xmlns:a16="http://schemas.microsoft.com/office/drawing/2014/main" id="{F0FF73B4-1A29-44CE-82D8-CF84B2525473}"/>
              </a:ext>
            </a:extLst>
          </p:cNvPr>
          <p:cNvSpPr txBox="1"/>
          <p:nvPr/>
        </p:nvSpPr>
        <p:spPr>
          <a:xfrm>
            <a:off x="4848730" y="6517795"/>
            <a:ext cx="3796290" cy="369332"/>
          </a:xfrm>
          <a:prstGeom prst="rect">
            <a:avLst/>
          </a:prstGeom>
          <a:noFill/>
        </p:spPr>
        <p:txBody>
          <a:bodyPr wrap="square" rtlCol="0">
            <a:spAutoFit/>
          </a:bodyPr>
          <a:lstStyle/>
          <a:p>
            <a:pPr>
              <a:buNone/>
            </a:pPr>
            <a:r>
              <a:rPr lang="en-US" sz="1800" dirty="0">
                <a:latin typeface="+mj-lt"/>
                <a:cs typeface="Arial"/>
              </a:rPr>
              <a:t>SOC = “Source of Commissioning”</a:t>
            </a:r>
          </a:p>
        </p:txBody>
      </p:sp>
      <p:grpSp>
        <p:nvGrpSpPr>
          <p:cNvPr id="39" name="Group 38">
            <a:extLst>
              <a:ext uri="{FF2B5EF4-FFF2-40B4-BE49-F238E27FC236}">
                <a16:creationId xmlns:a16="http://schemas.microsoft.com/office/drawing/2014/main" id="{057CD315-AEF0-4C83-B51B-4B2991031E68}"/>
              </a:ext>
            </a:extLst>
          </p:cNvPr>
          <p:cNvGrpSpPr/>
          <p:nvPr/>
        </p:nvGrpSpPr>
        <p:grpSpPr>
          <a:xfrm>
            <a:off x="7498249" y="2652629"/>
            <a:ext cx="5553139" cy="3604312"/>
            <a:chOff x="328377" y="2634344"/>
            <a:chExt cx="5553139" cy="3604312"/>
          </a:xfrm>
        </p:grpSpPr>
        <p:sp>
          <p:nvSpPr>
            <p:cNvPr id="40" name="Rectangle 39">
              <a:extLst>
                <a:ext uri="{FF2B5EF4-FFF2-40B4-BE49-F238E27FC236}">
                  <a16:creationId xmlns:a16="http://schemas.microsoft.com/office/drawing/2014/main" id="{508161EA-3D58-439C-A0CE-F6D9B99569C4}"/>
                </a:ext>
              </a:extLst>
            </p:cNvPr>
            <p:cNvSpPr/>
            <p:nvPr/>
          </p:nvSpPr>
          <p:spPr bwMode="auto">
            <a:xfrm>
              <a:off x="328377" y="2634344"/>
              <a:ext cx="2713820" cy="3604312"/>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1" name="Rectangle 40">
              <a:extLst>
                <a:ext uri="{FF2B5EF4-FFF2-40B4-BE49-F238E27FC236}">
                  <a16:creationId xmlns:a16="http://schemas.microsoft.com/office/drawing/2014/main" id="{5FF78A2D-40F2-4E49-9B80-44FED14C4470}"/>
                </a:ext>
              </a:extLst>
            </p:cNvPr>
            <p:cNvSpPr/>
            <p:nvPr/>
          </p:nvSpPr>
          <p:spPr bwMode="auto">
            <a:xfrm>
              <a:off x="3143444" y="2634344"/>
              <a:ext cx="2713820" cy="360431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2" name="Rectangle 41">
              <a:extLst>
                <a:ext uri="{FF2B5EF4-FFF2-40B4-BE49-F238E27FC236}">
                  <a16:creationId xmlns:a16="http://schemas.microsoft.com/office/drawing/2014/main" id="{117CA029-25BE-465F-9BE1-0CCF6B4CA4DF}"/>
                </a:ext>
              </a:extLst>
            </p:cNvPr>
            <p:cNvSpPr/>
            <p:nvPr/>
          </p:nvSpPr>
          <p:spPr bwMode="auto">
            <a:xfrm>
              <a:off x="771402" y="2811582"/>
              <a:ext cx="1827769" cy="43420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15A Solution 1</a:t>
              </a:r>
            </a:p>
          </p:txBody>
        </p:sp>
        <p:sp>
          <p:nvSpPr>
            <p:cNvPr id="43" name="Rectangle 42">
              <a:extLst>
                <a:ext uri="{FF2B5EF4-FFF2-40B4-BE49-F238E27FC236}">
                  <a16:creationId xmlns:a16="http://schemas.microsoft.com/office/drawing/2014/main" id="{78F89D3F-3CCB-4BE7-BA6E-3FC6A7E07591}"/>
                </a:ext>
              </a:extLst>
            </p:cNvPr>
            <p:cNvSpPr/>
            <p:nvPr/>
          </p:nvSpPr>
          <p:spPr bwMode="auto">
            <a:xfrm>
              <a:off x="3587283" y="2811581"/>
              <a:ext cx="1827769" cy="43420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15A Solution 2</a:t>
              </a:r>
            </a:p>
          </p:txBody>
        </p: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31FFEBFB-91E9-4FA9-9B0F-BFD83CB5E62F}"/>
                    </a:ext>
                  </a:extLst>
                </p:cNvPr>
                <p:cNvSpPr/>
                <p:nvPr/>
              </p:nvSpPr>
              <p:spPr bwMode="auto">
                <a:xfrm>
                  <a:off x="561251" y="3406088"/>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44" name="Rectangle 43">
                  <a:extLst>
                    <a:ext uri="{FF2B5EF4-FFF2-40B4-BE49-F238E27FC236}">
                      <a16:creationId xmlns:a16="http://schemas.microsoft.com/office/drawing/2014/main" id="{31FFEBFB-91E9-4FA9-9B0F-BFD83CB5E62F}"/>
                    </a:ext>
                  </a:extLst>
                </p:cNvPr>
                <p:cNvSpPr>
                  <a:spLocks noRot="1" noChangeAspect="1" noMove="1" noResize="1" noEditPoints="1" noAdjustHandles="1" noChangeArrowheads="1" noChangeShapeType="1" noTextEdit="1"/>
                </p:cNvSpPr>
                <p:nvPr/>
              </p:nvSpPr>
              <p:spPr bwMode="auto">
                <a:xfrm>
                  <a:off x="561251" y="3406088"/>
                  <a:ext cx="368072" cy="307274"/>
                </a:xfrm>
                <a:prstGeom prst="rect">
                  <a:avLst/>
                </a:prstGeom>
                <a:blipFill>
                  <a:blip r:embed="rId2"/>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C686D0F-D5B2-4192-B723-BD6D06F47EB5}"/>
                    </a:ext>
                  </a:extLst>
                </p:cNvPr>
                <p:cNvSpPr/>
                <p:nvPr/>
              </p:nvSpPr>
              <p:spPr bwMode="auto">
                <a:xfrm>
                  <a:off x="2426690" y="3425288"/>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45" name="Rectangle 44">
                  <a:extLst>
                    <a:ext uri="{FF2B5EF4-FFF2-40B4-BE49-F238E27FC236}">
                      <a16:creationId xmlns:a16="http://schemas.microsoft.com/office/drawing/2014/main" id="{9C686D0F-D5B2-4192-B723-BD6D06F47EB5}"/>
                    </a:ext>
                  </a:extLst>
                </p:cNvPr>
                <p:cNvSpPr>
                  <a:spLocks noRot="1" noChangeAspect="1" noMove="1" noResize="1" noEditPoints="1" noAdjustHandles="1" noChangeArrowheads="1" noChangeShapeType="1" noTextEdit="1"/>
                </p:cNvSpPr>
                <p:nvPr/>
              </p:nvSpPr>
              <p:spPr bwMode="auto">
                <a:xfrm>
                  <a:off x="2426690" y="3425288"/>
                  <a:ext cx="368072" cy="307274"/>
                </a:xfrm>
                <a:prstGeom prst="rect">
                  <a:avLst/>
                </a:prstGeom>
                <a:blipFill>
                  <a:blip r:embed="rId3"/>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1DBEB181-4335-490A-88AE-487B3C0A3CE7}"/>
                    </a:ext>
                  </a:extLst>
                </p:cNvPr>
                <p:cNvSpPr/>
                <p:nvPr/>
              </p:nvSpPr>
              <p:spPr bwMode="auto">
                <a:xfrm>
                  <a:off x="1183064" y="342302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2</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46" name="Rectangle 45">
                  <a:extLst>
                    <a:ext uri="{FF2B5EF4-FFF2-40B4-BE49-F238E27FC236}">
                      <a16:creationId xmlns:a16="http://schemas.microsoft.com/office/drawing/2014/main" id="{1DBEB181-4335-490A-88AE-487B3C0A3CE7}"/>
                    </a:ext>
                  </a:extLst>
                </p:cNvPr>
                <p:cNvSpPr>
                  <a:spLocks noRot="1" noChangeAspect="1" noMove="1" noResize="1" noEditPoints="1" noAdjustHandles="1" noChangeArrowheads="1" noChangeShapeType="1" noTextEdit="1"/>
                </p:cNvSpPr>
                <p:nvPr/>
              </p:nvSpPr>
              <p:spPr bwMode="auto">
                <a:xfrm>
                  <a:off x="1183064" y="3423021"/>
                  <a:ext cx="368072" cy="307274"/>
                </a:xfrm>
                <a:prstGeom prst="rect">
                  <a:avLst/>
                </a:prstGeom>
                <a:blipFill>
                  <a:blip r:embed="rId4"/>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CEC0EF16-075D-4A79-BC35-A84B6C631326}"/>
                    </a:ext>
                  </a:extLst>
                </p:cNvPr>
                <p:cNvSpPr/>
                <p:nvPr/>
              </p:nvSpPr>
              <p:spPr bwMode="auto">
                <a:xfrm>
                  <a:off x="1804877" y="342302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3</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47" name="Rectangle 46">
                  <a:extLst>
                    <a:ext uri="{FF2B5EF4-FFF2-40B4-BE49-F238E27FC236}">
                      <a16:creationId xmlns:a16="http://schemas.microsoft.com/office/drawing/2014/main" id="{CEC0EF16-075D-4A79-BC35-A84B6C631326}"/>
                    </a:ext>
                  </a:extLst>
                </p:cNvPr>
                <p:cNvSpPr>
                  <a:spLocks noRot="1" noChangeAspect="1" noMove="1" noResize="1" noEditPoints="1" noAdjustHandles="1" noChangeArrowheads="1" noChangeShapeType="1" noTextEdit="1"/>
                </p:cNvSpPr>
                <p:nvPr/>
              </p:nvSpPr>
              <p:spPr bwMode="auto">
                <a:xfrm>
                  <a:off x="1804877" y="3423021"/>
                  <a:ext cx="368072" cy="307274"/>
                </a:xfrm>
                <a:prstGeom prst="rect">
                  <a:avLst/>
                </a:prstGeom>
                <a:blipFill>
                  <a:blip r:embed="rId5"/>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grpSp>
          <p:nvGrpSpPr>
            <p:cNvPr id="48" name="Group 47">
              <a:extLst>
                <a:ext uri="{FF2B5EF4-FFF2-40B4-BE49-F238E27FC236}">
                  <a16:creationId xmlns:a16="http://schemas.microsoft.com/office/drawing/2014/main" id="{D5C11DAE-B280-410B-B158-7EFC22B116A2}"/>
                </a:ext>
              </a:extLst>
            </p:cNvPr>
            <p:cNvGrpSpPr/>
            <p:nvPr/>
          </p:nvGrpSpPr>
          <p:grpSpPr>
            <a:xfrm>
              <a:off x="3471110" y="3423019"/>
              <a:ext cx="2083226" cy="324207"/>
              <a:chOff x="3526153" y="3421478"/>
              <a:chExt cx="2083226" cy="324207"/>
            </a:xfrm>
          </p:grpSpPr>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D41920C6-FFBC-4D55-875F-13AFDDCD11A5}"/>
                      </a:ext>
                    </a:extLst>
                  </p:cNvPr>
                  <p:cNvSpPr/>
                  <p:nvPr/>
                </p:nvSpPr>
                <p:spPr bwMode="auto">
                  <a:xfrm>
                    <a:off x="3526153" y="3421478"/>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2</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51" name="Rectangle 50">
                    <a:extLst>
                      <a:ext uri="{FF2B5EF4-FFF2-40B4-BE49-F238E27FC236}">
                        <a16:creationId xmlns:a16="http://schemas.microsoft.com/office/drawing/2014/main" id="{D41920C6-FFBC-4D55-875F-13AFDDCD11A5}"/>
                      </a:ext>
                    </a:extLst>
                  </p:cNvPr>
                  <p:cNvSpPr>
                    <a:spLocks noRot="1" noChangeAspect="1" noMove="1" noResize="1" noEditPoints="1" noAdjustHandles="1" noChangeArrowheads="1" noChangeShapeType="1" noTextEdit="1"/>
                  </p:cNvSpPr>
                  <p:nvPr/>
                </p:nvSpPr>
                <p:spPr bwMode="auto">
                  <a:xfrm>
                    <a:off x="3526153" y="3421478"/>
                    <a:ext cx="368072" cy="307274"/>
                  </a:xfrm>
                  <a:prstGeom prst="rect">
                    <a:avLst/>
                  </a:prstGeom>
                  <a:blipFill>
                    <a:blip r:embed="rId6"/>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06A96B7A-CEA8-4880-8A36-4E0AF1098C9E}"/>
                      </a:ext>
                    </a:extLst>
                  </p:cNvPr>
                  <p:cNvSpPr/>
                  <p:nvPr/>
                </p:nvSpPr>
                <p:spPr bwMode="auto">
                  <a:xfrm>
                    <a:off x="4380692" y="343841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5</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52" name="Rectangle 51">
                    <a:extLst>
                      <a:ext uri="{FF2B5EF4-FFF2-40B4-BE49-F238E27FC236}">
                        <a16:creationId xmlns:a16="http://schemas.microsoft.com/office/drawing/2014/main" id="{06A96B7A-CEA8-4880-8A36-4E0AF1098C9E}"/>
                      </a:ext>
                    </a:extLst>
                  </p:cNvPr>
                  <p:cNvSpPr>
                    <a:spLocks noRot="1" noChangeAspect="1" noMove="1" noResize="1" noEditPoints="1" noAdjustHandles="1" noChangeArrowheads="1" noChangeShapeType="1" noTextEdit="1"/>
                  </p:cNvSpPr>
                  <p:nvPr/>
                </p:nvSpPr>
                <p:spPr bwMode="auto">
                  <a:xfrm>
                    <a:off x="4380692" y="3438411"/>
                    <a:ext cx="368072" cy="307274"/>
                  </a:xfrm>
                  <a:prstGeom prst="rect">
                    <a:avLst/>
                  </a:prstGeom>
                  <a:blipFill>
                    <a:blip r:embed="rId7"/>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62B38B75-D011-438B-8CEC-F5473ACCC950}"/>
                      </a:ext>
                    </a:extLst>
                  </p:cNvPr>
                  <p:cNvSpPr/>
                  <p:nvPr/>
                </p:nvSpPr>
                <p:spPr bwMode="auto">
                  <a:xfrm>
                    <a:off x="5241307" y="343841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53" name="Rectangle 52">
                    <a:extLst>
                      <a:ext uri="{FF2B5EF4-FFF2-40B4-BE49-F238E27FC236}">
                        <a16:creationId xmlns:a16="http://schemas.microsoft.com/office/drawing/2014/main" id="{62B38B75-D011-438B-8CEC-F5473ACCC950}"/>
                      </a:ext>
                    </a:extLst>
                  </p:cNvPr>
                  <p:cNvSpPr>
                    <a:spLocks noRot="1" noChangeAspect="1" noMove="1" noResize="1" noEditPoints="1" noAdjustHandles="1" noChangeArrowheads="1" noChangeShapeType="1" noTextEdit="1"/>
                  </p:cNvSpPr>
                  <p:nvPr/>
                </p:nvSpPr>
                <p:spPr bwMode="auto">
                  <a:xfrm>
                    <a:off x="5241307" y="3438411"/>
                    <a:ext cx="368072" cy="307274"/>
                  </a:xfrm>
                  <a:prstGeom prst="rect">
                    <a:avLst/>
                  </a:prstGeom>
                  <a:blipFill>
                    <a:blip r:embed="rId8"/>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grpSp>
        <p:sp>
          <p:nvSpPr>
            <p:cNvPr id="49" name="Rectangle 48">
              <a:extLst>
                <a:ext uri="{FF2B5EF4-FFF2-40B4-BE49-F238E27FC236}">
                  <a16:creationId xmlns:a16="http://schemas.microsoft.com/office/drawing/2014/main" id="{7043CAD4-9D46-442F-89B7-74BF8BC89F72}"/>
                </a:ext>
              </a:extLst>
            </p:cNvPr>
            <p:cNvSpPr/>
            <p:nvPr/>
          </p:nvSpPr>
          <p:spPr bwMode="auto">
            <a:xfrm>
              <a:off x="436497" y="4091681"/>
              <a:ext cx="2655031" cy="178332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Average Merit: 0.7125</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rgbClr val="FF0000"/>
                  </a:solidFill>
                </a:rPr>
                <a:t>USAFA Proportion: 0.25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Mandatory Proportion: 0.5</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t>Desired Proportion: 0.25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Permitted Proportion: 0.25</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t>Average Utility: 0.5875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Number of Cadets: 4</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p:txBody>
        </p:sp>
        <p:sp>
          <p:nvSpPr>
            <p:cNvPr id="50" name="Rectangle 49">
              <a:extLst>
                <a:ext uri="{FF2B5EF4-FFF2-40B4-BE49-F238E27FC236}">
                  <a16:creationId xmlns:a16="http://schemas.microsoft.com/office/drawing/2014/main" id="{47F4BB17-69C3-4B93-BD7B-AB5EB5E70265}"/>
                </a:ext>
              </a:extLst>
            </p:cNvPr>
            <p:cNvSpPr/>
            <p:nvPr/>
          </p:nvSpPr>
          <p:spPr bwMode="auto">
            <a:xfrm>
              <a:off x="3226485" y="4091681"/>
              <a:ext cx="2655031" cy="178332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Average Merit: 0.383</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t>USAFA Proportion: 0.33</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Mandatory Proportion: 0.33</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t>Desired Proportion: 0.33</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Permitted Proportion: 0.33</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t>Average Utility: 0.433</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Number of Cadets: 3</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p:txBody>
        </p:sp>
      </p:grpSp>
      <p:grpSp>
        <p:nvGrpSpPr>
          <p:cNvPr id="35" name="Group 34">
            <a:extLst>
              <a:ext uri="{FF2B5EF4-FFF2-40B4-BE49-F238E27FC236}">
                <a16:creationId xmlns:a16="http://schemas.microsoft.com/office/drawing/2014/main" id="{78653228-5A44-4EAE-A181-9D16A48BF7CC}"/>
              </a:ext>
            </a:extLst>
          </p:cNvPr>
          <p:cNvGrpSpPr/>
          <p:nvPr/>
        </p:nvGrpSpPr>
        <p:grpSpPr>
          <a:xfrm>
            <a:off x="643098" y="2652629"/>
            <a:ext cx="6753904" cy="3604312"/>
            <a:chOff x="5957475" y="2634344"/>
            <a:chExt cx="6753904" cy="3604312"/>
          </a:xfrm>
        </p:grpSpPr>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A019254C-3F66-4907-9A22-F9CCC39C8DA5}"/>
                    </a:ext>
                  </a:extLst>
                </p:cNvPr>
                <p:cNvSpPr/>
                <p:nvPr/>
              </p:nvSpPr>
              <p:spPr bwMode="auto">
                <a:xfrm>
                  <a:off x="9150009" y="3152775"/>
                  <a:ext cx="368072" cy="307274"/>
                </a:xfrm>
                <a:prstGeom prst="rect">
                  <a:avLst/>
                </a:prstGeom>
                <a:solidFill>
                  <a:schemeClr val="accent2">
                    <a:lumMod val="20000"/>
                    <a:lumOff val="8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2</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36" name="Rectangle 35">
                  <a:extLst>
                    <a:ext uri="{FF2B5EF4-FFF2-40B4-BE49-F238E27FC236}">
                      <a16:creationId xmlns:a16="http://schemas.microsoft.com/office/drawing/2014/main" id="{A019254C-3F66-4907-9A22-F9CCC39C8DA5}"/>
                    </a:ext>
                  </a:extLst>
                </p:cNvPr>
                <p:cNvSpPr>
                  <a:spLocks noRot="1" noChangeAspect="1" noMove="1" noResize="1" noEditPoints="1" noAdjustHandles="1" noChangeArrowheads="1" noChangeShapeType="1" noTextEdit="1"/>
                </p:cNvSpPr>
                <p:nvPr/>
              </p:nvSpPr>
              <p:spPr bwMode="auto">
                <a:xfrm>
                  <a:off x="9150009" y="3152775"/>
                  <a:ext cx="368072" cy="307274"/>
                </a:xfrm>
                <a:prstGeom prst="rect">
                  <a:avLst/>
                </a:prstGeom>
                <a:blipFill>
                  <a:blip r:embed="rId9"/>
                  <a:stretch>
                    <a:fillRect/>
                  </a:stretch>
                </a:blipFill>
                <a:ln w="19050" cap="flat" cmpd="sng" algn="ctr">
                  <a:solidFill>
                    <a:srgbClr val="FF0000"/>
                  </a:solidFill>
                  <a:prstDash val="solid"/>
                  <a:round/>
                  <a:headEnd type="none" w="med" len="med"/>
                  <a:tailEnd type="none" w="med" len="med"/>
                </a:ln>
                <a:effectLst/>
              </p:spPr>
              <p:txBody>
                <a:bodyPr/>
                <a:lstStyle/>
                <a:p>
                  <a:r>
                    <a:rPr lang="en-US">
                      <a:noFill/>
                    </a:rPr>
                    <a:t> </a:t>
                  </a:r>
                </a:p>
              </p:txBody>
            </p:sp>
          </mc:Fallback>
        </mc:AlternateContent>
        <p:sp>
          <p:nvSpPr>
            <p:cNvPr id="37" name="Rectangle 36">
              <a:extLst>
                <a:ext uri="{FF2B5EF4-FFF2-40B4-BE49-F238E27FC236}">
                  <a16:creationId xmlns:a16="http://schemas.microsoft.com/office/drawing/2014/main" id="{8F4C9217-85E5-4F90-8205-B8B95A6365CB}"/>
                </a:ext>
              </a:extLst>
            </p:cNvPr>
            <p:cNvSpPr/>
            <p:nvPr/>
          </p:nvSpPr>
          <p:spPr bwMode="auto">
            <a:xfrm>
              <a:off x="5961095" y="2634344"/>
              <a:ext cx="6750284" cy="360431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71B3BCA3-D1C6-4876-8327-620FD934438A}"/>
                    </a:ext>
                  </a:extLst>
                </p:cNvPr>
                <p:cNvSpPr/>
                <p:nvPr/>
              </p:nvSpPr>
              <p:spPr bwMode="auto">
                <a:xfrm>
                  <a:off x="7063976" y="3148389"/>
                  <a:ext cx="368072" cy="307274"/>
                </a:xfrm>
                <a:prstGeom prst="rect">
                  <a:avLst/>
                </a:prstGeom>
                <a:solidFill>
                  <a:schemeClr val="accent2">
                    <a:lumMod val="20000"/>
                    <a:lumOff val="8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1</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38" name="Rectangle 37">
                  <a:extLst>
                    <a:ext uri="{FF2B5EF4-FFF2-40B4-BE49-F238E27FC236}">
                      <a16:creationId xmlns:a16="http://schemas.microsoft.com/office/drawing/2014/main" id="{71B3BCA3-D1C6-4876-8327-620FD934438A}"/>
                    </a:ext>
                  </a:extLst>
                </p:cNvPr>
                <p:cNvSpPr>
                  <a:spLocks noRot="1" noChangeAspect="1" noMove="1" noResize="1" noEditPoints="1" noAdjustHandles="1" noChangeArrowheads="1" noChangeShapeType="1" noTextEdit="1"/>
                </p:cNvSpPr>
                <p:nvPr/>
              </p:nvSpPr>
              <p:spPr bwMode="auto">
                <a:xfrm>
                  <a:off x="7063976" y="3148389"/>
                  <a:ext cx="368072" cy="307274"/>
                </a:xfrm>
                <a:prstGeom prst="rect">
                  <a:avLst/>
                </a:prstGeom>
                <a:blipFill>
                  <a:blip r:embed="rId10"/>
                  <a:stretch>
                    <a:fillRect/>
                  </a:stretch>
                </a:blipFill>
                <a:ln w="19050" cap="flat" cmpd="sng" algn="ctr">
                  <a:solidFill>
                    <a:srgbClr val="FF000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52CAE056-47DF-4961-B6F7-A301739466D7}"/>
                    </a:ext>
                  </a:extLst>
                </p:cNvPr>
                <p:cNvSpPr/>
                <p:nvPr/>
              </p:nvSpPr>
              <p:spPr bwMode="auto">
                <a:xfrm>
                  <a:off x="11236042" y="3148389"/>
                  <a:ext cx="368072" cy="307274"/>
                </a:xfrm>
                <a:prstGeom prst="rect">
                  <a:avLst/>
                </a:prstGeom>
                <a:solidFill>
                  <a:schemeClr val="accent2">
                    <a:lumMod val="20000"/>
                    <a:lumOff val="8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3</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54" name="Rectangle 53">
                  <a:extLst>
                    <a:ext uri="{FF2B5EF4-FFF2-40B4-BE49-F238E27FC236}">
                      <a16:creationId xmlns:a16="http://schemas.microsoft.com/office/drawing/2014/main" id="{52CAE056-47DF-4961-B6F7-A301739466D7}"/>
                    </a:ext>
                  </a:extLst>
                </p:cNvPr>
                <p:cNvSpPr>
                  <a:spLocks noRot="1" noChangeAspect="1" noMove="1" noResize="1" noEditPoints="1" noAdjustHandles="1" noChangeArrowheads="1" noChangeShapeType="1" noTextEdit="1"/>
                </p:cNvSpPr>
                <p:nvPr/>
              </p:nvSpPr>
              <p:spPr bwMode="auto">
                <a:xfrm>
                  <a:off x="11236042" y="3148389"/>
                  <a:ext cx="368072" cy="307274"/>
                </a:xfrm>
                <a:prstGeom prst="rect">
                  <a:avLst/>
                </a:prstGeom>
                <a:blipFill>
                  <a:blip r:embed="rId11"/>
                  <a:stretch>
                    <a:fillRect/>
                  </a:stretch>
                </a:blipFill>
                <a:ln w="19050" cap="flat" cmpd="sng" algn="ctr">
                  <a:solidFill>
                    <a:srgbClr val="FF0000"/>
                  </a:solidFill>
                  <a:prstDash val="solid"/>
                  <a:round/>
                  <a:headEnd type="none" w="med" len="med"/>
                  <a:tailEnd type="none" w="med" len="med"/>
                </a:ln>
                <a:effectLst/>
              </p:spPr>
              <p:txBody>
                <a:bodyPr/>
                <a:lstStyle/>
                <a:p>
                  <a:r>
                    <a:rPr lang="en-US">
                      <a:noFill/>
                    </a:rPr>
                    <a:t> </a:t>
                  </a:r>
                </a:p>
              </p:txBody>
            </p:sp>
          </mc:Fallback>
        </mc:AlternateContent>
        <p:sp>
          <p:nvSpPr>
            <p:cNvPr id="55" name="Rectangle 54">
              <a:extLst>
                <a:ext uri="{FF2B5EF4-FFF2-40B4-BE49-F238E27FC236}">
                  <a16:creationId xmlns:a16="http://schemas.microsoft.com/office/drawing/2014/main" id="{8EAE7A98-6E2E-4C18-B4AF-B3D7B6C10C79}"/>
                </a:ext>
              </a:extLst>
            </p:cNvPr>
            <p:cNvSpPr/>
            <p:nvPr/>
          </p:nvSpPr>
          <p:spPr bwMode="auto">
            <a:xfrm>
              <a:off x="8388564" y="3531477"/>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“Mandatory”</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40%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35%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FF0000"/>
                  </a:solidFill>
                  <a:effectLst/>
                  <a:latin typeface="Arial" charset="0"/>
                </a:rPr>
                <a:t>SOC:  ROTC</a:t>
              </a:r>
            </a:p>
          </p:txBody>
        </p:sp>
        <p:sp>
          <p:nvSpPr>
            <p:cNvPr id="56" name="Rectangle 55">
              <a:extLst>
                <a:ext uri="{FF2B5EF4-FFF2-40B4-BE49-F238E27FC236}">
                  <a16:creationId xmlns:a16="http://schemas.microsoft.com/office/drawing/2014/main" id="{77E6E373-6C73-4B2D-B7F8-AB4CB2CAE8CB}"/>
                </a:ext>
              </a:extLst>
            </p:cNvPr>
            <p:cNvSpPr/>
            <p:nvPr/>
          </p:nvSpPr>
          <p:spPr bwMode="auto">
            <a:xfrm>
              <a:off x="6302531" y="3531477"/>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“Desired”</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75%</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90%</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FF0000"/>
                  </a:solidFill>
                  <a:effectLst/>
                  <a:latin typeface="Arial" charset="0"/>
                </a:rPr>
                <a:t>SOC:  USAFA</a:t>
              </a:r>
            </a:p>
          </p:txBody>
        </p:sp>
        <p:sp>
          <p:nvSpPr>
            <p:cNvPr id="57" name="Rectangle 56">
              <a:extLst>
                <a:ext uri="{FF2B5EF4-FFF2-40B4-BE49-F238E27FC236}">
                  <a16:creationId xmlns:a16="http://schemas.microsoft.com/office/drawing/2014/main" id="{CF91299E-D362-4093-9ED2-0BB5CF537600}"/>
                </a:ext>
              </a:extLst>
            </p:cNvPr>
            <p:cNvSpPr/>
            <p:nvPr/>
          </p:nvSpPr>
          <p:spPr bwMode="auto">
            <a:xfrm>
              <a:off x="10479947" y="3531476"/>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“Permitted”</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100%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75%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FF0000"/>
                  </a:solidFill>
                  <a:effectLst/>
                  <a:latin typeface="Arial" charset="0"/>
                </a:rPr>
                <a:t>SOC:  ROTC</a:t>
              </a:r>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350589F-7E98-4770-AA7A-1B36D41759DB}"/>
                    </a:ext>
                  </a:extLst>
                </p:cNvPr>
                <p:cNvSpPr/>
                <p:nvPr/>
              </p:nvSpPr>
              <p:spPr bwMode="auto">
                <a:xfrm>
                  <a:off x="9148582" y="4649677"/>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5</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77" name="Rectangle 76">
                  <a:extLst>
                    <a:ext uri="{FF2B5EF4-FFF2-40B4-BE49-F238E27FC236}">
                      <a16:creationId xmlns:a16="http://schemas.microsoft.com/office/drawing/2014/main" id="{E044AB63-E0F3-4F8F-8C73-A0AC10A356FE}"/>
                    </a:ext>
                  </a:extLst>
                </p:cNvPr>
                <p:cNvSpPr>
                  <a:spLocks noRot="1" noChangeAspect="1" noMove="1" noResize="1" noEditPoints="1" noAdjustHandles="1" noChangeArrowheads="1" noChangeShapeType="1" noTextEdit="1"/>
                </p:cNvSpPr>
                <p:nvPr/>
              </p:nvSpPr>
              <p:spPr bwMode="auto">
                <a:xfrm>
                  <a:off x="9148582" y="4649677"/>
                  <a:ext cx="368072" cy="307274"/>
                </a:xfrm>
                <a:prstGeom prst="rect">
                  <a:avLst/>
                </a:prstGeom>
                <a:blipFill>
                  <a:blip r:embed="rId12"/>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88561049-600C-45FC-BB47-B6125389B08F}"/>
                    </a:ext>
                  </a:extLst>
                </p:cNvPr>
                <p:cNvSpPr/>
                <p:nvPr/>
              </p:nvSpPr>
              <p:spPr bwMode="auto">
                <a:xfrm>
                  <a:off x="7062549" y="4645291"/>
                  <a:ext cx="368072" cy="307274"/>
                </a:xfrm>
                <a:prstGeom prst="rect">
                  <a:avLst/>
                </a:prstGeom>
                <a:solidFill>
                  <a:schemeClr val="accent2">
                    <a:lumMod val="20000"/>
                    <a:lumOff val="8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4</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59" name="Rectangle 58">
                  <a:extLst>
                    <a:ext uri="{FF2B5EF4-FFF2-40B4-BE49-F238E27FC236}">
                      <a16:creationId xmlns:a16="http://schemas.microsoft.com/office/drawing/2014/main" id="{88561049-600C-45FC-BB47-B6125389B08F}"/>
                    </a:ext>
                  </a:extLst>
                </p:cNvPr>
                <p:cNvSpPr>
                  <a:spLocks noRot="1" noChangeAspect="1" noMove="1" noResize="1" noEditPoints="1" noAdjustHandles="1" noChangeArrowheads="1" noChangeShapeType="1" noTextEdit="1"/>
                </p:cNvSpPr>
                <p:nvPr/>
              </p:nvSpPr>
              <p:spPr bwMode="auto">
                <a:xfrm>
                  <a:off x="7062549" y="4645291"/>
                  <a:ext cx="368072" cy="307274"/>
                </a:xfrm>
                <a:prstGeom prst="rect">
                  <a:avLst/>
                </a:prstGeom>
                <a:blipFill>
                  <a:blip r:embed="rId13"/>
                  <a:stretch>
                    <a:fillRect/>
                  </a:stretch>
                </a:blipFill>
                <a:ln w="19050" cap="flat" cmpd="sng" algn="ctr">
                  <a:solidFill>
                    <a:srgbClr val="FF000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821B2547-D58D-403E-8223-2AEF30563965}"/>
                    </a:ext>
                  </a:extLst>
                </p:cNvPr>
                <p:cNvSpPr/>
                <p:nvPr/>
              </p:nvSpPr>
              <p:spPr bwMode="auto">
                <a:xfrm>
                  <a:off x="11234615" y="4645291"/>
                  <a:ext cx="368072" cy="30727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right"/>
                      </m:oMathParaPr>
                      <m:oMath xmlns:m="http://schemas.openxmlformats.org/officeDocument/2006/math">
                        <m:sSub>
                          <m:sSubPr>
                            <m:ctrlPr>
                              <a:rPr kumimoji="0" lang="en-US" sz="1400" b="0" i="1" u="none" strike="noStrike" cap="none" normalizeH="0" baseline="0" smtClean="0">
                                <a:ln>
                                  <a:noFill/>
                                </a:ln>
                                <a:solidFill>
                                  <a:schemeClr val="tx1"/>
                                </a:solidFill>
                                <a:effectLst/>
                                <a:latin typeface="Cambria Math" panose="02040503050406030204" pitchFamily="18" charset="0"/>
                              </a:rPr>
                            </m:ctrlPr>
                          </m:sSubPr>
                          <m:e>
                            <m:r>
                              <a:rPr kumimoji="0" lang="en-US" sz="1400" b="0" i="1" u="none" strike="noStrike" cap="none" normalizeH="0" baseline="0" smtClean="0">
                                <a:ln>
                                  <a:noFill/>
                                </a:ln>
                                <a:solidFill>
                                  <a:schemeClr val="tx1"/>
                                </a:solidFill>
                                <a:effectLst/>
                                <a:latin typeface="Cambria Math" panose="02040503050406030204" pitchFamily="18" charset="0"/>
                              </a:rPr>
                              <m:t>𝐶</m:t>
                            </m:r>
                          </m:e>
                          <m:sub>
                            <m:r>
                              <a:rPr kumimoji="0" lang="en-US" sz="1400" b="0" i="1" u="none" strike="noStrike" cap="none" normalizeH="0" baseline="0" smtClean="0">
                                <a:ln>
                                  <a:noFill/>
                                </a:ln>
                                <a:solidFill>
                                  <a:schemeClr val="tx1"/>
                                </a:solidFill>
                                <a:effectLst/>
                                <a:latin typeface="Cambria Math" panose="02040503050406030204" pitchFamily="18" charset="0"/>
                              </a:rPr>
                              <m:t>6</m:t>
                            </m:r>
                          </m:sub>
                        </m:sSub>
                      </m:oMath>
                    </m:oMathPara>
                  </a14:m>
                  <a:endParaRPr kumimoji="0" lang="en-US" sz="1400" b="0" i="0" u="none" strike="noStrike" cap="none" normalizeH="0" baseline="0" dirty="0">
                    <a:ln>
                      <a:noFill/>
                    </a:ln>
                    <a:solidFill>
                      <a:schemeClr val="tx1"/>
                    </a:solidFill>
                    <a:effectLst/>
                  </a:endParaRPr>
                </a:p>
              </p:txBody>
            </p:sp>
          </mc:Choice>
          <mc:Fallback xmlns="">
            <p:sp>
              <p:nvSpPr>
                <p:cNvPr id="79" name="Rectangle 78">
                  <a:extLst>
                    <a:ext uri="{FF2B5EF4-FFF2-40B4-BE49-F238E27FC236}">
                      <a16:creationId xmlns:a16="http://schemas.microsoft.com/office/drawing/2014/main" id="{867178B0-9684-411C-915B-1B00FE9F821B}"/>
                    </a:ext>
                  </a:extLst>
                </p:cNvPr>
                <p:cNvSpPr>
                  <a:spLocks noRot="1" noChangeAspect="1" noMove="1" noResize="1" noEditPoints="1" noAdjustHandles="1" noChangeArrowheads="1" noChangeShapeType="1" noTextEdit="1"/>
                </p:cNvSpPr>
                <p:nvPr/>
              </p:nvSpPr>
              <p:spPr bwMode="auto">
                <a:xfrm>
                  <a:off x="11234615" y="4645291"/>
                  <a:ext cx="368072" cy="307274"/>
                </a:xfrm>
                <a:prstGeom prst="rect">
                  <a:avLst/>
                </a:prstGeom>
                <a:blipFill>
                  <a:blip r:embed="rId14"/>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61" name="Rectangle 60">
              <a:extLst>
                <a:ext uri="{FF2B5EF4-FFF2-40B4-BE49-F238E27FC236}">
                  <a16:creationId xmlns:a16="http://schemas.microsoft.com/office/drawing/2014/main" id="{68689AF4-3F34-45D9-AF53-287C84CE9A3B}"/>
                </a:ext>
              </a:extLst>
            </p:cNvPr>
            <p:cNvSpPr/>
            <p:nvPr/>
          </p:nvSpPr>
          <p:spPr bwMode="auto">
            <a:xfrm>
              <a:off x="8387137" y="5028379"/>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“Permitted”</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60%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20%</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USAFA</a:t>
              </a:r>
            </a:p>
          </p:txBody>
        </p:sp>
        <p:sp>
          <p:nvSpPr>
            <p:cNvPr id="62" name="Rectangle 61">
              <a:extLst>
                <a:ext uri="{FF2B5EF4-FFF2-40B4-BE49-F238E27FC236}">
                  <a16:creationId xmlns:a16="http://schemas.microsoft.com/office/drawing/2014/main" id="{15810AF2-7AD7-48B8-81C4-DC884CBA2218}"/>
                </a:ext>
              </a:extLst>
            </p:cNvPr>
            <p:cNvSpPr/>
            <p:nvPr/>
          </p:nvSpPr>
          <p:spPr bwMode="auto">
            <a:xfrm>
              <a:off x="6301104" y="5028379"/>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“Mandatory”</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20%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85%</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FF0000"/>
                  </a:solidFill>
                  <a:effectLst/>
                  <a:latin typeface="Arial" charset="0"/>
                </a:rPr>
                <a:t>SOC:  ROTC</a:t>
              </a:r>
            </a:p>
          </p:txBody>
        </p:sp>
        <p:sp>
          <p:nvSpPr>
            <p:cNvPr id="63" name="Rectangle 62">
              <a:extLst>
                <a:ext uri="{FF2B5EF4-FFF2-40B4-BE49-F238E27FC236}">
                  <a16:creationId xmlns:a16="http://schemas.microsoft.com/office/drawing/2014/main" id="{1F0A9375-04E8-4DD9-81C1-C9D19D1D50EF}"/>
                </a:ext>
              </a:extLst>
            </p:cNvPr>
            <p:cNvSpPr/>
            <p:nvPr/>
          </p:nvSpPr>
          <p:spPr bwMode="auto">
            <a:xfrm>
              <a:off x="10478520" y="5028378"/>
              <a:ext cx="1890961" cy="9683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Degree:  “Desired”</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15A Utility:  30%</a:t>
              </a:r>
              <a:endParaRPr kumimoji="0" lang="en-US" sz="1400" b="0" i="0" u="none" strike="noStrike" cap="none" normalizeH="0" baseline="0" dirty="0">
                <a:ln>
                  <a:noFill/>
                </a:ln>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dirty="0"/>
                <a:t>Percentile:  60%</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SOC:  ROTC</a:t>
              </a:r>
            </a:p>
          </p:txBody>
        </p:sp>
        <p:sp>
          <p:nvSpPr>
            <p:cNvPr id="64" name="Rectangle 63">
              <a:extLst>
                <a:ext uri="{FF2B5EF4-FFF2-40B4-BE49-F238E27FC236}">
                  <a16:creationId xmlns:a16="http://schemas.microsoft.com/office/drawing/2014/main" id="{29FF63B3-A126-4214-B5B6-B68622368794}"/>
                </a:ext>
              </a:extLst>
            </p:cNvPr>
            <p:cNvSpPr/>
            <p:nvPr/>
          </p:nvSpPr>
          <p:spPr bwMode="auto">
            <a:xfrm>
              <a:off x="5957475" y="2634344"/>
              <a:ext cx="6750284" cy="39433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charset="0"/>
                </a:rPr>
                <a:t>Eligible Cadets for AFSC “15A” </a:t>
              </a:r>
            </a:p>
          </p:txBody>
        </p:sp>
      </p:grpSp>
      <p:sp>
        <p:nvSpPr>
          <p:cNvPr id="4" name="Rectangle 3">
            <a:hlinkClick r:id="rId15" action="ppaction://hlinksldjump"/>
            <a:extLst>
              <a:ext uri="{FF2B5EF4-FFF2-40B4-BE49-F238E27FC236}">
                <a16:creationId xmlns:a16="http://schemas.microsoft.com/office/drawing/2014/main" id="{6B49E5BE-AF96-C69A-4F96-846A1C5E1CB6}"/>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634860666"/>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882" y="1440329"/>
            <a:ext cx="12355309" cy="5546165"/>
          </a:xfrm>
        </p:spPr>
        <p:txBody>
          <a:bodyPr/>
          <a:lstStyle/>
          <a:p>
            <a:r>
              <a:rPr lang="en-US" dirty="0"/>
              <a:t>“Value-Focused Thinking” (VFT) Objective Hierarchy</a:t>
            </a:r>
            <a:endParaRPr lang="en-US" dirty="0">
              <a:cs typeface="Arial"/>
            </a:endParaRPr>
          </a:p>
          <a:p>
            <a:pPr lvl="2"/>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sp>
        <p:nvSpPr>
          <p:cNvPr id="2" name="Title 1"/>
          <p:cNvSpPr>
            <a:spLocks noGrp="1"/>
          </p:cNvSpPr>
          <p:nvPr>
            <p:ph type="title"/>
          </p:nvPr>
        </p:nvSpPr>
        <p:spPr/>
        <p:txBody>
          <a:bodyPr/>
          <a:lstStyle/>
          <a:p>
            <a:r>
              <a:rPr lang="en-US" dirty="0"/>
              <a:t>VFT Model</a:t>
            </a:r>
          </a:p>
        </p:txBody>
      </p:sp>
      <p:sp>
        <p:nvSpPr>
          <p:cNvPr id="5" name="Rectangle 4">
            <a:extLst>
              <a:ext uri="{FF2B5EF4-FFF2-40B4-BE49-F238E27FC236}">
                <a16:creationId xmlns:a16="http://schemas.microsoft.com/office/drawing/2014/main" id="{EBE3EC39-60F9-4F89-AAA9-D73D250D2643}"/>
              </a:ext>
            </a:extLst>
          </p:cNvPr>
          <p:cNvSpPr/>
          <p:nvPr/>
        </p:nvSpPr>
        <p:spPr>
          <a:xfrm>
            <a:off x="3772148" y="3306015"/>
            <a:ext cx="1843185" cy="5371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Cadet Solution Value</a:t>
            </a:r>
          </a:p>
        </p:txBody>
      </p:sp>
      <p:sp>
        <p:nvSpPr>
          <p:cNvPr id="26" name="Rectangle 25">
            <a:extLst>
              <a:ext uri="{FF2B5EF4-FFF2-40B4-BE49-F238E27FC236}">
                <a16:creationId xmlns:a16="http://schemas.microsoft.com/office/drawing/2014/main" id="{D511A9D9-BBB8-477E-88CC-5861698F6022}"/>
              </a:ext>
            </a:extLst>
          </p:cNvPr>
          <p:cNvSpPr/>
          <p:nvPr/>
        </p:nvSpPr>
        <p:spPr>
          <a:xfrm>
            <a:off x="5835782" y="2186410"/>
            <a:ext cx="1843185" cy="537157"/>
          </a:xfrm>
          <a:prstGeom prst="rect">
            <a:avLst/>
          </a:prstGeom>
          <a:noFill/>
          <a:ln>
            <a:solidFill>
              <a:srgbClr val="10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cs typeface="Times New Roman" panose="02020603050405020304" pitchFamily="18" charset="0"/>
              </a:rPr>
              <a:t>Maximize Solution Quality</a:t>
            </a:r>
          </a:p>
        </p:txBody>
      </p:sp>
      <p:cxnSp>
        <p:nvCxnSpPr>
          <p:cNvPr id="27" name="Straight Connector 26">
            <a:extLst>
              <a:ext uri="{FF2B5EF4-FFF2-40B4-BE49-F238E27FC236}">
                <a16:creationId xmlns:a16="http://schemas.microsoft.com/office/drawing/2014/main" id="{D4ADE432-1513-4197-BEA7-56E9D4B1991B}"/>
              </a:ext>
            </a:extLst>
          </p:cNvPr>
          <p:cNvCxnSpPr>
            <a:cxnSpLocks/>
          </p:cNvCxnSpPr>
          <p:nvPr/>
        </p:nvCxnSpPr>
        <p:spPr>
          <a:xfrm>
            <a:off x="6757374" y="2712513"/>
            <a:ext cx="0" cy="290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BB7ED9-4FEF-44A2-A122-3EC97DAEC03C}"/>
              </a:ext>
            </a:extLst>
          </p:cNvPr>
          <p:cNvCxnSpPr>
            <a:cxnSpLocks/>
          </p:cNvCxnSpPr>
          <p:nvPr/>
        </p:nvCxnSpPr>
        <p:spPr>
          <a:xfrm>
            <a:off x="4673204" y="2998997"/>
            <a:ext cx="0" cy="28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74173F1-C451-444D-A6CA-D4156B6F479C}"/>
              </a:ext>
            </a:extLst>
          </p:cNvPr>
          <p:cNvCxnSpPr>
            <a:cxnSpLocks/>
          </p:cNvCxnSpPr>
          <p:nvPr/>
        </p:nvCxnSpPr>
        <p:spPr>
          <a:xfrm>
            <a:off x="4673204" y="2998995"/>
            <a:ext cx="2084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hlinkClick r:id="rId2" action="ppaction://hlinksldjump"/>
            <a:extLst>
              <a:ext uri="{FF2B5EF4-FFF2-40B4-BE49-F238E27FC236}">
                <a16:creationId xmlns:a16="http://schemas.microsoft.com/office/drawing/2014/main" id="{AA6EBBE2-50B1-F49C-F75B-4FB79A85A27A}"/>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851175984"/>
      </p:ext>
    </p:extLst>
  </p:cSld>
  <p:clrMapOvr>
    <a:masterClrMapping/>
  </p:clrMapOvr>
  <p:transition advClick="0"/>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a:xfrm>
            <a:off x="573882" y="1440329"/>
            <a:ext cx="12346051" cy="5546165"/>
          </a:xfrm>
        </p:spPr>
        <p:txBody>
          <a:bodyPr/>
          <a:lstStyle/>
          <a:p>
            <a:r>
              <a:rPr lang="en-US" dirty="0"/>
              <a:t>Original Model Issues </a:t>
            </a:r>
          </a:p>
          <a:p>
            <a:pPr lvl="1"/>
            <a:r>
              <a:rPr lang="en-US" dirty="0">
                <a:cs typeface="Arial"/>
              </a:rPr>
              <a:t>USAFA Proportion  and Average Merit constraints are not accurate</a:t>
            </a:r>
          </a:p>
          <a:p>
            <a:pPr lvl="1"/>
            <a:endParaRPr lang="en-US" dirty="0">
              <a:cs typeface="Arial"/>
            </a:endParaRPr>
          </a:p>
          <a:p>
            <a:pPr lvl="1"/>
            <a:endParaRPr lang="en-US" dirty="0">
              <a:cs typeface="Arial"/>
            </a:endParaRPr>
          </a:p>
          <a:p>
            <a:pPr lvl="1"/>
            <a:endParaRPr lang="en-US" dirty="0">
              <a:cs typeface="Arial"/>
            </a:endParaRPr>
          </a:p>
          <a:p>
            <a:pPr lvl="1"/>
            <a:r>
              <a:rPr lang="en-US" dirty="0">
                <a:solidFill>
                  <a:schemeClr val="bg2">
                    <a:lumMod val="60000"/>
                    <a:lumOff val="40000"/>
                  </a:schemeClr>
                </a:solidFill>
                <a:cs typeface="Arial"/>
              </a:rPr>
              <a:t>The denominator should be replaced with the sum of all cadets assigned to the AFSC, not the target number of assigned cadets for the AFSC </a:t>
            </a:r>
          </a:p>
          <a:p>
            <a:pPr lvl="1"/>
            <a:endParaRPr lang="en-US" dirty="0">
              <a:cs typeface="Arial"/>
            </a:endParaRPr>
          </a:p>
          <a:p>
            <a:pPr lvl="1"/>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27" name="Picture 26">
            <a:extLst>
              <a:ext uri="{FF2B5EF4-FFF2-40B4-BE49-F238E27FC236}">
                <a16:creationId xmlns:a16="http://schemas.microsoft.com/office/drawing/2014/main" id="{E59A5864-446D-4A73-B940-8D50CA1F0DE2}"/>
              </a:ext>
            </a:extLst>
          </p:cNvPr>
          <p:cNvPicPr>
            <a:picLocks noChangeAspect="1"/>
          </p:cNvPicPr>
          <p:nvPr/>
        </p:nvPicPr>
        <p:blipFill rotWithShape="1">
          <a:blip r:embed="rId2"/>
          <a:srcRect l="13987" t="12716" r="12225" b="65973"/>
          <a:stretch/>
        </p:blipFill>
        <p:spPr>
          <a:xfrm>
            <a:off x="573817" y="2533490"/>
            <a:ext cx="5705856" cy="892639"/>
          </a:xfrm>
          <a:prstGeom prst="rect">
            <a:avLst/>
          </a:prstGeom>
        </p:spPr>
      </p:pic>
      <p:pic>
        <p:nvPicPr>
          <p:cNvPr id="29" name="Picture 28">
            <a:extLst>
              <a:ext uri="{FF2B5EF4-FFF2-40B4-BE49-F238E27FC236}">
                <a16:creationId xmlns:a16="http://schemas.microsoft.com/office/drawing/2014/main" id="{7E76CFB0-B8BF-4779-AF7F-B5C2D47FF502}"/>
              </a:ext>
            </a:extLst>
          </p:cNvPr>
          <p:cNvPicPr>
            <a:picLocks noChangeAspect="1"/>
          </p:cNvPicPr>
          <p:nvPr/>
        </p:nvPicPr>
        <p:blipFill rotWithShape="1">
          <a:blip r:embed="rId2"/>
          <a:srcRect l="13987" t="53894" r="12225" b="24795"/>
          <a:stretch/>
        </p:blipFill>
        <p:spPr>
          <a:xfrm>
            <a:off x="7217429" y="2537083"/>
            <a:ext cx="5702439" cy="892105"/>
          </a:xfrm>
          <a:prstGeom prst="rect">
            <a:avLst/>
          </a:prstGeom>
        </p:spPr>
      </p:pic>
      <p:sp>
        <p:nvSpPr>
          <p:cNvPr id="4" name="Rectangle 3">
            <a:hlinkClick r:id="rId3" action="ppaction://hlinksldjump"/>
            <a:extLst>
              <a:ext uri="{FF2B5EF4-FFF2-40B4-BE49-F238E27FC236}">
                <a16:creationId xmlns:a16="http://schemas.microsoft.com/office/drawing/2014/main" id="{2B909640-24CB-F894-E48A-2D31529A6197}"/>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116365685"/>
      </p:ext>
    </p:extLst>
  </p:cSld>
  <p:clrMapOvr>
    <a:masterClrMapping/>
  </p:clrMapOvr>
  <p:transition advClick="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a:xfrm>
            <a:off x="573882" y="1440329"/>
            <a:ext cx="12346051" cy="5546165"/>
          </a:xfrm>
        </p:spPr>
        <p:txBody>
          <a:bodyPr/>
          <a:lstStyle/>
          <a:p>
            <a:r>
              <a:rPr lang="en-US" dirty="0"/>
              <a:t>Original Model Issues </a:t>
            </a:r>
          </a:p>
          <a:p>
            <a:pPr lvl="1"/>
            <a:r>
              <a:rPr lang="en-US" dirty="0">
                <a:cs typeface="Arial"/>
              </a:rPr>
              <a:t>USAFA Proportion  and Average Merit constraints are not accurate</a:t>
            </a:r>
          </a:p>
          <a:p>
            <a:pPr lvl="1"/>
            <a:endParaRPr lang="en-US" dirty="0">
              <a:cs typeface="Arial"/>
            </a:endParaRPr>
          </a:p>
          <a:p>
            <a:pPr lvl="1"/>
            <a:endParaRPr lang="en-US" dirty="0">
              <a:cs typeface="Arial"/>
            </a:endParaRPr>
          </a:p>
          <a:p>
            <a:pPr lvl="1"/>
            <a:endParaRPr lang="en-US" dirty="0">
              <a:cs typeface="Arial"/>
            </a:endParaRPr>
          </a:p>
          <a:p>
            <a:pPr lvl="1"/>
            <a:r>
              <a:rPr lang="en-US" dirty="0">
                <a:solidFill>
                  <a:schemeClr val="bg2">
                    <a:lumMod val="60000"/>
                    <a:lumOff val="40000"/>
                  </a:schemeClr>
                </a:solidFill>
                <a:cs typeface="Arial"/>
              </a:rPr>
              <a:t>The denominator should be replaced with the sum of all cadets assigned to the AFSC, not the target number of assigned cadets for the AFSC</a:t>
            </a:r>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27" name="Picture 26">
            <a:extLst>
              <a:ext uri="{FF2B5EF4-FFF2-40B4-BE49-F238E27FC236}">
                <a16:creationId xmlns:a16="http://schemas.microsoft.com/office/drawing/2014/main" id="{E59A5864-446D-4A73-B940-8D50CA1F0DE2}"/>
              </a:ext>
            </a:extLst>
          </p:cNvPr>
          <p:cNvPicPr>
            <a:picLocks noChangeAspect="1"/>
          </p:cNvPicPr>
          <p:nvPr/>
        </p:nvPicPr>
        <p:blipFill rotWithShape="1">
          <a:blip r:embed="rId2"/>
          <a:srcRect l="13987" t="12716" r="12225" b="65973"/>
          <a:stretch/>
        </p:blipFill>
        <p:spPr>
          <a:xfrm>
            <a:off x="573817" y="2533490"/>
            <a:ext cx="5705856" cy="892639"/>
          </a:xfrm>
          <a:prstGeom prst="rect">
            <a:avLst/>
          </a:prstGeom>
        </p:spPr>
      </p:pic>
      <p:pic>
        <p:nvPicPr>
          <p:cNvPr id="29" name="Picture 28">
            <a:extLst>
              <a:ext uri="{FF2B5EF4-FFF2-40B4-BE49-F238E27FC236}">
                <a16:creationId xmlns:a16="http://schemas.microsoft.com/office/drawing/2014/main" id="{7E76CFB0-B8BF-4779-AF7F-B5C2D47FF502}"/>
              </a:ext>
            </a:extLst>
          </p:cNvPr>
          <p:cNvPicPr>
            <a:picLocks noChangeAspect="1"/>
          </p:cNvPicPr>
          <p:nvPr/>
        </p:nvPicPr>
        <p:blipFill rotWithShape="1">
          <a:blip r:embed="rId2"/>
          <a:srcRect l="13987" t="53894" r="12225" b="24795"/>
          <a:stretch/>
        </p:blipFill>
        <p:spPr>
          <a:xfrm>
            <a:off x="7217429" y="2537083"/>
            <a:ext cx="5702439" cy="892105"/>
          </a:xfrm>
          <a:prstGeom prst="rect">
            <a:avLst/>
          </a:prstGeom>
        </p:spPr>
      </p:pic>
      <p:sp>
        <p:nvSpPr>
          <p:cNvPr id="4" name="Oval 3">
            <a:extLst>
              <a:ext uri="{FF2B5EF4-FFF2-40B4-BE49-F238E27FC236}">
                <a16:creationId xmlns:a16="http://schemas.microsoft.com/office/drawing/2014/main" id="{D051E5D5-2601-4EA9-B720-BE16C8D5B0CC}"/>
              </a:ext>
            </a:extLst>
          </p:cNvPr>
          <p:cNvSpPr/>
          <p:nvPr/>
        </p:nvSpPr>
        <p:spPr bwMode="auto">
          <a:xfrm>
            <a:off x="2006735" y="2860489"/>
            <a:ext cx="1420010" cy="61578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7" name="Oval 6">
            <a:extLst>
              <a:ext uri="{FF2B5EF4-FFF2-40B4-BE49-F238E27FC236}">
                <a16:creationId xmlns:a16="http://schemas.microsoft.com/office/drawing/2014/main" id="{7CC983C2-36EE-44B2-A787-6B7AC07BEBEA}"/>
              </a:ext>
            </a:extLst>
          </p:cNvPr>
          <p:cNvSpPr/>
          <p:nvPr/>
        </p:nvSpPr>
        <p:spPr bwMode="auto">
          <a:xfrm>
            <a:off x="8814445" y="2860489"/>
            <a:ext cx="1420010" cy="61578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5" name="Rectangle 4">
            <a:hlinkClick r:id="rId3" action="ppaction://hlinksldjump"/>
            <a:extLst>
              <a:ext uri="{FF2B5EF4-FFF2-40B4-BE49-F238E27FC236}">
                <a16:creationId xmlns:a16="http://schemas.microsoft.com/office/drawing/2014/main" id="{89A49CBA-91C1-C49B-B41E-22A238CA9732}"/>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253319636"/>
      </p:ext>
    </p:extLst>
  </p:cSld>
  <p:clrMapOvr>
    <a:masterClrMapping/>
  </p:clrMapOvr>
  <p:transition advClick="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a:xfrm>
            <a:off x="573882" y="1440329"/>
            <a:ext cx="12346051" cy="5546165"/>
          </a:xfrm>
        </p:spPr>
        <p:txBody>
          <a:bodyPr/>
          <a:lstStyle/>
          <a:p>
            <a:r>
              <a:rPr lang="en-US" dirty="0"/>
              <a:t>Original Model Issues </a:t>
            </a:r>
          </a:p>
          <a:p>
            <a:pPr lvl="1"/>
            <a:r>
              <a:rPr lang="en-US" dirty="0">
                <a:cs typeface="Arial"/>
              </a:rPr>
              <a:t>USAFA Proportion  and Average Merit constraints are not accurate</a:t>
            </a:r>
          </a:p>
          <a:p>
            <a:pPr lvl="1"/>
            <a:endParaRPr lang="en-US" dirty="0">
              <a:cs typeface="Arial"/>
            </a:endParaRPr>
          </a:p>
          <a:p>
            <a:pPr lvl="1"/>
            <a:endParaRPr lang="en-US" dirty="0">
              <a:cs typeface="Arial"/>
            </a:endParaRPr>
          </a:p>
          <a:p>
            <a:pPr lvl="1"/>
            <a:endParaRPr lang="en-US" dirty="0">
              <a:cs typeface="Arial"/>
            </a:endParaRPr>
          </a:p>
          <a:p>
            <a:pPr lvl="1"/>
            <a:r>
              <a:rPr lang="en-US" dirty="0">
                <a:cs typeface="Arial"/>
              </a:rPr>
              <a:t>The denominator should be replaced with the sum of all cadets assigned to the AFSC, not the target number of assigned cadets for the AFSC </a:t>
            </a:r>
          </a:p>
          <a:p>
            <a:pPr lvl="1"/>
            <a:endParaRPr lang="en-US" dirty="0">
              <a:cs typeface="Arial"/>
            </a:endParaRPr>
          </a:p>
          <a:p>
            <a:pPr lvl="2"/>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pic>
        <p:nvPicPr>
          <p:cNvPr id="6" name="Picture 5">
            <a:extLst>
              <a:ext uri="{FF2B5EF4-FFF2-40B4-BE49-F238E27FC236}">
                <a16:creationId xmlns:a16="http://schemas.microsoft.com/office/drawing/2014/main" id="{C9388D2F-30E0-4717-AAC4-383D9BBC2AB9}"/>
              </a:ext>
            </a:extLst>
          </p:cNvPr>
          <p:cNvPicPr>
            <a:picLocks noChangeAspect="1"/>
          </p:cNvPicPr>
          <p:nvPr/>
        </p:nvPicPr>
        <p:blipFill rotWithShape="1">
          <a:blip r:embed="rId2"/>
          <a:srcRect l="13987" t="73761" r="12225" b="4928"/>
          <a:stretch/>
        </p:blipFill>
        <p:spPr>
          <a:xfrm>
            <a:off x="7214012" y="4758461"/>
            <a:ext cx="5705856" cy="892639"/>
          </a:xfrm>
          <a:prstGeom prst="rect">
            <a:avLst/>
          </a:prstGeom>
        </p:spPr>
      </p:pic>
      <p:pic>
        <p:nvPicPr>
          <p:cNvPr id="27" name="Picture 26">
            <a:extLst>
              <a:ext uri="{FF2B5EF4-FFF2-40B4-BE49-F238E27FC236}">
                <a16:creationId xmlns:a16="http://schemas.microsoft.com/office/drawing/2014/main" id="{E59A5864-446D-4A73-B940-8D50CA1F0DE2}"/>
              </a:ext>
            </a:extLst>
          </p:cNvPr>
          <p:cNvPicPr>
            <a:picLocks noChangeAspect="1"/>
          </p:cNvPicPr>
          <p:nvPr/>
        </p:nvPicPr>
        <p:blipFill rotWithShape="1">
          <a:blip r:embed="rId2">
            <a:alphaModFix/>
          </a:blip>
          <a:srcRect l="13987" t="12716" r="12225" b="65973"/>
          <a:stretch/>
        </p:blipFill>
        <p:spPr>
          <a:xfrm>
            <a:off x="573817" y="2533490"/>
            <a:ext cx="5705856" cy="892639"/>
          </a:xfrm>
          <a:prstGeom prst="rect">
            <a:avLst/>
          </a:prstGeom>
        </p:spPr>
      </p:pic>
      <p:pic>
        <p:nvPicPr>
          <p:cNvPr id="28" name="Picture 27">
            <a:extLst>
              <a:ext uri="{FF2B5EF4-FFF2-40B4-BE49-F238E27FC236}">
                <a16:creationId xmlns:a16="http://schemas.microsoft.com/office/drawing/2014/main" id="{775A5AC9-DD05-4386-9FD1-971700880F84}"/>
              </a:ext>
            </a:extLst>
          </p:cNvPr>
          <p:cNvPicPr>
            <a:picLocks noChangeAspect="1"/>
          </p:cNvPicPr>
          <p:nvPr/>
        </p:nvPicPr>
        <p:blipFill rotWithShape="1">
          <a:blip r:embed="rId2"/>
          <a:srcRect l="13987" t="33820" r="12225" b="44868"/>
          <a:stretch/>
        </p:blipFill>
        <p:spPr>
          <a:xfrm>
            <a:off x="573817" y="4758462"/>
            <a:ext cx="5705856" cy="892639"/>
          </a:xfrm>
          <a:prstGeom prst="rect">
            <a:avLst/>
          </a:prstGeom>
        </p:spPr>
      </p:pic>
      <p:pic>
        <p:nvPicPr>
          <p:cNvPr id="29" name="Picture 28">
            <a:extLst>
              <a:ext uri="{FF2B5EF4-FFF2-40B4-BE49-F238E27FC236}">
                <a16:creationId xmlns:a16="http://schemas.microsoft.com/office/drawing/2014/main" id="{7E76CFB0-B8BF-4779-AF7F-B5C2D47FF502}"/>
              </a:ext>
            </a:extLst>
          </p:cNvPr>
          <p:cNvPicPr>
            <a:picLocks noChangeAspect="1"/>
          </p:cNvPicPr>
          <p:nvPr/>
        </p:nvPicPr>
        <p:blipFill rotWithShape="1">
          <a:blip r:embed="rId2">
            <a:alphaModFix/>
          </a:blip>
          <a:srcRect l="13987" t="53894" r="12225" b="24795"/>
          <a:stretch/>
        </p:blipFill>
        <p:spPr>
          <a:xfrm>
            <a:off x="7217429" y="2537083"/>
            <a:ext cx="5702439" cy="892105"/>
          </a:xfrm>
          <a:prstGeom prst="rect">
            <a:avLst/>
          </a:prstGeom>
        </p:spPr>
      </p:pic>
      <p:sp>
        <p:nvSpPr>
          <p:cNvPr id="9" name="Oval 8">
            <a:extLst>
              <a:ext uri="{FF2B5EF4-FFF2-40B4-BE49-F238E27FC236}">
                <a16:creationId xmlns:a16="http://schemas.microsoft.com/office/drawing/2014/main" id="{144B95EF-4595-4690-ABC5-337911E0C72E}"/>
              </a:ext>
            </a:extLst>
          </p:cNvPr>
          <p:cNvSpPr/>
          <p:nvPr/>
        </p:nvSpPr>
        <p:spPr bwMode="auto">
          <a:xfrm>
            <a:off x="2006735" y="5061300"/>
            <a:ext cx="1420010" cy="601523"/>
          </a:xfrm>
          <a:prstGeom prst="ellipse">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97CD728A-86DA-4C6E-B2DF-B64F1319CCBE}"/>
              </a:ext>
            </a:extLst>
          </p:cNvPr>
          <p:cNvSpPr/>
          <p:nvPr/>
        </p:nvSpPr>
        <p:spPr bwMode="auto">
          <a:xfrm>
            <a:off x="8768057" y="5128524"/>
            <a:ext cx="1420010" cy="615784"/>
          </a:xfrm>
          <a:prstGeom prst="ellipse">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 name="Rectangle 3">
            <a:hlinkClick r:id="rId3" action="ppaction://hlinksldjump"/>
            <a:extLst>
              <a:ext uri="{FF2B5EF4-FFF2-40B4-BE49-F238E27FC236}">
                <a16:creationId xmlns:a16="http://schemas.microsoft.com/office/drawing/2014/main" id="{77DDC68A-EADC-2901-0841-B7E58FA90B58}"/>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629052770"/>
      </p:ext>
    </p:extLst>
  </p:cSld>
  <p:clrMapOvr>
    <a:masterClrMapping/>
  </p:clrMapOvr>
  <p:transition advClick="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a:xfrm>
            <a:off x="573882" y="1440329"/>
            <a:ext cx="12346988" cy="5546165"/>
          </a:xfrm>
        </p:spPr>
        <p:txBody>
          <a:bodyPr/>
          <a:lstStyle/>
          <a:p>
            <a:r>
              <a:rPr lang="en-US" dirty="0"/>
              <a:t>Original Model Issues </a:t>
            </a:r>
          </a:p>
          <a:p>
            <a:pPr lvl="1"/>
            <a:r>
              <a:rPr lang="en-US" dirty="0">
                <a:cs typeface="Arial"/>
              </a:rPr>
              <a:t>The constraints almost always result in infeasible solutions</a:t>
            </a:r>
            <a:endParaRPr lang="en-US" dirty="0">
              <a:solidFill>
                <a:schemeClr val="bg2">
                  <a:lumMod val="60000"/>
                  <a:lumOff val="40000"/>
                </a:schemeClr>
              </a:solidFill>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pSp>
        <p:nvGrpSpPr>
          <p:cNvPr id="4" name="Group 3">
            <a:extLst>
              <a:ext uri="{FF2B5EF4-FFF2-40B4-BE49-F238E27FC236}">
                <a16:creationId xmlns:a16="http://schemas.microsoft.com/office/drawing/2014/main" id="{0F527943-4B0C-4429-AB80-D129791B2129}"/>
              </a:ext>
            </a:extLst>
          </p:cNvPr>
          <p:cNvGrpSpPr/>
          <p:nvPr/>
        </p:nvGrpSpPr>
        <p:grpSpPr>
          <a:xfrm>
            <a:off x="1426595" y="3020567"/>
            <a:ext cx="10640559" cy="3289568"/>
            <a:chOff x="2433126" y="3031719"/>
            <a:chExt cx="6483096" cy="2004273"/>
          </a:xfrm>
        </p:grpSpPr>
        <p:pic>
          <p:nvPicPr>
            <p:cNvPr id="9" name="Picture 8">
              <a:extLst>
                <a:ext uri="{FF2B5EF4-FFF2-40B4-BE49-F238E27FC236}">
                  <a16:creationId xmlns:a16="http://schemas.microsoft.com/office/drawing/2014/main" id="{82112C4C-7EC9-4F84-AB37-96B19427B482}"/>
                </a:ext>
              </a:extLst>
            </p:cNvPr>
            <p:cNvPicPr>
              <a:picLocks noChangeAspect="1"/>
            </p:cNvPicPr>
            <p:nvPr/>
          </p:nvPicPr>
          <p:blipFill rotWithShape="1">
            <a:blip r:embed="rId2">
              <a:alphaModFix/>
            </a:blip>
            <a:srcRect l="1187" t="54709" r="4252" b="31959"/>
            <a:stretch/>
          </p:blipFill>
          <p:spPr>
            <a:xfrm>
              <a:off x="2433126" y="3031719"/>
              <a:ext cx="6483096" cy="495101"/>
            </a:xfrm>
            <a:prstGeom prst="rect">
              <a:avLst/>
            </a:prstGeom>
          </p:spPr>
        </p:pic>
        <p:pic>
          <p:nvPicPr>
            <p:cNvPr id="10" name="Picture 9">
              <a:extLst>
                <a:ext uri="{FF2B5EF4-FFF2-40B4-BE49-F238E27FC236}">
                  <a16:creationId xmlns:a16="http://schemas.microsoft.com/office/drawing/2014/main" id="{768DD899-9BC4-4325-BAB1-3E6919542914}"/>
                </a:ext>
              </a:extLst>
            </p:cNvPr>
            <p:cNvPicPr>
              <a:picLocks noChangeAspect="1"/>
            </p:cNvPicPr>
            <p:nvPr/>
          </p:nvPicPr>
          <p:blipFill rotWithShape="1">
            <a:blip r:embed="rId3">
              <a:alphaModFix/>
            </a:blip>
            <a:srcRect l="1187" t="50000" r="4254" b="36668"/>
            <a:stretch/>
          </p:blipFill>
          <p:spPr>
            <a:xfrm>
              <a:off x="2433126" y="4540891"/>
              <a:ext cx="6483096" cy="495101"/>
            </a:xfrm>
            <a:prstGeom prst="rect">
              <a:avLst/>
            </a:prstGeom>
          </p:spPr>
        </p:pic>
        <p:pic>
          <p:nvPicPr>
            <p:cNvPr id="11" name="Picture 10">
              <a:extLst>
                <a:ext uri="{FF2B5EF4-FFF2-40B4-BE49-F238E27FC236}">
                  <a16:creationId xmlns:a16="http://schemas.microsoft.com/office/drawing/2014/main" id="{9352EA9A-2087-46A2-9DAF-AB8911780A01}"/>
                </a:ext>
              </a:extLst>
            </p:cNvPr>
            <p:cNvPicPr>
              <a:picLocks noChangeAspect="1"/>
            </p:cNvPicPr>
            <p:nvPr/>
          </p:nvPicPr>
          <p:blipFill rotWithShape="1">
            <a:blip r:embed="rId2">
              <a:alphaModFix/>
            </a:blip>
            <a:srcRect l="1187" t="67261" r="4252" b="4653"/>
            <a:stretch/>
          </p:blipFill>
          <p:spPr>
            <a:xfrm>
              <a:off x="2433126" y="3526820"/>
              <a:ext cx="6483096" cy="1043018"/>
            </a:xfrm>
            <a:prstGeom prst="rect">
              <a:avLst/>
            </a:prstGeom>
          </p:spPr>
        </p:pic>
      </p:grpSp>
      <p:sp>
        <p:nvSpPr>
          <p:cNvPr id="5" name="Rectangle 4">
            <a:extLst>
              <a:ext uri="{FF2B5EF4-FFF2-40B4-BE49-F238E27FC236}">
                <a16:creationId xmlns:a16="http://schemas.microsoft.com/office/drawing/2014/main" id="{D555C366-C2C1-4DD6-B35C-6F27462F316B}"/>
              </a:ext>
            </a:extLst>
          </p:cNvPr>
          <p:cNvSpPr/>
          <p:nvPr/>
        </p:nvSpPr>
        <p:spPr bwMode="auto">
          <a:xfrm>
            <a:off x="11764537" y="2709746"/>
            <a:ext cx="769434" cy="40590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6" name="Rectangle 5">
            <a:hlinkClick r:id="rId4" action="ppaction://hlinksldjump"/>
            <a:extLst>
              <a:ext uri="{FF2B5EF4-FFF2-40B4-BE49-F238E27FC236}">
                <a16:creationId xmlns:a16="http://schemas.microsoft.com/office/drawing/2014/main" id="{860CF38B-4AA9-1284-0C94-0DD17F46EB9C}"/>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629555254"/>
      </p:ext>
    </p:extLst>
  </p:cSld>
  <p:clrMapOvr>
    <a:masterClrMapping/>
  </p:clrMapOvr>
  <p:transition advClick="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a:xfrm>
            <a:off x="573882" y="1440329"/>
            <a:ext cx="6319287" cy="5546165"/>
          </a:xfrm>
        </p:spPr>
        <p:txBody>
          <a:bodyPr/>
          <a:lstStyle/>
          <a:p>
            <a:r>
              <a:rPr lang="en-US" dirty="0"/>
              <a:t>Original Model Issues</a:t>
            </a:r>
          </a:p>
          <a:p>
            <a:pPr lvl="1"/>
            <a:r>
              <a:rPr lang="en-US" dirty="0">
                <a:cs typeface="Arial"/>
              </a:rPr>
              <a:t>The utility function does not accurately depict real AFSC/Cadet utilities</a:t>
            </a:r>
          </a:p>
          <a:p>
            <a:pPr lvl="2"/>
            <a:r>
              <a:rPr lang="en-US" dirty="0">
                <a:solidFill>
                  <a:schemeClr val="bg2">
                    <a:lumMod val="60000"/>
                    <a:lumOff val="40000"/>
                  </a:schemeClr>
                </a:solidFill>
                <a:cs typeface="Arial"/>
              </a:rPr>
              <a:t>Arbitrary value specifications</a:t>
            </a:r>
          </a:p>
          <a:p>
            <a:pPr lvl="2"/>
            <a:r>
              <a:rPr lang="en-US" dirty="0">
                <a:solidFill>
                  <a:schemeClr val="bg2">
                    <a:lumMod val="60000"/>
                    <a:lumOff val="40000"/>
                  </a:schemeClr>
                </a:solidFill>
                <a:cs typeface="Arial"/>
              </a:rPr>
              <a:t>Inconsistencies in values</a:t>
            </a:r>
          </a:p>
          <a:p>
            <a:pPr lvl="2"/>
            <a:r>
              <a:rPr lang="en-US" dirty="0">
                <a:solidFill>
                  <a:schemeClr val="bg2">
                    <a:lumMod val="60000"/>
                    <a:lumOff val="40000"/>
                  </a:schemeClr>
                </a:solidFill>
                <a:cs typeface="Arial"/>
              </a:rPr>
              <a:t>All AFSCs are assumed to be the same</a:t>
            </a:r>
          </a:p>
          <a:p>
            <a:pPr lvl="2"/>
            <a:r>
              <a:rPr lang="en-US" dirty="0">
                <a:solidFill>
                  <a:schemeClr val="bg2">
                    <a:lumMod val="60000"/>
                    <a:lumOff val="40000"/>
                  </a:schemeClr>
                </a:solidFill>
                <a:cs typeface="Arial"/>
              </a:rPr>
              <a:t>AFSC objectives are blended</a:t>
            </a:r>
          </a:p>
          <a:p>
            <a:pPr lvl="2"/>
            <a:r>
              <a:rPr lang="en-US" dirty="0">
                <a:solidFill>
                  <a:schemeClr val="bg2">
                    <a:lumMod val="60000"/>
                    <a:lumOff val="40000"/>
                  </a:schemeClr>
                </a:solidFill>
                <a:cs typeface="Arial"/>
              </a:rPr>
              <a:t>Big M does not always constrain eligibility</a:t>
            </a:r>
            <a:r>
              <a:rPr lang="en-US" dirty="0">
                <a:cs typeface="Arial"/>
              </a:rPr>
              <a:t> </a:t>
            </a: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pSp>
        <p:nvGrpSpPr>
          <p:cNvPr id="5" name="Group 4">
            <a:extLst>
              <a:ext uri="{FF2B5EF4-FFF2-40B4-BE49-F238E27FC236}">
                <a16:creationId xmlns:a16="http://schemas.microsoft.com/office/drawing/2014/main" id="{6FAD4662-060E-4E9B-B2B4-72A1DE6E86DA}"/>
              </a:ext>
            </a:extLst>
          </p:cNvPr>
          <p:cNvGrpSpPr/>
          <p:nvPr/>
        </p:nvGrpSpPr>
        <p:grpSpPr>
          <a:xfrm>
            <a:off x="6998677" y="1789468"/>
            <a:ext cx="6183223" cy="4010902"/>
            <a:chOff x="3977518" y="3245476"/>
            <a:chExt cx="5252008" cy="3406846"/>
          </a:xfrm>
        </p:grpSpPr>
        <p:pic>
          <p:nvPicPr>
            <p:cNvPr id="18" name="Picture 17">
              <a:extLst>
                <a:ext uri="{FF2B5EF4-FFF2-40B4-BE49-F238E27FC236}">
                  <a16:creationId xmlns:a16="http://schemas.microsoft.com/office/drawing/2014/main" id="{902DC812-3368-4CB9-A4E9-E6993A8B61C6}"/>
                </a:ext>
              </a:extLst>
            </p:cNvPr>
            <p:cNvPicPr>
              <a:picLocks noChangeAspect="1"/>
            </p:cNvPicPr>
            <p:nvPr/>
          </p:nvPicPr>
          <p:blipFill rotWithShape="1">
            <a:blip r:embed="rId2"/>
            <a:srcRect l="5591" t="43183" r="17802" b="13410"/>
            <a:stretch/>
          </p:blipFill>
          <p:spPr>
            <a:xfrm>
              <a:off x="3977518" y="5040330"/>
              <a:ext cx="5252006" cy="1611992"/>
            </a:xfrm>
            <a:prstGeom prst="rect">
              <a:avLst/>
            </a:prstGeom>
          </p:spPr>
        </p:pic>
        <p:pic>
          <p:nvPicPr>
            <p:cNvPr id="19" name="Picture 18">
              <a:extLst>
                <a:ext uri="{FF2B5EF4-FFF2-40B4-BE49-F238E27FC236}">
                  <a16:creationId xmlns:a16="http://schemas.microsoft.com/office/drawing/2014/main" id="{1DA901B7-B8F8-4C9C-B8E0-8D19066E58F0}"/>
                </a:ext>
              </a:extLst>
            </p:cNvPr>
            <p:cNvPicPr>
              <a:picLocks noChangeAspect="1"/>
            </p:cNvPicPr>
            <p:nvPr/>
          </p:nvPicPr>
          <p:blipFill rotWithShape="1">
            <a:blip r:embed="rId3">
              <a:alphaModFix/>
            </a:blip>
            <a:srcRect l="5592" t="31298" r="17803" b="25294"/>
            <a:stretch/>
          </p:blipFill>
          <p:spPr>
            <a:xfrm>
              <a:off x="3977519" y="3245476"/>
              <a:ext cx="5252007" cy="1611993"/>
            </a:xfrm>
            <a:prstGeom prst="rect">
              <a:avLst/>
            </a:prstGeom>
          </p:spPr>
        </p:pic>
      </p:grpSp>
      <p:sp>
        <p:nvSpPr>
          <p:cNvPr id="4" name="Rectangle 3">
            <a:hlinkClick r:id="rId4" action="ppaction://hlinksldjump"/>
            <a:extLst>
              <a:ext uri="{FF2B5EF4-FFF2-40B4-BE49-F238E27FC236}">
                <a16:creationId xmlns:a16="http://schemas.microsoft.com/office/drawing/2014/main" id="{8880A1E2-5A94-E4D4-C195-0C6DBE9901BA}"/>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316451935"/>
      </p:ext>
    </p:extLst>
  </p:cSld>
  <p:clrMapOvr>
    <a:masterClrMapping/>
  </p:clrMapOvr>
  <p:transition advClick="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a:xfrm>
            <a:off x="573882" y="1440329"/>
            <a:ext cx="6319287" cy="5546165"/>
          </a:xfrm>
        </p:spPr>
        <p:txBody>
          <a:bodyPr/>
          <a:lstStyle/>
          <a:p>
            <a:r>
              <a:rPr lang="en-US" dirty="0"/>
              <a:t>Original Model Issues</a:t>
            </a:r>
          </a:p>
          <a:p>
            <a:pPr lvl="1"/>
            <a:r>
              <a:rPr lang="en-US" dirty="0">
                <a:cs typeface="Arial"/>
              </a:rPr>
              <a:t>The utility function does not accurately depict real AFSC/Cadet utilities</a:t>
            </a:r>
          </a:p>
          <a:p>
            <a:pPr lvl="2"/>
            <a:r>
              <a:rPr lang="en-US" dirty="0">
                <a:cs typeface="Arial"/>
              </a:rPr>
              <a:t>Arbitrary value specifications</a:t>
            </a:r>
          </a:p>
          <a:p>
            <a:pPr lvl="2"/>
            <a:r>
              <a:rPr lang="en-US" dirty="0">
                <a:solidFill>
                  <a:schemeClr val="bg2">
                    <a:lumMod val="60000"/>
                    <a:lumOff val="40000"/>
                  </a:schemeClr>
                </a:solidFill>
                <a:cs typeface="Arial"/>
              </a:rPr>
              <a:t>Inconsistencies in values</a:t>
            </a:r>
          </a:p>
          <a:p>
            <a:pPr lvl="2"/>
            <a:r>
              <a:rPr lang="en-US" dirty="0">
                <a:solidFill>
                  <a:schemeClr val="bg2">
                    <a:lumMod val="60000"/>
                    <a:lumOff val="40000"/>
                  </a:schemeClr>
                </a:solidFill>
                <a:cs typeface="Arial"/>
              </a:rPr>
              <a:t>All AFSCs are assumed to be the same</a:t>
            </a:r>
          </a:p>
          <a:p>
            <a:pPr lvl="2"/>
            <a:r>
              <a:rPr lang="en-US" dirty="0">
                <a:solidFill>
                  <a:schemeClr val="bg2">
                    <a:lumMod val="60000"/>
                    <a:lumOff val="40000"/>
                  </a:schemeClr>
                </a:solidFill>
                <a:cs typeface="Arial"/>
              </a:rPr>
              <a:t>AFSC objectives are blended</a:t>
            </a:r>
          </a:p>
          <a:p>
            <a:pPr lvl="2"/>
            <a:r>
              <a:rPr lang="en-US" dirty="0">
                <a:solidFill>
                  <a:schemeClr val="bg2">
                    <a:lumMod val="60000"/>
                    <a:lumOff val="40000"/>
                  </a:schemeClr>
                </a:solidFill>
                <a:cs typeface="Arial"/>
              </a:rPr>
              <a:t>Big M does not always constrain eligibility</a:t>
            </a:r>
            <a:r>
              <a:rPr lang="en-US" dirty="0">
                <a:cs typeface="Arial"/>
              </a:rPr>
              <a:t> </a:t>
            </a: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pSp>
        <p:nvGrpSpPr>
          <p:cNvPr id="5" name="Group 4">
            <a:extLst>
              <a:ext uri="{FF2B5EF4-FFF2-40B4-BE49-F238E27FC236}">
                <a16:creationId xmlns:a16="http://schemas.microsoft.com/office/drawing/2014/main" id="{6FAD4662-060E-4E9B-B2B4-72A1DE6E86DA}"/>
              </a:ext>
            </a:extLst>
          </p:cNvPr>
          <p:cNvGrpSpPr/>
          <p:nvPr/>
        </p:nvGrpSpPr>
        <p:grpSpPr>
          <a:xfrm>
            <a:off x="6998677" y="1789468"/>
            <a:ext cx="6183223" cy="4010902"/>
            <a:chOff x="3977518" y="3245476"/>
            <a:chExt cx="5252008" cy="3406846"/>
          </a:xfrm>
        </p:grpSpPr>
        <p:pic>
          <p:nvPicPr>
            <p:cNvPr id="18" name="Picture 17">
              <a:extLst>
                <a:ext uri="{FF2B5EF4-FFF2-40B4-BE49-F238E27FC236}">
                  <a16:creationId xmlns:a16="http://schemas.microsoft.com/office/drawing/2014/main" id="{902DC812-3368-4CB9-A4E9-E6993A8B61C6}"/>
                </a:ext>
              </a:extLst>
            </p:cNvPr>
            <p:cNvPicPr>
              <a:picLocks noChangeAspect="1"/>
            </p:cNvPicPr>
            <p:nvPr/>
          </p:nvPicPr>
          <p:blipFill rotWithShape="1">
            <a:blip r:embed="rId2"/>
            <a:srcRect l="5591" t="43183" r="17802" b="13410"/>
            <a:stretch/>
          </p:blipFill>
          <p:spPr>
            <a:xfrm>
              <a:off x="3977518" y="5040330"/>
              <a:ext cx="5252006" cy="1611992"/>
            </a:xfrm>
            <a:prstGeom prst="rect">
              <a:avLst/>
            </a:prstGeom>
          </p:spPr>
        </p:pic>
        <p:pic>
          <p:nvPicPr>
            <p:cNvPr id="19" name="Picture 18">
              <a:extLst>
                <a:ext uri="{FF2B5EF4-FFF2-40B4-BE49-F238E27FC236}">
                  <a16:creationId xmlns:a16="http://schemas.microsoft.com/office/drawing/2014/main" id="{1DA901B7-B8F8-4C9C-B8E0-8D19066E58F0}"/>
                </a:ext>
              </a:extLst>
            </p:cNvPr>
            <p:cNvPicPr>
              <a:picLocks noChangeAspect="1"/>
            </p:cNvPicPr>
            <p:nvPr/>
          </p:nvPicPr>
          <p:blipFill rotWithShape="1">
            <a:blip r:embed="rId3">
              <a:alphaModFix/>
            </a:blip>
            <a:srcRect l="5592" t="31298" r="17803" b="25294"/>
            <a:stretch/>
          </p:blipFill>
          <p:spPr>
            <a:xfrm>
              <a:off x="3977519" y="3245476"/>
              <a:ext cx="5252007" cy="1611993"/>
            </a:xfrm>
            <a:prstGeom prst="rect">
              <a:avLst/>
            </a:prstGeom>
          </p:spPr>
        </p:pic>
      </p:grpSp>
      <p:sp>
        <p:nvSpPr>
          <p:cNvPr id="7" name="Oval 6">
            <a:extLst>
              <a:ext uri="{FF2B5EF4-FFF2-40B4-BE49-F238E27FC236}">
                <a16:creationId xmlns:a16="http://schemas.microsoft.com/office/drawing/2014/main" id="{CBDC7478-928B-4A3C-8CDA-D43A02F52769}"/>
              </a:ext>
            </a:extLst>
          </p:cNvPr>
          <p:cNvSpPr/>
          <p:nvPr/>
        </p:nvSpPr>
        <p:spPr bwMode="auto">
          <a:xfrm>
            <a:off x="7933967" y="1789468"/>
            <a:ext cx="2575007" cy="48990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 name="Rectangle 3">
            <a:hlinkClick r:id="rId4" action="ppaction://hlinksldjump"/>
            <a:extLst>
              <a:ext uri="{FF2B5EF4-FFF2-40B4-BE49-F238E27FC236}">
                <a16:creationId xmlns:a16="http://schemas.microsoft.com/office/drawing/2014/main" id="{6E5EB2A9-A938-2299-F91C-48543C742DD3}"/>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665975217"/>
      </p:ext>
    </p:extLst>
  </p:cSld>
  <p:clrMapOvr>
    <a:masterClrMapping/>
  </p:clrMapOvr>
  <p:transition advClick="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a:xfrm>
            <a:off x="573882" y="1440329"/>
            <a:ext cx="6319287" cy="5546165"/>
          </a:xfrm>
        </p:spPr>
        <p:txBody>
          <a:bodyPr/>
          <a:lstStyle/>
          <a:p>
            <a:r>
              <a:rPr lang="en-US" dirty="0"/>
              <a:t>Original Model Issues</a:t>
            </a:r>
          </a:p>
          <a:p>
            <a:pPr lvl="1"/>
            <a:r>
              <a:rPr lang="en-US" dirty="0">
                <a:cs typeface="Arial"/>
              </a:rPr>
              <a:t>The utility function does not accurately depict real AFSC/Cadet utilities</a:t>
            </a:r>
          </a:p>
          <a:p>
            <a:pPr lvl="2"/>
            <a:r>
              <a:rPr lang="en-US" dirty="0">
                <a:cs typeface="Arial"/>
              </a:rPr>
              <a:t>Arbitrary value specifications</a:t>
            </a:r>
          </a:p>
          <a:p>
            <a:pPr lvl="2"/>
            <a:r>
              <a:rPr lang="en-US" dirty="0">
                <a:solidFill>
                  <a:schemeClr val="bg2">
                    <a:lumMod val="60000"/>
                    <a:lumOff val="40000"/>
                  </a:schemeClr>
                </a:solidFill>
                <a:cs typeface="Arial"/>
              </a:rPr>
              <a:t>Inconsistencies in values</a:t>
            </a:r>
          </a:p>
          <a:p>
            <a:pPr lvl="2"/>
            <a:r>
              <a:rPr lang="en-US" dirty="0">
                <a:solidFill>
                  <a:schemeClr val="bg2">
                    <a:lumMod val="60000"/>
                    <a:lumOff val="40000"/>
                  </a:schemeClr>
                </a:solidFill>
                <a:cs typeface="Arial"/>
              </a:rPr>
              <a:t>All AFSCs are assumed to be the same</a:t>
            </a:r>
          </a:p>
          <a:p>
            <a:pPr lvl="2"/>
            <a:r>
              <a:rPr lang="en-US" dirty="0">
                <a:solidFill>
                  <a:schemeClr val="bg2">
                    <a:lumMod val="60000"/>
                    <a:lumOff val="40000"/>
                  </a:schemeClr>
                </a:solidFill>
                <a:cs typeface="Arial"/>
              </a:rPr>
              <a:t>AFSC objectives are blended</a:t>
            </a:r>
          </a:p>
          <a:p>
            <a:pPr lvl="2"/>
            <a:r>
              <a:rPr lang="en-US" dirty="0">
                <a:solidFill>
                  <a:schemeClr val="bg2">
                    <a:lumMod val="60000"/>
                    <a:lumOff val="40000"/>
                  </a:schemeClr>
                </a:solidFill>
                <a:cs typeface="Arial"/>
              </a:rPr>
              <a:t>Big M does not always constrain eligibility</a:t>
            </a:r>
            <a:r>
              <a:rPr lang="en-US" dirty="0">
                <a:cs typeface="Arial"/>
              </a:rPr>
              <a:t> </a:t>
            </a: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pSp>
        <p:nvGrpSpPr>
          <p:cNvPr id="5" name="Group 4">
            <a:extLst>
              <a:ext uri="{FF2B5EF4-FFF2-40B4-BE49-F238E27FC236}">
                <a16:creationId xmlns:a16="http://schemas.microsoft.com/office/drawing/2014/main" id="{6FAD4662-060E-4E9B-B2B4-72A1DE6E86DA}"/>
              </a:ext>
            </a:extLst>
          </p:cNvPr>
          <p:cNvGrpSpPr/>
          <p:nvPr/>
        </p:nvGrpSpPr>
        <p:grpSpPr>
          <a:xfrm>
            <a:off x="6998677" y="1789468"/>
            <a:ext cx="6183223" cy="4010902"/>
            <a:chOff x="3977518" y="3245476"/>
            <a:chExt cx="5252008" cy="3406846"/>
          </a:xfrm>
        </p:grpSpPr>
        <p:pic>
          <p:nvPicPr>
            <p:cNvPr id="18" name="Picture 17">
              <a:extLst>
                <a:ext uri="{FF2B5EF4-FFF2-40B4-BE49-F238E27FC236}">
                  <a16:creationId xmlns:a16="http://schemas.microsoft.com/office/drawing/2014/main" id="{902DC812-3368-4CB9-A4E9-E6993A8B61C6}"/>
                </a:ext>
              </a:extLst>
            </p:cNvPr>
            <p:cNvPicPr>
              <a:picLocks noChangeAspect="1"/>
            </p:cNvPicPr>
            <p:nvPr/>
          </p:nvPicPr>
          <p:blipFill rotWithShape="1">
            <a:blip r:embed="rId2"/>
            <a:srcRect l="5591" t="43183" r="17802" b="13410"/>
            <a:stretch/>
          </p:blipFill>
          <p:spPr>
            <a:xfrm>
              <a:off x="3977518" y="5040330"/>
              <a:ext cx="5252006" cy="1611992"/>
            </a:xfrm>
            <a:prstGeom prst="rect">
              <a:avLst/>
            </a:prstGeom>
          </p:spPr>
        </p:pic>
        <p:pic>
          <p:nvPicPr>
            <p:cNvPr id="19" name="Picture 18">
              <a:extLst>
                <a:ext uri="{FF2B5EF4-FFF2-40B4-BE49-F238E27FC236}">
                  <a16:creationId xmlns:a16="http://schemas.microsoft.com/office/drawing/2014/main" id="{1DA901B7-B8F8-4C9C-B8E0-8D19066E58F0}"/>
                </a:ext>
              </a:extLst>
            </p:cNvPr>
            <p:cNvPicPr>
              <a:picLocks noChangeAspect="1"/>
            </p:cNvPicPr>
            <p:nvPr/>
          </p:nvPicPr>
          <p:blipFill rotWithShape="1">
            <a:blip r:embed="rId3">
              <a:alphaModFix/>
            </a:blip>
            <a:srcRect l="5592" t="31298" r="17803" b="25294"/>
            <a:stretch/>
          </p:blipFill>
          <p:spPr>
            <a:xfrm>
              <a:off x="3977519" y="3245476"/>
              <a:ext cx="5252007" cy="1611993"/>
            </a:xfrm>
            <a:prstGeom prst="rect">
              <a:avLst/>
            </a:prstGeom>
          </p:spPr>
        </p:pic>
      </p:grpSp>
      <p:sp>
        <p:nvSpPr>
          <p:cNvPr id="9" name="Oval 8">
            <a:extLst>
              <a:ext uri="{FF2B5EF4-FFF2-40B4-BE49-F238E27FC236}">
                <a16:creationId xmlns:a16="http://schemas.microsoft.com/office/drawing/2014/main" id="{A74D61EA-5C44-4A52-A2D3-12D29C61B101}"/>
              </a:ext>
            </a:extLst>
          </p:cNvPr>
          <p:cNvSpPr/>
          <p:nvPr/>
        </p:nvSpPr>
        <p:spPr bwMode="auto">
          <a:xfrm>
            <a:off x="10306106" y="1789468"/>
            <a:ext cx="693198" cy="48990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 name="Rectangle 3">
            <a:hlinkClick r:id="rId4" action="ppaction://hlinksldjump"/>
            <a:extLst>
              <a:ext uri="{FF2B5EF4-FFF2-40B4-BE49-F238E27FC236}">
                <a16:creationId xmlns:a16="http://schemas.microsoft.com/office/drawing/2014/main" id="{DABF0918-2460-CD3E-5FD7-0EF7D2772557}"/>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925911963"/>
      </p:ext>
    </p:extLst>
  </p:cSld>
  <p:clrMapOvr>
    <a:masterClrMapping/>
  </p:clrMapOvr>
  <p:transition advClick="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a:xfrm>
            <a:off x="573882" y="1440329"/>
            <a:ext cx="6319287" cy="5546165"/>
          </a:xfrm>
        </p:spPr>
        <p:txBody>
          <a:bodyPr/>
          <a:lstStyle/>
          <a:p>
            <a:r>
              <a:rPr lang="en-US" dirty="0"/>
              <a:t>Original Model Issues</a:t>
            </a:r>
          </a:p>
          <a:p>
            <a:pPr lvl="1"/>
            <a:r>
              <a:rPr lang="en-US" dirty="0">
                <a:cs typeface="Arial"/>
              </a:rPr>
              <a:t>The utility function does not accurately depict real AFSC/Cadet utilities</a:t>
            </a:r>
          </a:p>
          <a:p>
            <a:pPr lvl="2"/>
            <a:r>
              <a:rPr lang="en-US" dirty="0">
                <a:cs typeface="Arial"/>
              </a:rPr>
              <a:t>Arbitrary value specifications</a:t>
            </a:r>
          </a:p>
          <a:p>
            <a:pPr lvl="2"/>
            <a:r>
              <a:rPr lang="en-US" dirty="0">
                <a:cs typeface="Arial"/>
              </a:rPr>
              <a:t>Inconsistencies in values</a:t>
            </a:r>
          </a:p>
          <a:p>
            <a:pPr lvl="2"/>
            <a:r>
              <a:rPr lang="en-US" dirty="0">
                <a:solidFill>
                  <a:schemeClr val="bg2">
                    <a:lumMod val="60000"/>
                    <a:lumOff val="40000"/>
                  </a:schemeClr>
                </a:solidFill>
                <a:cs typeface="Arial"/>
              </a:rPr>
              <a:t>All AFSCs are assumed to be the same</a:t>
            </a:r>
          </a:p>
          <a:p>
            <a:pPr lvl="2"/>
            <a:r>
              <a:rPr lang="en-US" dirty="0">
                <a:solidFill>
                  <a:schemeClr val="bg2">
                    <a:lumMod val="60000"/>
                    <a:lumOff val="40000"/>
                  </a:schemeClr>
                </a:solidFill>
                <a:cs typeface="Arial"/>
              </a:rPr>
              <a:t>AFSC objectives are blended</a:t>
            </a:r>
          </a:p>
          <a:p>
            <a:pPr lvl="2"/>
            <a:r>
              <a:rPr lang="en-US" dirty="0">
                <a:solidFill>
                  <a:schemeClr val="bg2">
                    <a:lumMod val="60000"/>
                    <a:lumOff val="40000"/>
                  </a:schemeClr>
                </a:solidFill>
                <a:cs typeface="Arial"/>
              </a:rPr>
              <a:t>Big M does not always constrain eligibility</a:t>
            </a:r>
            <a:r>
              <a:rPr lang="en-US" dirty="0">
                <a:cs typeface="Arial"/>
              </a:rPr>
              <a:t> </a:t>
            </a: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pSp>
        <p:nvGrpSpPr>
          <p:cNvPr id="5" name="Group 4">
            <a:extLst>
              <a:ext uri="{FF2B5EF4-FFF2-40B4-BE49-F238E27FC236}">
                <a16:creationId xmlns:a16="http://schemas.microsoft.com/office/drawing/2014/main" id="{6FAD4662-060E-4E9B-B2B4-72A1DE6E86DA}"/>
              </a:ext>
            </a:extLst>
          </p:cNvPr>
          <p:cNvGrpSpPr/>
          <p:nvPr/>
        </p:nvGrpSpPr>
        <p:grpSpPr>
          <a:xfrm>
            <a:off x="6998677" y="1789468"/>
            <a:ext cx="6183223" cy="4010902"/>
            <a:chOff x="3977518" y="3245476"/>
            <a:chExt cx="5252008" cy="3406846"/>
          </a:xfrm>
        </p:grpSpPr>
        <p:pic>
          <p:nvPicPr>
            <p:cNvPr id="18" name="Picture 17">
              <a:extLst>
                <a:ext uri="{FF2B5EF4-FFF2-40B4-BE49-F238E27FC236}">
                  <a16:creationId xmlns:a16="http://schemas.microsoft.com/office/drawing/2014/main" id="{902DC812-3368-4CB9-A4E9-E6993A8B61C6}"/>
                </a:ext>
              </a:extLst>
            </p:cNvPr>
            <p:cNvPicPr>
              <a:picLocks noChangeAspect="1"/>
            </p:cNvPicPr>
            <p:nvPr/>
          </p:nvPicPr>
          <p:blipFill rotWithShape="1">
            <a:blip r:embed="rId2"/>
            <a:srcRect l="5591" t="43183" r="17802" b="13410"/>
            <a:stretch/>
          </p:blipFill>
          <p:spPr>
            <a:xfrm>
              <a:off x="3977518" y="5040330"/>
              <a:ext cx="5252006" cy="1611992"/>
            </a:xfrm>
            <a:prstGeom prst="rect">
              <a:avLst/>
            </a:prstGeom>
          </p:spPr>
        </p:pic>
        <p:pic>
          <p:nvPicPr>
            <p:cNvPr id="19" name="Picture 18">
              <a:extLst>
                <a:ext uri="{FF2B5EF4-FFF2-40B4-BE49-F238E27FC236}">
                  <a16:creationId xmlns:a16="http://schemas.microsoft.com/office/drawing/2014/main" id="{1DA901B7-B8F8-4C9C-B8E0-8D19066E58F0}"/>
                </a:ext>
              </a:extLst>
            </p:cNvPr>
            <p:cNvPicPr>
              <a:picLocks noChangeAspect="1"/>
            </p:cNvPicPr>
            <p:nvPr/>
          </p:nvPicPr>
          <p:blipFill rotWithShape="1">
            <a:blip r:embed="rId3">
              <a:alphaModFix/>
            </a:blip>
            <a:srcRect l="5592" t="31298" r="17803" b="25294"/>
            <a:stretch/>
          </p:blipFill>
          <p:spPr>
            <a:xfrm>
              <a:off x="3977519" y="3245476"/>
              <a:ext cx="5252007" cy="1611993"/>
            </a:xfrm>
            <a:prstGeom prst="rect">
              <a:avLst/>
            </a:prstGeom>
          </p:spPr>
        </p:pic>
      </p:grpSp>
      <p:cxnSp>
        <p:nvCxnSpPr>
          <p:cNvPr id="8" name="Straight Connector 7">
            <a:extLst>
              <a:ext uri="{FF2B5EF4-FFF2-40B4-BE49-F238E27FC236}">
                <a16:creationId xmlns:a16="http://schemas.microsoft.com/office/drawing/2014/main" id="{8FB521F6-0639-4B97-8A39-AB687742C845}"/>
              </a:ext>
            </a:extLst>
          </p:cNvPr>
          <p:cNvCxnSpPr/>
          <p:nvPr/>
        </p:nvCxnSpPr>
        <p:spPr bwMode="auto">
          <a:xfrm>
            <a:off x="6998677" y="3687278"/>
            <a:ext cx="4888523"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9D285851-E2F5-4314-A9C4-2A42F21384EC}"/>
              </a:ext>
            </a:extLst>
          </p:cNvPr>
          <p:cNvCxnSpPr/>
          <p:nvPr/>
        </p:nvCxnSpPr>
        <p:spPr bwMode="auto">
          <a:xfrm>
            <a:off x="6998677" y="5800370"/>
            <a:ext cx="4888523"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11" name="Oval 10">
            <a:extLst>
              <a:ext uri="{FF2B5EF4-FFF2-40B4-BE49-F238E27FC236}">
                <a16:creationId xmlns:a16="http://schemas.microsoft.com/office/drawing/2014/main" id="{B286A989-808F-4592-B4CC-BC98E076F9B2}"/>
              </a:ext>
            </a:extLst>
          </p:cNvPr>
          <p:cNvSpPr/>
          <p:nvPr/>
        </p:nvSpPr>
        <p:spPr bwMode="auto">
          <a:xfrm>
            <a:off x="7933967" y="1789468"/>
            <a:ext cx="2575007" cy="48990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12" name="Oval 11">
            <a:extLst>
              <a:ext uri="{FF2B5EF4-FFF2-40B4-BE49-F238E27FC236}">
                <a16:creationId xmlns:a16="http://schemas.microsoft.com/office/drawing/2014/main" id="{D859587D-730B-4F50-9A0F-F814BFD4CA39}"/>
              </a:ext>
            </a:extLst>
          </p:cNvPr>
          <p:cNvSpPr/>
          <p:nvPr/>
        </p:nvSpPr>
        <p:spPr bwMode="auto">
          <a:xfrm>
            <a:off x="7818783" y="3902560"/>
            <a:ext cx="1948070" cy="48990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 name="Rectangle 3">
            <a:hlinkClick r:id="rId4" action="ppaction://hlinksldjump"/>
            <a:extLst>
              <a:ext uri="{FF2B5EF4-FFF2-40B4-BE49-F238E27FC236}">
                <a16:creationId xmlns:a16="http://schemas.microsoft.com/office/drawing/2014/main" id="{774F832B-D3A5-CC9C-8E38-40540BD69BF4}"/>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8535987"/>
      </p:ext>
    </p:extLst>
  </p:cSld>
  <p:clrMapOvr>
    <a:masterClrMapping/>
  </p:clrMapOvr>
  <p:transition advClick="0"/>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a:xfrm>
            <a:off x="573882" y="1440329"/>
            <a:ext cx="6319287" cy="5546165"/>
          </a:xfrm>
        </p:spPr>
        <p:txBody>
          <a:bodyPr/>
          <a:lstStyle/>
          <a:p>
            <a:r>
              <a:rPr lang="en-US" dirty="0"/>
              <a:t>Original Model Issues</a:t>
            </a:r>
          </a:p>
          <a:p>
            <a:pPr lvl="1"/>
            <a:r>
              <a:rPr lang="en-US" dirty="0">
                <a:cs typeface="Arial"/>
              </a:rPr>
              <a:t>The utility function does not accurately depict real AFSC/Cadet utilities</a:t>
            </a:r>
          </a:p>
          <a:p>
            <a:pPr lvl="2"/>
            <a:r>
              <a:rPr lang="en-US" dirty="0">
                <a:cs typeface="Arial"/>
              </a:rPr>
              <a:t>Arbitrary value specifications</a:t>
            </a:r>
          </a:p>
          <a:p>
            <a:pPr lvl="2"/>
            <a:r>
              <a:rPr lang="en-US" dirty="0">
                <a:cs typeface="Arial"/>
              </a:rPr>
              <a:t>Inconsistencies in values</a:t>
            </a:r>
          </a:p>
          <a:p>
            <a:pPr lvl="2"/>
            <a:r>
              <a:rPr lang="en-US" dirty="0">
                <a:cs typeface="Arial"/>
              </a:rPr>
              <a:t>All AFSCs are assumed to be the same</a:t>
            </a:r>
          </a:p>
          <a:p>
            <a:pPr lvl="2"/>
            <a:r>
              <a:rPr lang="en-US" dirty="0">
                <a:solidFill>
                  <a:schemeClr val="bg2">
                    <a:lumMod val="60000"/>
                    <a:lumOff val="40000"/>
                  </a:schemeClr>
                </a:solidFill>
                <a:cs typeface="Arial"/>
              </a:rPr>
              <a:t>AFSC objectives are blended</a:t>
            </a:r>
          </a:p>
          <a:p>
            <a:pPr lvl="2"/>
            <a:r>
              <a:rPr lang="en-US" dirty="0">
                <a:solidFill>
                  <a:schemeClr val="bg2">
                    <a:lumMod val="60000"/>
                    <a:lumOff val="40000"/>
                  </a:schemeClr>
                </a:solidFill>
                <a:cs typeface="Arial"/>
              </a:rPr>
              <a:t>Big M does not always constrain eligibility</a:t>
            </a:r>
            <a:r>
              <a:rPr lang="en-US" dirty="0">
                <a:cs typeface="Arial"/>
              </a:rPr>
              <a:t> </a:t>
            </a: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pSp>
        <p:nvGrpSpPr>
          <p:cNvPr id="5" name="Group 4">
            <a:extLst>
              <a:ext uri="{FF2B5EF4-FFF2-40B4-BE49-F238E27FC236}">
                <a16:creationId xmlns:a16="http://schemas.microsoft.com/office/drawing/2014/main" id="{6FAD4662-060E-4E9B-B2B4-72A1DE6E86DA}"/>
              </a:ext>
            </a:extLst>
          </p:cNvPr>
          <p:cNvGrpSpPr/>
          <p:nvPr/>
        </p:nvGrpSpPr>
        <p:grpSpPr>
          <a:xfrm>
            <a:off x="6998677" y="1789468"/>
            <a:ext cx="6183223" cy="4010902"/>
            <a:chOff x="3977518" y="3245476"/>
            <a:chExt cx="5252008" cy="3406846"/>
          </a:xfrm>
        </p:grpSpPr>
        <p:pic>
          <p:nvPicPr>
            <p:cNvPr id="18" name="Picture 17">
              <a:extLst>
                <a:ext uri="{FF2B5EF4-FFF2-40B4-BE49-F238E27FC236}">
                  <a16:creationId xmlns:a16="http://schemas.microsoft.com/office/drawing/2014/main" id="{902DC812-3368-4CB9-A4E9-E6993A8B61C6}"/>
                </a:ext>
              </a:extLst>
            </p:cNvPr>
            <p:cNvPicPr>
              <a:picLocks noChangeAspect="1"/>
            </p:cNvPicPr>
            <p:nvPr/>
          </p:nvPicPr>
          <p:blipFill rotWithShape="1">
            <a:blip r:embed="rId2"/>
            <a:srcRect l="5591" t="43183" r="17802" b="13410"/>
            <a:stretch/>
          </p:blipFill>
          <p:spPr>
            <a:xfrm>
              <a:off x="3977518" y="5040330"/>
              <a:ext cx="5252006" cy="1611992"/>
            </a:xfrm>
            <a:prstGeom prst="rect">
              <a:avLst/>
            </a:prstGeom>
          </p:spPr>
        </p:pic>
        <p:pic>
          <p:nvPicPr>
            <p:cNvPr id="19" name="Picture 18">
              <a:extLst>
                <a:ext uri="{FF2B5EF4-FFF2-40B4-BE49-F238E27FC236}">
                  <a16:creationId xmlns:a16="http://schemas.microsoft.com/office/drawing/2014/main" id="{1DA901B7-B8F8-4C9C-B8E0-8D19066E58F0}"/>
                </a:ext>
              </a:extLst>
            </p:cNvPr>
            <p:cNvPicPr>
              <a:picLocks noChangeAspect="1"/>
            </p:cNvPicPr>
            <p:nvPr/>
          </p:nvPicPr>
          <p:blipFill rotWithShape="1">
            <a:blip r:embed="rId3">
              <a:alphaModFix/>
            </a:blip>
            <a:srcRect l="5592" t="31298" r="17803" b="25294"/>
            <a:stretch/>
          </p:blipFill>
          <p:spPr>
            <a:xfrm>
              <a:off x="3977519" y="3245476"/>
              <a:ext cx="5252007" cy="1611993"/>
            </a:xfrm>
            <a:prstGeom prst="rect">
              <a:avLst/>
            </a:prstGeom>
          </p:spPr>
        </p:pic>
      </p:grpSp>
      <p:sp>
        <p:nvSpPr>
          <p:cNvPr id="13" name="TextBox 12">
            <a:extLst>
              <a:ext uri="{FF2B5EF4-FFF2-40B4-BE49-F238E27FC236}">
                <a16:creationId xmlns:a16="http://schemas.microsoft.com/office/drawing/2014/main" id="{2A19E04B-DA71-4375-8070-CFC8504D7070}"/>
              </a:ext>
            </a:extLst>
          </p:cNvPr>
          <p:cNvSpPr txBox="1"/>
          <p:nvPr/>
        </p:nvSpPr>
        <p:spPr>
          <a:xfrm>
            <a:off x="8509352" y="6015653"/>
            <a:ext cx="2637132" cy="338554"/>
          </a:xfrm>
          <a:prstGeom prst="rect">
            <a:avLst/>
          </a:prstGeom>
          <a:noFill/>
        </p:spPr>
        <p:txBody>
          <a:bodyPr wrap="none" rtlCol="0">
            <a:spAutoFit/>
          </a:bodyPr>
          <a:lstStyle/>
          <a:p>
            <a:r>
              <a:rPr lang="en-US" sz="1600" dirty="0">
                <a:solidFill>
                  <a:srgbClr val="FF0000"/>
                </a:solidFill>
              </a:rPr>
              <a:t>(for all cadets and AFSCs) </a:t>
            </a:r>
          </a:p>
        </p:txBody>
      </p:sp>
      <p:sp>
        <p:nvSpPr>
          <p:cNvPr id="4" name="Rectangle 3">
            <a:hlinkClick r:id="rId4" action="ppaction://hlinksldjump"/>
            <a:extLst>
              <a:ext uri="{FF2B5EF4-FFF2-40B4-BE49-F238E27FC236}">
                <a16:creationId xmlns:a16="http://schemas.microsoft.com/office/drawing/2014/main" id="{8E8249BD-1A3C-5C8A-451B-9DCC97390FB4}"/>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269006925"/>
      </p:ext>
    </p:extLst>
  </p:cSld>
  <p:clrMapOvr>
    <a:masterClrMapping/>
  </p:clrMapOvr>
  <p:transition advClick="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Issues</a:t>
            </a:r>
          </a:p>
        </p:txBody>
      </p:sp>
      <p:sp>
        <p:nvSpPr>
          <p:cNvPr id="3" name="Content Placeholder 2"/>
          <p:cNvSpPr>
            <a:spLocks noGrp="1"/>
          </p:cNvSpPr>
          <p:nvPr>
            <p:ph idx="1"/>
          </p:nvPr>
        </p:nvSpPr>
        <p:spPr>
          <a:xfrm>
            <a:off x="573882" y="1440329"/>
            <a:ext cx="6319287" cy="5546165"/>
          </a:xfrm>
        </p:spPr>
        <p:txBody>
          <a:bodyPr/>
          <a:lstStyle/>
          <a:p>
            <a:r>
              <a:rPr lang="en-US" dirty="0"/>
              <a:t>Original Model Issues</a:t>
            </a:r>
          </a:p>
          <a:p>
            <a:pPr lvl="1"/>
            <a:r>
              <a:rPr lang="en-US" dirty="0">
                <a:cs typeface="Arial"/>
              </a:rPr>
              <a:t>The utility function does not accurately depict real AFSC/Cadet utilities</a:t>
            </a:r>
          </a:p>
          <a:p>
            <a:pPr lvl="2"/>
            <a:r>
              <a:rPr lang="en-US" dirty="0">
                <a:cs typeface="Arial"/>
              </a:rPr>
              <a:t>Arbitrary value specifications</a:t>
            </a:r>
          </a:p>
          <a:p>
            <a:pPr lvl="2"/>
            <a:r>
              <a:rPr lang="en-US" dirty="0">
                <a:cs typeface="Arial"/>
              </a:rPr>
              <a:t>Inconsistencies in values</a:t>
            </a:r>
          </a:p>
          <a:p>
            <a:pPr lvl="2"/>
            <a:r>
              <a:rPr lang="en-US" dirty="0">
                <a:cs typeface="Arial"/>
              </a:rPr>
              <a:t>All AFSCs are assumed to be the same</a:t>
            </a:r>
          </a:p>
          <a:p>
            <a:pPr lvl="2"/>
            <a:r>
              <a:rPr lang="en-US" dirty="0">
                <a:cs typeface="Arial"/>
              </a:rPr>
              <a:t>AFSC objectives are blended</a:t>
            </a:r>
          </a:p>
          <a:p>
            <a:pPr lvl="2"/>
            <a:r>
              <a:rPr lang="en-US" dirty="0">
                <a:solidFill>
                  <a:schemeClr val="bg2">
                    <a:lumMod val="60000"/>
                    <a:lumOff val="40000"/>
                  </a:schemeClr>
                </a:solidFill>
                <a:cs typeface="Arial"/>
              </a:rPr>
              <a:t>Big M does not always constrain eligibility</a:t>
            </a:r>
            <a:r>
              <a:rPr lang="en-US" dirty="0">
                <a:cs typeface="Arial"/>
              </a:rPr>
              <a:t> </a:t>
            </a:r>
          </a:p>
          <a:p>
            <a:pPr lvl="1"/>
            <a:endParaRPr lang="en-US" dirty="0">
              <a:cs typeface="Arial"/>
            </a:endParaRPr>
          </a:p>
          <a:p>
            <a:pPr marL="1003282" lvl="2" indent="0">
              <a:buNone/>
            </a:pPr>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2"/>
            <a:endParaRPr lang="en-US" dirty="0"/>
          </a:p>
        </p:txBody>
      </p:sp>
      <p:grpSp>
        <p:nvGrpSpPr>
          <p:cNvPr id="5" name="Group 4">
            <a:extLst>
              <a:ext uri="{FF2B5EF4-FFF2-40B4-BE49-F238E27FC236}">
                <a16:creationId xmlns:a16="http://schemas.microsoft.com/office/drawing/2014/main" id="{6FAD4662-060E-4E9B-B2B4-72A1DE6E86DA}"/>
              </a:ext>
            </a:extLst>
          </p:cNvPr>
          <p:cNvGrpSpPr/>
          <p:nvPr/>
        </p:nvGrpSpPr>
        <p:grpSpPr>
          <a:xfrm>
            <a:off x="6998677" y="1789468"/>
            <a:ext cx="6183223" cy="4010902"/>
            <a:chOff x="3977518" y="3245476"/>
            <a:chExt cx="5252008" cy="3406846"/>
          </a:xfrm>
        </p:grpSpPr>
        <p:pic>
          <p:nvPicPr>
            <p:cNvPr id="18" name="Picture 17">
              <a:extLst>
                <a:ext uri="{FF2B5EF4-FFF2-40B4-BE49-F238E27FC236}">
                  <a16:creationId xmlns:a16="http://schemas.microsoft.com/office/drawing/2014/main" id="{902DC812-3368-4CB9-A4E9-E6993A8B61C6}"/>
                </a:ext>
              </a:extLst>
            </p:cNvPr>
            <p:cNvPicPr>
              <a:picLocks noChangeAspect="1"/>
            </p:cNvPicPr>
            <p:nvPr/>
          </p:nvPicPr>
          <p:blipFill rotWithShape="1">
            <a:blip r:embed="rId2"/>
            <a:srcRect l="5591" t="43183" r="17802" b="13410"/>
            <a:stretch/>
          </p:blipFill>
          <p:spPr>
            <a:xfrm>
              <a:off x="3977518" y="5040330"/>
              <a:ext cx="5252006" cy="1611992"/>
            </a:xfrm>
            <a:prstGeom prst="rect">
              <a:avLst/>
            </a:prstGeom>
          </p:spPr>
        </p:pic>
        <p:pic>
          <p:nvPicPr>
            <p:cNvPr id="19" name="Picture 18">
              <a:extLst>
                <a:ext uri="{FF2B5EF4-FFF2-40B4-BE49-F238E27FC236}">
                  <a16:creationId xmlns:a16="http://schemas.microsoft.com/office/drawing/2014/main" id="{1DA901B7-B8F8-4C9C-B8E0-8D19066E58F0}"/>
                </a:ext>
              </a:extLst>
            </p:cNvPr>
            <p:cNvPicPr>
              <a:picLocks noChangeAspect="1"/>
            </p:cNvPicPr>
            <p:nvPr/>
          </p:nvPicPr>
          <p:blipFill rotWithShape="1">
            <a:blip r:embed="rId3">
              <a:alphaModFix/>
            </a:blip>
            <a:srcRect l="5592" t="31298" r="17803" b="25294"/>
            <a:stretch/>
          </p:blipFill>
          <p:spPr>
            <a:xfrm>
              <a:off x="3977519" y="3245476"/>
              <a:ext cx="5252007" cy="1611993"/>
            </a:xfrm>
            <a:prstGeom prst="rect">
              <a:avLst/>
            </a:prstGeom>
          </p:spPr>
        </p:pic>
      </p:grpSp>
      <p:sp>
        <p:nvSpPr>
          <p:cNvPr id="8" name="Rectangle 7">
            <a:extLst>
              <a:ext uri="{FF2B5EF4-FFF2-40B4-BE49-F238E27FC236}">
                <a16:creationId xmlns:a16="http://schemas.microsoft.com/office/drawing/2014/main" id="{B1623BBF-6CD5-418C-890D-4B8CE900C40C}"/>
              </a:ext>
            </a:extLst>
          </p:cNvPr>
          <p:cNvSpPr/>
          <p:nvPr/>
        </p:nvSpPr>
        <p:spPr bwMode="auto">
          <a:xfrm>
            <a:off x="6893169" y="1696278"/>
            <a:ext cx="6465022" cy="159026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8A52B9CF-30C0-48AD-A340-79020F60AF98}"/>
              </a:ext>
            </a:extLst>
          </p:cNvPr>
          <p:cNvSpPr/>
          <p:nvPr/>
        </p:nvSpPr>
        <p:spPr bwMode="auto">
          <a:xfrm>
            <a:off x="6893169" y="3746488"/>
            <a:ext cx="6465022" cy="159026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charset="0"/>
            </a:endParaRPr>
          </a:p>
        </p:txBody>
      </p:sp>
      <p:sp>
        <p:nvSpPr>
          <p:cNvPr id="4" name="Rectangle 3">
            <a:hlinkClick r:id="rId4" action="ppaction://hlinksldjump"/>
            <a:extLst>
              <a:ext uri="{FF2B5EF4-FFF2-40B4-BE49-F238E27FC236}">
                <a16:creationId xmlns:a16="http://schemas.microsoft.com/office/drawing/2014/main" id="{043F9D24-DA81-8199-E532-8254B42595E4}"/>
              </a:ext>
            </a:extLst>
          </p:cNvPr>
          <p:cNvSpPr/>
          <p:nvPr/>
        </p:nvSpPr>
        <p:spPr bwMode="auto">
          <a:xfrm>
            <a:off x="62494" y="105508"/>
            <a:ext cx="1215321" cy="964280"/>
          </a:xfrm>
          <a:prstGeom prst="rect">
            <a:avLst/>
          </a:prstGeom>
          <a:solidFill>
            <a:schemeClr val="tx2">
              <a:lumMod val="50000"/>
              <a:lumOff val="50000"/>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688019889"/>
      </p:ext>
    </p:extLst>
  </p:cSld>
  <p:clrMapOvr>
    <a:masterClrMapping/>
  </p:clrMapOvr>
  <p:transition advClick="0"/>
</p:sld>
</file>

<file path=ppt/theme/theme1.xml><?xml version="1.0" encoding="utf-8"?>
<a:theme xmlns:a="http://schemas.openxmlformats.org/drawingml/2006/main" name="Standard PowerPoint Brief - Templat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66"/>
      </a:folHlink>
    </a:clrScheme>
    <a:fontScheme name="AFIT-AU PowerPoint Brief -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Arial" charset="0"/>
          </a:defRPr>
        </a:defPPr>
      </a:lstStyle>
    </a:lnDef>
  </a:objectDefaults>
  <a:extraClrSchemeLst>
    <a:extraClrScheme>
      <a:clrScheme name="AFIT-AU PowerPoint Brief -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FIT-AU PowerPoint Brief -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FIT-AU PowerPoint Brief -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FIT-AU PowerPoint Brief -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FIT-AU PowerPoint Brief -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FIT-AU PowerPoint Brief -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FIT-AU PowerPoint Brief -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66"/>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B8BE51ABCB134BB556BBD04A0D0006" ma:contentTypeVersion="16" ma:contentTypeDescription="Create a new document." ma:contentTypeScope="" ma:versionID="875366c8243e14dfd8a61d99c421a151">
  <xsd:schema xmlns:xsd="http://www.w3.org/2001/XMLSchema" xmlns:xs="http://www.w3.org/2001/XMLSchema" xmlns:p="http://schemas.microsoft.com/office/2006/metadata/properties" xmlns:ns1="http://schemas.microsoft.com/sharepoint/v3" xmlns:ns3="49c6ceef-502f-4469-abb1-54de9185631a" xmlns:ns4="c7a7d1cd-266d-42d0-a350-836f2575b9c8" targetNamespace="http://schemas.microsoft.com/office/2006/metadata/properties" ma:root="true" ma:fieldsID="75654a6641ae6d5d35233c0ac0c30d87" ns1:_="" ns3:_="" ns4:_="">
    <xsd:import namespace="http://schemas.microsoft.com/sharepoint/v3"/>
    <xsd:import namespace="49c6ceef-502f-4469-abb1-54de9185631a"/>
    <xsd:import namespace="c7a7d1cd-266d-42d0-a350-836f2575b9c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LengthInSeconds" minOccurs="0"/>
                <xsd:element ref="ns1:_ip_UnifiedCompliancePolicyProperties" minOccurs="0"/>
                <xsd:element ref="ns1:_ip_UnifiedCompliancePolicyUIActio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c6ceef-502f-4469-abb1-54de9185631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a7d1cd-266d-42d0-a350-836f2575b9c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E529A1-82A2-4D72-8E7D-D5B44634C0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9c6ceef-502f-4469-abb1-54de9185631a"/>
    <ds:schemaRef ds:uri="c7a7d1cd-266d-42d0-a350-836f2575b9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75E99E-6E17-4F60-B17B-D02B0E634769}">
  <ds:schemaRefs>
    <ds:schemaRef ds:uri="http://purl.org/dc/elements/1.1/"/>
    <ds:schemaRef ds:uri="http://schemas.microsoft.com/office/2006/documentManagement/types"/>
    <ds:schemaRef ds:uri="http://schemas.microsoft.com/sharepoint/v3"/>
    <ds:schemaRef ds:uri="49c6ceef-502f-4469-abb1-54de9185631a"/>
    <ds:schemaRef ds:uri="http://purl.org/dc/terms/"/>
    <ds:schemaRef ds:uri="http://schemas.openxmlformats.org/package/2006/metadata/core-properties"/>
    <ds:schemaRef ds:uri="http://schemas.microsoft.com/office/infopath/2007/PartnerControls"/>
    <ds:schemaRef ds:uri="http://purl.org/dc/dcmitype/"/>
    <ds:schemaRef ds:uri="c7a7d1cd-266d-42d0-a350-836f2575b9c8"/>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CBDA92F-4F0D-4A16-9DFA-C74498B724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23433</TotalTime>
  <Words>10948</Words>
  <Application>Microsoft Macintosh PowerPoint</Application>
  <PresentationFormat>Custom</PresentationFormat>
  <Paragraphs>5388</Paragraphs>
  <Slides>238</Slides>
  <Notes>27</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238</vt:i4>
      </vt:variant>
    </vt:vector>
  </HeadingPairs>
  <TitlesOfParts>
    <vt:vector size="251" baseType="lpstr">
      <vt:lpstr>Arial</vt:lpstr>
      <vt:lpstr>Calibri</vt:lpstr>
      <vt:lpstr>Cambria Math</vt:lpstr>
      <vt:lpstr>Century Gothic</vt:lpstr>
      <vt:lpstr>Times New Roman</vt:lpstr>
      <vt:lpstr>Standard PowerPoint Brief - Template</vt:lpstr>
      <vt:lpstr>5_Custom Design</vt:lpstr>
      <vt:lpstr>4_Custom Design</vt:lpstr>
      <vt:lpstr>3_Custom Design</vt:lpstr>
      <vt:lpstr>1_Custom Design</vt:lpstr>
      <vt:lpstr>2_Custom Design</vt:lpstr>
      <vt:lpstr>9_Default Design</vt:lpstr>
      <vt:lpstr>1_Office Theme</vt:lpstr>
      <vt:lpstr>A New Approach to Air Force Career Field Assignment </vt:lpstr>
      <vt:lpstr>Overview</vt:lpstr>
      <vt:lpstr>Background</vt:lpstr>
      <vt:lpstr>Background</vt:lpstr>
      <vt:lpstr>Problem Description</vt:lpstr>
      <vt:lpstr>Problem Description</vt:lpstr>
      <vt:lpstr>VFT Model</vt:lpstr>
      <vt:lpstr>VFT Model</vt:lpstr>
      <vt:lpstr>VFT Model</vt:lpstr>
      <vt:lpstr>VFT Model</vt:lpstr>
      <vt:lpstr>VFT Model</vt:lpstr>
      <vt:lpstr>VFT Model</vt:lpstr>
      <vt:lpstr>VFT Model</vt:lpstr>
      <vt:lpstr>VFT Model</vt:lpstr>
      <vt:lpstr>VFT Model</vt:lpstr>
      <vt:lpstr>VFT Model</vt:lpstr>
      <vt:lpstr>VFT Model</vt:lpstr>
      <vt:lpstr>VFT Model</vt:lpstr>
      <vt:lpstr>VFT Model</vt:lpstr>
      <vt:lpstr>VFT Model</vt:lpstr>
      <vt:lpstr>VFT Model</vt:lpstr>
      <vt:lpstr>VFT Model</vt:lpstr>
      <vt:lpstr>VFT Model</vt:lpstr>
      <vt:lpstr>VFT Model</vt:lpstr>
      <vt:lpstr>VFT Model</vt:lpstr>
      <vt:lpstr>VFT Model</vt:lpstr>
      <vt:lpstr>VFT Model</vt:lpstr>
      <vt:lpstr>VFT Model</vt:lpstr>
      <vt:lpstr>VFT Model</vt:lpstr>
      <vt:lpstr>VFT Model</vt:lpstr>
      <vt:lpstr>Solution Methods</vt:lpstr>
      <vt:lpstr>Solution Methods</vt:lpstr>
      <vt:lpstr>Solution Methods</vt:lpstr>
      <vt:lpstr>Solution Methods</vt:lpstr>
      <vt:lpstr>Solution Methods</vt:lpstr>
      <vt:lpstr>Solution Methods</vt:lpstr>
      <vt:lpstr>Solution Methods</vt:lpstr>
      <vt:lpstr>Model Comparison</vt:lpstr>
      <vt:lpstr>Model Comparison</vt:lpstr>
      <vt:lpstr>Conclusions</vt:lpstr>
      <vt:lpstr>References</vt:lpstr>
      <vt:lpstr>References</vt:lpstr>
      <vt:lpstr>Questions</vt:lpstr>
      <vt:lpstr>Presentation Links</vt:lpstr>
      <vt:lpstr>Problem Description</vt:lpstr>
      <vt:lpstr>Problem Description</vt:lpstr>
      <vt:lpstr>Problem Description</vt:lpstr>
      <vt:lpstr>Problem Description</vt:lpstr>
      <vt:lpstr>Modeling Techniques</vt:lpstr>
      <vt:lpstr>Modeling Techniques</vt:lpstr>
      <vt:lpstr>Modeling Techniques</vt:lpstr>
      <vt:lpstr>Modeling Techniques</vt:lpstr>
      <vt:lpstr>Modeling Techniques</vt:lpstr>
      <vt:lpstr>Modeling Techniques</vt:lpstr>
      <vt:lpstr>Modeling Techniques</vt:lpstr>
      <vt:lpstr>Modeling Techniques</vt:lpstr>
      <vt:lpstr>Modeling Techniques</vt:lpstr>
      <vt:lpstr>Modeling Techniques</vt:lpstr>
      <vt:lpstr>Modeling Techniques</vt:lpstr>
      <vt:lpstr>Modeling Techniques</vt:lpstr>
      <vt:lpstr>Modeling Techniques</vt:lpstr>
      <vt:lpstr>Modeling Techniques</vt:lpstr>
      <vt:lpstr>Modeling Techniques</vt:lpstr>
      <vt:lpstr>Modeling Techniques</vt:lpstr>
      <vt:lpstr>Modeling Techniques</vt:lpstr>
      <vt:lpstr>Modeling Techniques</vt:lpstr>
      <vt:lpstr>Modeling Techniques</vt:lpstr>
      <vt:lpstr>Modeling Techniques</vt:lpstr>
      <vt:lpstr>Original Methodology</vt:lpstr>
      <vt:lpstr>Original Methodology</vt:lpstr>
      <vt:lpstr>Original Methodology</vt:lpstr>
      <vt:lpstr>Original Methodology</vt:lpstr>
      <vt:lpstr>Original Methodology</vt:lpstr>
      <vt:lpstr>Original Methodology</vt:lpstr>
      <vt:lpstr>Original Methodology</vt:lpstr>
      <vt:lpstr>Original Methodology</vt:lpstr>
      <vt:lpstr>Original Methodology</vt:lpstr>
      <vt:lpstr>Original Methodology</vt:lpstr>
      <vt:lpstr>Original Methodology</vt:lpstr>
      <vt:lpstr>Modeling Issues</vt:lpstr>
      <vt:lpstr>Modeling Issues</vt:lpstr>
      <vt:lpstr>Modeling Issues</vt:lpstr>
      <vt:lpstr>Modeling Issues</vt:lpstr>
      <vt:lpstr>Modeling Issues</vt:lpstr>
      <vt:lpstr>Modeling Issues</vt:lpstr>
      <vt:lpstr>Modeling Issues</vt:lpstr>
      <vt:lpstr>Modeling Issues</vt:lpstr>
      <vt:lpstr>Modeling Issues</vt:lpstr>
      <vt:lpstr>Modeling Issues</vt:lpstr>
      <vt:lpstr>Modeling Issues</vt:lpstr>
      <vt:lpstr>Modeling Issues</vt:lpstr>
      <vt:lpstr>Modeling Issues</vt:lpstr>
      <vt:lpstr>Modeling Issues</vt:lpstr>
      <vt:lpstr>Modeling Issues</vt:lpstr>
      <vt:lpstr>Modeling Issues</vt:lpstr>
      <vt:lpstr>Modeling Issues</vt:lpstr>
      <vt:lpstr>Modeling Issues</vt:lpstr>
      <vt:lpstr>Modeling Issues</vt:lpstr>
      <vt:lpstr>Modeling Issues</vt:lpstr>
      <vt:lpstr>Modeling Issues</vt:lpstr>
      <vt:lpstr>Modeling Issues</vt:lpstr>
      <vt:lpstr>Modeling Issues</vt:lpstr>
      <vt:lpstr>Modeling Issues</vt:lpstr>
      <vt:lpstr>Modeling Issues</vt:lpstr>
      <vt:lpstr>VFT Model</vt:lpstr>
      <vt:lpstr>VFT Model</vt:lpstr>
      <vt:lpstr>VFT Model</vt:lpstr>
      <vt:lpstr>VFT Model</vt:lpstr>
      <vt:lpstr>VFT Model</vt:lpstr>
      <vt:lpstr>VFT Model</vt:lpstr>
      <vt:lpstr>VFT Model</vt:lpstr>
      <vt:lpstr>VFT Model</vt:lpstr>
      <vt:lpstr>Need For Value Functions</vt:lpstr>
      <vt:lpstr>Need For Value Functions</vt:lpstr>
      <vt:lpstr>Need For Value Functions</vt:lpstr>
      <vt:lpstr>Need For Value Functions</vt:lpstr>
      <vt:lpstr>Need For Value Functions</vt:lpstr>
      <vt:lpstr>Need For Value Functions</vt:lpstr>
      <vt:lpstr>Need For Value Functions</vt:lpstr>
      <vt:lpstr>Need For Value Functions</vt:lpstr>
      <vt:lpstr>Need For Value Functions</vt:lpstr>
      <vt:lpstr>Need For Value Functions</vt:lpstr>
      <vt:lpstr>Need For Value Functions</vt:lpstr>
      <vt:lpstr>Need For Value Functions</vt:lpstr>
      <vt:lpstr>Need For Value Functions</vt:lpstr>
      <vt:lpstr>Need For Value Functions</vt:lpstr>
      <vt:lpstr>Need For Value Functions</vt:lpstr>
      <vt:lpstr>Need For Value Functions</vt:lpstr>
      <vt:lpstr>Need For Value Functions</vt:lpstr>
      <vt:lpstr>Creating Value Functions</vt:lpstr>
      <vt:lpstr>Creating Value Functions</vt:lpstr>
      <vt:lpstr>Creating Value Functions</vt:lpstr>
      <vt:lpstr>Creating Value Functions</vt:lpstr>
      <vt:lpstr>Creating Value Functions</vt:lpstr>
      <vt:lpstr>Creating Value Functions</vt:lpstr>
      <vt:lpstr>Creating Value Functions</vt:lpstr>
      <vt:lpstr>Creating Value Functions</vt:lpstr>
      <vt:lpstr>Creating Value Functions</vt:lpstr>
      <vt:lpstr>Creating Value Functions</vt:lpstr>
      <vt:lpstr>Creating Value Functions</vt:lpstr>
      <vt:lpstr>Creating Value Functions</vt:lpstr>
      <vt:lpstr>Creating Value Functions</vt:lpstr>
      <vt:lpstr>Creating Value Functions</vt:lpstr>
      <vt:lpstr>Creating Value Functions</vt:lpstr>
      <vt:lpstr>Creating Value Functions</vt:lpstr>
      <vt:lpstr>Creating Value Functions</vt:lpstr>
      <vt:lpstr>Creating Value Functions</vt:lpstr>
      <vt:lpstr>Creating Value Functions</vt:lpstr>
      <vt:lpstr>Creating Value Functions</vt:lpstr>
      <vt:lpstr>Modeling Value Functions</vt:lpstr>
      <vt:lpstr>Modeling Value Functions</vt:lpstr>
      <vt:lpstr>Modeling Value Functions</vt:lpstr>
      <vt:lpstr>Modeling Value Functions</vt:lpstr>
      <vt:lpstr>Modeling Value Functions</vt:lpstr>
      <vt:lpstr>Modeling Value Functions</vt:lpstr>
      <vt:lpstr>Modeling Value Functions</vt:lpstr>
      <vt:lpstr>Modeling Value Functions</vt:lpstr>
      <vt:lpstr>Modeling Value Functions</vt:lpstr>
      <vt:lpstr>Modeling Value Functions</vt:lpstr>
      <vt:lpstr>Modeling Value Functions</vt:lpstr>
      <vt:lpstr>Modeling Value Functions</vt:lpstr>
      <vt:lpstr>Estimating Value Hierarchy</vt:lpstr>
      <vt:lpstr>Estimating Value Hierarchy</vt:lpstr>
      <vt:lpstr>Estimating Value Hierarchy</vt:lpstr>
      <vt:lpstr>Estimating Value Hierarchy</vt:lpstr>
      <vt:lpstr>Estimating Value Hierarchy</vt:lpstr>
      <vt:lpstr>Estimating Value Hierarchy</vt:lpstr>
      <vt:lpstr>Estimating Value Hierarchy</vt:lpstr>
      <vt:lpstr>Estimating Value Hierarchy</vt:lpstr>
      <vt:lpstr>Estimating Value Hierarchy</vt:lpstr>
      <vt:lpstr>Estimating Value Hierarchy</vt:lpstr>
      <vt:lpstr>Estimating Value Hierarchy</vt:lpstr>
      <vt:lpstr>Data Generation</vt:lpstr>
      <vt:lpstr>Data Generation</vt:lpstr>
      <vt:lpstr>Data Generation</vt:lpstr>
      <vt:lpstr>Data Generation</vt:lpstr>
      <vt:lpstr>Data Generation</vt:lpstr>
      <vt:lpstr>Solution Methods</vt:lpstr>
      <vt:lpstr>Solution Methods</vt:lpstr>
      <vt:lpstr>Solution Methods</vt:lpstr>
      <vt:lpstr>Solution Methods</vt:lpstr>
      <vt:lpstr>Solution Methods</vt:lpstr>
      <vt:lpstr>Solution Methods</vt:lpstr>
      <vt:lpstr>Solution Methods</vt:lpstr>
      <vt:lpstr>Solution Methods</vt:lpstr>
      <vt:lpstr>Solution Methods</vt:lpstr>
      <vt:lpstr>Solution Methods</vt:lpstr>
      <vt:lpstr>Solution Methods</vt:lpstr>
      <vt:lpstr>Genetic Algorithm </vt:lpstr>
      <vt:lpstr>Genetic Algorithm</vt:lpstr>
      <vt:lpstr>Genetic Algorithm</vt:lpstr>
      <vt:lpstr>Genetic Algorithm</vt:lpstr>
      <vt:lpstr>Genetic Algorithm</vt:lpstr>
      <vt:lpstr>Genetic Algorithm</vt:lpstr>
      <vt:lpstr>Genetic Algorithm</vt:lpstr>
      <vt:lpstr>Genetic Algorithm</vt:lpstr>
      <vt:lpstr>Genetic Algorithm</vt:lpstr>
      <vt:lpstr>Genetic Algorithm</vt:lpstr>
      <vt:lpstr>Genetic Algorithm</vt:lpstr>
      <vt:lpstr>Genetic Algorithm Performance</vt:lpstr>
      <vt:lpstr>Genetic Algorithm Performance</vt:lpstr>
      <vt:lpstr>Genetic Algorithm Performance</vt:lpstr>
      <vt:lpstr>Genetic Algorithm Performance</vt:lpstr>
      <vt:lpstr>Genetic Algorithm Performance</vt:lpstr>
      <vt:lpstr>Genetic Algorithm Performance</vt:lpstr>
      <vt:lpstr>Model Comparison</vt:lpstr>
      <vt:lpstr>Model Comparison</vt:lpstr>
      <vt:lpstr>Model Comparison</vt:lpstr>
      <vt:lpstr>Model Comparison</vt:lpstr>
      <vt:lpstr>Model Comparison</vt:lpstr>
      <vt:lpstr>Model Comparison</vt:lpstr>
      <vt:lpstr>Model Comparison</vt:lpstr>
      <vt:lpstr>Model Comparison</vt:lpstr>
      <vt:lpstr>Model Comparison</vt:lpstr>
      <vt:lpstr>Model Comparison</vt:lpstr>
      <vt:lpstr>Model Comparison</vt:lpstr>
      <vt:lpstr>Example Instance Analysis</vt:lpstr>
      <vt:lpstr>Example Instance Analysis</vt:lpstr>
      <vt:lpstr>Example Instance Analysis</vt:lpstr>
      <vt:lpstr>Example Instance Analysis</vt:lpstr>
      <vt:lpstr>Example Instance Analysis</vt:lpstr>
      <vt:lpstr>Example Instance Analysis</vt:lpstr>
      <vt:lpstr>Example Instance Analysis</vt:lpstr>
      <vt:lpstr>Example Instance Analysis</vt:lpstr>
      <vt:lpstr>Example Instance Analysis</vt:lpstr>
      <vt:lpstr>Example Instance Analysis</vt:lpstr>
      <vt:lpstr>Example Instance Analysis</vt:lpstr>
      <vt:lpstr>Example Instance Analysis</vt:lpstr>
      <vt:lpstr>Example Instance Analysis</vt:lpstr>
      <vt:lpstr>Sensitivity Analysis</vt:lpstr>
      <vt:lpstr>Sensitivity Analysis</vt:lpstr>
      <vt:lpstr>Sensitivity Analysis</vt:lpstr>
      <vt:lpstr>Utility Explanation</vt:lpstr>
      <vt:lpstr>Utility Explanation</vt:lpstr>
      <vt:lpstr>Utility Explanation</vt:lpstr>
      <vt:lpstr>Utility Explanation</vt:lpstr>
      <vt:lpstr>Utility Explanation</vt:lpstr>
      <vt:lpstr>Utility Explanation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Wales, Jesse G Lt Col USAF AETC AFIT/ENS</dc:creator>
  <cp:lastModifiedBy>Griffen Laird</cp:lastModifiedBy>
  <cp:revision>105</cp:revision>
  <dcterms:created xsi:type="dcterms:W3CDTF">2020-11-15T20:27:25Z</dcterms:created>
  <dcterms:modified xsi:type="dcterms:W3CDTF">2022-11-15T21:18:13Z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0x010100ADB8BE51ABCB134BB556BBD04A0D0006</vt:lpwstr>
  </property>
</Properties>
</file>